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6" r:id="rId2"/>
  </p:sldMasterIdLst>
  <p:notesMasterIdLst>
    <p:notesMasterId r:id="rId108"/>
  </p:notesMasterIdLst>
  <p:sldIdLst>
    <p:sldId id="264" r:id="rId3"/>
    <p:sldId id="380" r:id="rId4"/>
    <p:sldId id="268" r:id="rId5"/>
    <p:sldId id="269" r:id="rId6"/>
    <p:sldId id="270" r:id="rId7"/>
    <p:sldId id="275" r:id="rId8"/>
    <p:sldId id="271" r:id="rId9"/>
    <p:sldId id="276" r:id="rId10"/>
    <p:sldId id="265" r:id="rId11"/>
    <p:sldId id="375" r:id="rId12"/>
    <p:sldId id="376" r:id="rId13"/>
    <p:sldId id="379" r:id="rId14"/>
    <p:sldId id="266" r:id="rId15"/>
    <p:sldId id="277" r:id="rId16"/>
    <p:sldId id="281" r:id="rId17"/>
    <p:sldId id="278" r:id="rId18"/>
    <p:sldId id="279" r:id="rId19"/>
    <p:sldId id="280" r:id="rId20"/>
    <p:sldId id="282" r:id="rId21"/>
    <p:sldId id="285" r:id="rId22"/>
    <p:sldId id="286" r:id="rId23"/>
    <p:sldId id="287" r:id="rId24"/>
    <p:sldId id="288" r:id="rId25"/>
    <p:sldId id="289" r:id="rId26"/>
    <p:sldId id="290" r:id="rId27"/>
    <p:sldId id="291" r:id="rId28"/>
    <p:sldId id="293" r:id="rId29"/>
    <p:sldId id="292" r:id="rId30"/>
    <p:sldId id="295" r:id="rId31"/>
    <p:sldId id="298" r:id="rId32"/>
    <p:sldId id="299" r:id="rId33"/>
    <p:sldId id="300" r:id="rId34"/>
    <p:sldId id="301" r:id="rId35"/>
    <p:sldId id="302" r:id="rId36"/>
    <p:sldId id="306" r:id="rId37"/>
    <p:sldId id="307" r:id="rId38"/>
    <p:sldId id="309" r:id="rId39"/>
    <p:sldId id="303" r:id="rId40"/>
    <p:sldId id="305" r:id="rId41"/>
    <p:sldId id="304" r:id="rId42"/>
    <p:sldId id="348" r:id="rId43"/>
    <p:sldId id="323"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9" r:id="rId58"/>
    <p:sldId id="338" r:id="rId59"/>
    <p:sldId id="341" r:id="rId60"/>
    <p:sldId id="342" r:id="rId61"/>
    <p:sldId id="343" r:id="rId62"/>
    <p:sldId id="344" r:id="rId63"/>
    <p:sldId id="345" r:id="rId64"/>
    <p:sldId id="310" r:id="rId65"/>
    <p:sldId id="312" r:id="rId66"/>
    <p:sldId id="313" r:id="rId67"/>
    <p:sldId id="314" r:id="rId68"/>
    <p:sldId id="315" r:id="rId69"/>
    <p:sldId id="316" r:id="rId70"/>
    <p:sldId id="317" r:id="rId71"/>
    <p:sldId id="318" r:id="rId72"/>
    <p:sldId id="319" r:id="rId73"/>
    <p:sldId id="320" r:id="rId74"/>
    <p:sldId id="321" r:id="rId75"/>
    <p:sldId id="322" r:id="rId76"/>
    <p:sldId id="347" r:id="rId77"/>
    <p:sldId id="346" r:id="rId78"/>
    <p:sldId id="352" r:id="rId79"/>
    <p:sldId id="349" r:id="rId80"/>
    <p:sldId id="350" r:id="rId81"/>
    <p:sldId id="351" r:id="rId82"/>
    <p:sldId id="354" r:id="rId83"/>
    <p:sldId id="355" r:id="rId84"/>
    <p:sldId id="353" r:id="rId85"/>
    <p:sldId id="356" r:id="rId86"/>
    <p:sldId id="357" r:id="rId87"/>
    <p:sldId id="358" r:id="rId88"/>
    <p:sldId id="359" r:id="rId89"/>
    <p:sldId id="360" r:id="rId90"/>
    <p:sldId id="361" r:id="rId91"/>
    <p:sldId id="362" r:id="rId92"/>
    <p:sldId id="363" r:id="rId93"/>
    <p:sldId id="365" r:id="rId94"/>
    <p:sldId id="364" r:id="rId95"/>
    <p:sldId id="366" r:id="rId96"/>
    <p:sldId id="367" r:id="rId97"/>
    <p:sldId id="368" r:id="rId98"/>
    <p:sldId id="369" r:id="rId99"/>
    <p:sldId id="370" r:id="rId100"/>
    <p:sldId id="371" r:id="rId101"/>
    <p:sldId id="372" r:id="rId102"/>
    <p:sldId id="373" r:id="rId103"/>
    <p:sldId id="374" r:id="rId104"/>
    <p:sldId id="378" r:id="rId105"/>
    <p:sldId id="377" r:id="rId106"/>
    <p:sldId id="381"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D9FEB"/>
    <a:srgbClr val="FB9400"/>
    <a:srgbClr val="000000"/>
    <a:srgbClr val="D1EEEC"/>
    <a:srgbClr val="21A698"/>
    <a:srgbClr val="03122C"/>
    <a:srgbClr val="FEEBD0"/>
    <a:srgbClr val="101235"/>
    <a:srgbClr val="CDDF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0A1E3-C950-4345-A3F0-E49020E882C2}" v="1648" dt="2022-04-28T20:21:00.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15"/>
    <p:restoredTop sz="90148"/>
  </p:normalViewPr>
  <p:slideViewPr>
    <p:cSldViewPr snapToGrid="0">
      <p:cViewPr varScale="1">
        <p:scale>
          <a:sx n="150" d="100"/>
          <a:sy n="150"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Tulloch" userId="44ffd794-3b4e-4741-bfe5-f87c90dafd6d" providerId="ADAL" clId="{9D98F6B6-C687-AF48-AA2D-A3D2E1D6D46A}"/>
    <pc:docChg chg="undo custSel addSld delSld modSld sldOrd">
      <pc:chgData name="Christina Tulloch" userId="44ffd794-3b4e-4741-bfe5-f87c90dafd6d" providerId="ADAL" clId="{9D98F6B6-C687-AF48-AA2D-A3D2E1D6D46A}" dt="2021-05-18T14:34:19.038" v="61" actId="2696"/>
      <pc:docMkLst>
        <pc:docMk/>
      </pc:docMkLst>
      <pc:sldChg chg="addSp delSp modSp add mod setBg delDesignElem">
        <pc:chgData name="Christina Tulloch" userId="44ffd794-3b4e-4741-bfe5-f87c90dafd6d" providerId="ADAL" clId="{9D98F6B6-C687-AF48-AA2D-A3D2E1D6D46A}" dt="2021-05-18T14:32:40.923" v="33" actId="2711"/>
        <pc:sldMkLst>
          <pc:docMk/>
          <pc:sldMk cId="2995196089" sldId="257"/>
        </pc:sldMkLst>
        <pc:spChg chg="mod">
          <ac:chgData name="Christina Tulloch" userId="44ffd794-3b4e-4741-bfe5-f87c90dafd6d" providerId="ADAL" clId="{9D98F6B6-C687-AF48-AA2D-A3D2E1D6D46A}" dt="2021-05-18T14:31:47.455" v="20" actId="5793"/>
          <ac:spMkLst>
            <pc:docMk/>
            <pc:sldMk cId="2995196089" sldId="257"/>
            <ac:spMk id="4" creationId="{0DF2C2DE-FBC1-874C-998B-5115AAD1F484}"/>
          </ac:spMkLst>
        </pc:spChg>
        <pc:spChg chg="mod">
          <ac:chgData name="Christina Tulloch" userId="44ffd794-3b4e-4741-bfe5-f87c90dafd6d" providerId="ADAL" clId="{9D98F6B6-C687-AF48-AA2D-A3D2E1D6D46A}" dt="2021-05-18T14:32:40.923" v="33" actId="2711"/>
          <ac:spMkLst>
            <pc:docMk/>
            <pc:sldMk cId="2995196089" sldId="257"/>
            <ac:spMk id="5" creationId="{D94054B6-C156-DC45-974E-91F21A17D284}"/>
          </ac:spMkLst>
        </pc:spChg>
        <pc:spChg chg="add">
          <ac:chgData name="Christina Tulloch" userId="44ffd794-3b4e-4741-bfe5-f87c90dafd6d" providerId="ADAL" clId="{9D98F6B6-C687-AF48-AA2D-A3D2E1D6D46A}" dt="2021-05-18T14:30:23.068" v="6" actId="26606"/>
          <ac:spMkLst>
            <pc:docMk/>
            <pc:sldMk cId="2995196089" sldId="257"/>
            <ac:spMk id="10" creationId="{CB299CAB-C506-454B-90FC-4065728297D3}"/>
          </ac:spMkLst>
        </pc:spChg>
        <pc:spChg chg="add">
          <ac:chgData name="Christina Tulloch" userId="44ffd794-3b4e-4741-bfe5-f87c90dafd6d" providerId="ADAL" clId="{9D98F6B6-C687-AF48-AA2D-A3D2E1D6D46A}" dt="2021-05-18T14:30:23.068" v="6" actId="26606"/>
          <ac:spMkLst>
            <pc:docMk/>
            <pc:sldMk cId="2995196089" sldId="257"/>
            <ac:spMk id="12" creationId="{C8D99311-F254-40F1-8AB5-EE3E7B9B6872}"/>
          </ac:spMkLst>
        </pc:spChg>
        <pc:spChg chg="add">
          <ac:chgData name="Christina Tulloch" userId="44ffd794-3b4e-4741-bfe5-f87c90dafd6d" providerId="ADAL" clId="{9D98F6B6-C687-AF48-AA2D-A3D2E1D6D46A}" dt="2021-05-18T14:30:23.068" v="6" actId="26606"/>
          <ac:spMkLst>
            <pc:docMk/>
            <pc:sldMk cId="2995196089" sldId="257"/>
            <ac:spMk id="14" creationId="{7D89E3CB-00ED-4691-9F0F-F23EA3564705}"/>
          </ac:spMkLst>
        </pc:spChg>
        <pc:spChg chg="del">
          <ac:chgData name="Christina Tulloch" userId="44ffd794-3b4e-4741-bfe5-f87c90dafd6d" providerId="ADAL" clId="{9D98F6B6-C687-AF48-AA2D-A3D2E1D6D46A}" dt="2021-05-18T14:29:56.965" v="5"/>
          <ac:spMkLst>
            <pc:docMk/>
            <pc:sldMk cId="2995196089" sldId="257"/>
            <ac:spMk id="43" creationId="{CB299CAB-C506-454B-90FC-4065728297D3}"/>
          </ac:spMkLst>
        </pc:spChg>
        <pc:spChg chg="del">
          <ac:chgData name="Christina Tulloch" userId="44ffd794-3b4e-4741-bfe5-f87c90dafd6d" providerId="ADAL" clId="{9D98F6B6-C687-AF48-AA2D-A3D2E1D6D46A}" dt="2021-05-18T14:29:56.965" v="5"/>
          <ac:spMkLst>
            <pc:docMk/>
            <pc:sldMk cId="2995196089" sldId="257"/>
            <ac:spMk id="44" creationId="{C8D99311-F254-40F1-8AB5-EE3E7B9B6872}"/>
          </ac:spMkLst>
        </pc:spChg>
        <pc:spChg chg="del">
          <ac:chgData name="Christina Tulloch" userId="44ffd794-3b4e-4741-bfe5-f87c90dafd6d" providerId="ADAL" clId="{9D98F6B6-C687-AF48-AA2D-A3D2E1D6D46A}" dt="2021-05-18T14:29:56.965" v="5"/>
          <ac:spMkLst>
            <pc:docMk/>
            <pc:sldMk cId="2995196089" sldId="257"/>
            <ac:spMk id="45" creationId="{7D89E3CB-00ED-4691-9F0F-F23EA3564705}"/>
          </ac:spMkLst>
        </pc:spChg>
      </pc:sldChg>
      <pc:sldChg chg="addSp delSp modSp add del mod setBg delDesignElem">
        <pc:chgData name="Christina Tulloch" userId="44ffd794-3b4e-4741-bfe5-f87c90dafd6d" providerId="ADAL" clId="{9D98F6B6-C687-AF48-AA2D-A3D2E1D6D46A}" dt="2021-05-18T14:32:06.235" v="24" actId="2696"/>
        <pc:sldMkLst>
          <pc:docMk/>
          <pc:sldMk cId="1992199507" sldId="259"/>
        </pc:sldMkLst>
        <pc:spChg chg="ord">
          <ac:chgData name="Christina Tulloch" userId="44ffd794-3b4e-4741-bfe5-f87c90dafd6d" providerId="ADAL" clId="{9D98F6B6-C687-AF48-AA2D-A3D2E1D6D46A}" dt="2021-05-18T14:30:53.276" v="8" actId="26606"/>
          <ac:spMkLst>
            <pc:docMk/>
            <pc:sldMk cId="1992199507" sldId="259"/>
            <ac:spMk id="3" creationId="{922EB7BE-16A6-5140-959C-18BBF84EAE96}"/>
          </ac:spMkLst>
        </pc:spChg>
        <pc:spChg chg="mod ord">
          <ac:chgData name="Christina Tulloch" userId="44ffd794-3b4e-4741-bfe5-f87c90dafd6d" providerId="ADAL" clId="{9D98F6B6-C687-AF48-AA2D-A3D2E1D6D46A}" dt="2021-05-18T14:30:53.276" v="8" actId="26606"/>
          <ac:spMkLst>
            <pc:docMk/>
            <pc:sldMk cId="1992199507" sldId="259"/>
            <ac:spMk id="5" creationId="{D94054B6-C156-DC45-974E-91F21A17D284}"/>
          </ac:spMkLst>
        </pc:spChg>
        <pc:spChg chg="del">
          <ac:chgData name="Christina Tulloch" userId="44ffd794-3b4e-4741-bfe5-f87c90dafd6d" providerId="ADAL" clId="{9D98F6B6-C687-AF48-AA2D-A3D2E1D6D46A}" dt="2021-05-18T14:29:56.965" v="5"/>
          <ac:spMkLst>
            <pc:docMk/>
            <pc:sldMk cId="1992199507" sldId="259"/>
            <ac:spMk id="10" creationId="{CB299CAB-C506-454B-90FC-4065728297D3}"/>
          </ac:spMkLst>
        </pc:spChg>
        <pc:spChg chg="del">
          <ac:chgData name="Christina Tulloch" userId="44ffd794-3b4e-4741-bfe5-f87c90dafd6d" providerId="ADAL" clId="{9D98F6B6-C687-AF48-AA2D-A3D2E1D6D46A}" dt="2021-05-18T14:29:56.965" v="5"/>
          <ac:spMkLst>
            <pc:docMk/>
            <pc:sldMk cId="1992199507" sldId="259"/>
            <ac:spMk id="12" creationId="{C8D99311-F254-40F1-8AB5-EE3E7B9B6872}"/>
          </ac:spMkLst>
        </pc:spChg>
        <pc:spChg chg="del">
          <ac:chgData name="Christina Tulloch" userId="44ffd794-3b4e-4741-bfe5-f87c90dafd6d" providerId="ADAL" clId="{9D98F6B6-C687-AF48-AA2D-A3D2E1D6D46A}" dt="2021-05-18T14:29:56.965" v="5"/>
          <ac:spMkLst>
            <pc:docMk/>
            <pc:sldMk cId="1992199507" sldId="259"/>
            <ac:spMk id="14" creationId="{7D89E3CB-00ED-4691-9F0F-F23EA3564705}"/>
          </ac:spMkLst>
        </pc:spChg>
        <pc:spChg chg="mod">
          <ac:chgData name="Christina Tulloch" userId="44ffd794-3b4e-4741-bfe5-f87c90dafd6d" providerId="ADAL" clId="{9D98F6B6-C687-AF48-AA2D-A3D2E1D6D46A}" dt="2021-05-18T14:31:34.119" v="15" actId="21"/>
          <ac:spMkLst>
            <pc:docMk/>
            <pc:sldMk cId="1992199507" sldId="259"/>
            <ac:spMk id="19" creationId="{712F4C7A-5E22-504A-B767-A58F08509BA4}"/>
          </ac:spMkLst>
        </pc:spChg>
        <pc:spChg chg="add del">
          <ac:chgData name="Christina Tulloch" userId="44ffd794-3b4e-4741-bfe5-f87c90dafd6d" providerId="ADAL" clId="{9D98F6B6-C687-AF48-AA2D-A3D2E1D6D46A}" dt="2021-05-18T14:30:53.276" v="8" actId="26606"/>
          <ac:spMkLst>
            <pc:docMk/>
            <pc:sldMk cId="1992199507" sldId="259"/>
            <ac:spMk id="24" creationId="{EA40ED7B-02D7-4271-9F9D-587A8F50EFCD}"/>
          </ac:spMkLst>
        </pc:spChg>
        <pc:spChg chg="add del">
          <ac:chgData name="Christina Tulloch" userId="44ffd794-3b4e-4741-bfe5-f87c90dafd6d" providerId="ADAL" clId="{9D98F6B6-C687-AF48-AA2D-A3D2E1D6D46A}" dt="2021-05-18T14:30:53.276" v="8" actId="26606"/>
          <ac:spMkLst>
            <pc:docMk/>
            <pc:sldMk cId="1992199507" sldId="259"/>
            <ac:spMk id="26" creationId="{B339E2EE-E295-4C0B-8F17-950DE238C195}"/>
          </ac:spMkLst>
        </pc:spChg>
        <pc:picChg chg="mod">
          <ac:chgData name="Christina Tulloch" userId="44ffd794-3b4e-4741-bfe5-f87c90dafd6d" providerId="ADAL" clId="{9D98F6B6-C687-AF48-AA2D-A3D2E1D6D46A}" dt="2021-05-18T14:30:53.276" v="8" actId="26606"/>
          <ac:picMkLst>
            <pc:docMk/>
            <pc:sldMk cId="1992199507" sldId="259"/>
            <ac:picMk id="6" creationId="{50A1277F-188A-CC46-8026-8C77FD6FE593}"/>
          </ac:picMkLst>
        </pc:picChg>
        <pc:picChg chg="mod">
          <ac:chgData name="Christina Tulloch" userId="44ffd794-3b4e-4741-bfe5-f87c90dafd6d" providerId="ADAL" clId="{9D98F6B6-C687-AF48-AA2D-A3D2E1D6D46A}" dt="2021-05-18T14:30:53.276" v="8" actId="26606"/>
          <ac:picMkLst>
            <pc:docMk/>
            <pc:sldMk cId="1992199507" sldId="259"/>
            <ac:picMk id="8" creationId="{F00A688C-9264-F343-8A6E-2503520DAFA8}"/>
          </ac:picMkLst>
        </pc:picChg>
      </pc:sldChg>
      <pc:sldChg chg="delSp add del mod setBg delDesignElem">
        <pc:chgData name="Christina Tulloch" userId="44ffd794-3b4e-4741-bfe5-f87c90dafd6d" providerId="ADAL" clId="{9D98F6B6-C687-AF48-AA2D-A3D2E1D6D46A}" dt="2021-05-18T14:32:57.544" v="37" actId="2696"/>
        <pc:sldMkLst>
          <pc:docMk/>
          <pc:sldMk cId="2236992330" sldId="262"/>
        </pc:sldMkLst>
        <pc:spChg chg="del">
          <ac:chgData name="Christina Tulloch" userId="44ffd794-3b4e-4741-bfe5-f87c90dafd6d" providerId="ADAL" clId="{9D98F6B6-C687-AF48-AA2D-A3D2E1D6D46A}" dt="2021-05-18T14:32:51.512" v="34" actId="21"/>
          <ac:spMkLst>
            <pc:docMk/>
            <pc:sldMk cId="2236992330" sldId="262"/>
            <ac:spMk id="7" creationId="{F1C9B734-801B-F848-8C2D-46E995D33F74}"/>
          </ac:spMkLst>
        </pc:spChg>
        <pc:spChg chg="del">
          <ac:chgData name="Christina Tulloch" userId="44ffd794-3b4e-4741-bfe5-f87c90dafd6d" providerId="ADAL" clId="{9D98F6B6-C687-AF48-AA2D-A3D2E1D6D46A}" dt="2021-05-18T14:32:51.512" v="34" actId="21"/>
          <ac:spMkLst>
            <pc:docMk/>
            <pc:sldMk cId="2236992330" sldId="262"/>
            <ac:spMk id="9" creationId="{4B6DC3AC-01DF-AA44-BFA9-684E256768B1}"/>
          </ac:spMkLst>
        </pc:spChg>
        <pc:spChg chg="del">
          <ac:chgData name="Christina Tulloch" userId="44ffd794-3b4e-4741-bfe5-f87c90dafd6d" providerId="ADAL" clId="{9D98F6B6-C687-AF48-AA2D-A3D2E1D6D46A}" dt="2021-05-18T14:29:56.965" v="5"/>
          <ac:spMkLst>
            <pc:docMk/>
            <pc:sldMk cId="2236992330" sldId="262"/>
            <ac:spMk id="10" creationId="{CB299CAB-C506-454B-90FC-4065728297D3}"/>
          </ac:spMkLst>
        </pc:spChg>
        <pc:spChg chg="del">
          <ac:chgData name="Christina Tulloch" userId="44ffd794-3b4e-4741-bfe5-f87c90dafd6d" providerId="ADAL" clId="{9D98F6B6-C687-AF48-AA2D-A3D2E1D6D46A}" dt="2021-05-18T14:29:56.965" v="5"/>
          <ac:spMkLst>
            <pc:docMk/>
            <pc:sldMk cId="2236992330" sldId="262"/>
            <ac:spMk id="12" creationId="{C8D99311-F254-40F1-8AB5-EE3E7B9B6872}"/>
          </ac:spMkLst>
        </pc:spChg>
        <pc:spChg chg="del">
          <ac:chgData name="Christina Tulloch" userId="44ffd794-3b4e-4741-bfe5-f87c90dafd6d" providerId="ADAL" clId="{9D98F6B6-C687-AF48-AA2D-A3D2E1D6D46A}" dt="2021-05-18T14:29:56.965" v="5"/>
          <ac:spMkLst>
            <pc:docMk/>
            <pc:sldMk cId="2236992330" sldId="262"/>
            <ac:spMk id="14" creationId="{7D89E3CB-00ED-4691-9F0F-F23EA3564705}"/>
          </ac:spMkLst>
        </pc:spChg>
        <pc:spChg chg="del">
          <ac:chgData name="Christina Tulloch" userId="44ffd794-3b4e-4741-bfe5-f87c90dafd6d" providerId="ADAL" clId="{9D98F6B6-C687-AF48-AA2D-A3D2E1D6D46A}" dt="2021-05-18T14:32:51.512" v="34" actId="21"/>
          <ac:spMkLst>
            <pc:docMk/>
            <pc:sldMk cId="2236992330" sldId="262"/>
            <ac:spMk id="17" creationId="{54246AA9-2194-C74F-98F7-C3CA472B90BC}"/>
          </ac:spMkLst>
        </pc:spChg>
        <pc:spChg chg="del">
          <ac:chgData name="Christina Tulloch" userId="44ffd794-3b4e-4741-bfe5-f87c90dafd6d" providerId="ADAL" clId="{9D98F6B6-C687-AF48-AA2D-A3D2E1D6D46A}" dt="2021-05-18T14:32:51.512" v="34" actId="21"/>
          <ac:spMkLst>
            <pc:docMk/>
            <pc:sldMk cId="2236992330" sldId="262"/>
            <ac:spMk id="18" creationId="{700FA285-F8C7-B64C-9DB1-F2BF0FA97637}"/>
          </ac:spMkLst>
        </pc:spChg>
        <pc:spChg chg="del">
          <ac:chgData name="Christina Tulloch" userId="44ffd794-3b4e-4741-bfe5-f87c90dafd6d" providerId="ADAL" clId="{9D98F6B6-C687-AF48-AA2D-A3D2E1D6D46A}" dt="2021-05-18T14:32:51.512" v="34" actId="21"/>
          <ac:spMkLst>
            <pc:docMk/>
            <pc:sldMk cId="2236992330" sldId="262"/>
            <ac:spMk id="19" creationId="{9BED2CC4-9442-494D-AAB3-B3A4A21D5E2D}"/>
          </ac:spMkLst>
        </pc:spChg>
        <pc:spChg chg="del">
          <ac:chgData name="Christina Tulloch" userId="44ffd794-3b4e-4741-bfe5-f87c90dafd6d" providerId="ADAL" clId="{9D98F6B6-C687-AF48-AA2D-A3D2E1D6D46A}" dt="2021-05-18T14:32:51.512" v="34" actId="21"/>
          <ac:spMkLst>
            <pc:docMk/>
            <pc:sldMk cId="2236992330" sldId="262"/>
            <ac:spMk id="24" creationId="{8D837582-575C-D946-A131-35D506A4865F}"/>
          </ac:spMkLst>
        </pc:spChg>
        <pc:graphicFrameChg chg="del">
          <ac:chgData name="Christina Tulloch" userId="44ffd794-3b4e-4741-bfe5-f87c90dafd6d" providerId="ADAL" clId="{9D98F6B6-C687-AF48-AA2D-A3D2E1D6D46A}" dt="2021-05-18T14:32:51.512" v="34" actId="21"/>
          <ac:graphicFrameMkLst>
            <pc:docMk/>
            <pc:sldMk cId="2236992330" sldId="262"/>
            <ac:graphicFrameMk id="8" creationId="{DA6D234C-817A-3B4A-9872-9E3A17E0211D}"/>
          </ac:graphicFrameMkLst>
        </pc:graphicFrameChg>
      </pc:sldChg>
      <pc:sldChg chg="delSp modSp add del mod setBg delDesignElem">
        <pc:chgData name="Christina Tulloch" userId="44ffd794-3b4e-4741-bfe5-f87c90dafd6d" providerId="ADAL" clId="{9D98F6B6-C687-AF48-AA2D-A3D2E1D6D46A}" dt="2021-05-18T14:33:40.603" v="51" actId="2696"/>
        <pc:sldMkLst>
          <pc:docMk/>
          <pc:sldMk cId="3498941110" sldId="275"/>
        </pc:sldMkLst>
        <pc:spChg chg="mod">
          <ac:chgData name="Christina Tulloch" userId="44ffd794-3b4e-4741-bfe5-f87c90dafd6d" providerId="ADAL" clId="{9D98F6B6-C687-AF48-AA2D-A3D2E1D6D46A}" dt="2021-05-18T14:33:35.383" v="49" actId="21"/>
          <ac:spMkLst>
            <pc:docMk/>
            <pc:sldMk cId="3498941110" sldId="275"/>
            <ac:spMk id="5" creationId="{D94054B6-C156-DC45-974E-91F21A17D284}"/>
          </ac:spMkLst>
        </pc:spChg>
        <pc:spChg chg="del">
          <ac:chgData name="Christina Tulloch" userId="44ffd794-3b4e-4741-bfe5-f87c90dafd6d" providerId="ADAL" clId="{9D98F6B6-C687-AF48-AA2D-A3D2E1D6D46A}" dt="2021-05-18T14:33:27.989" v="46" actId="21"/>
          <ac:spMkLst>
            <pc:docMk/>
            <pc:sldMk cId="3498941110" sldId="275"/>
            <ac:spMk id="6" creationId="{2291F763-ACD2-AC41-9507-EACF893DE623}"/>
          </ac:spMkLst>
        </pc:spChg>
        <pc:spChg chg="del">
          <ac:chgData name="Christina Tulloch" userId="44ffd794-3b4e-4741-bfe5-f87c90dafd6d" providerId="ADAL" clId="{9D98F6B6-C687-AF48-AA2D-A3D2E1D6D46A}" dt="2021-05-18T14:29:56.965" v="5"/>
          <ac:spMkLst>
            <pc:docMk/>
            <pc:sldMk cId="3498941110" sldId="275"/>
            <ac:spMk id="10" creationId="{CB299CAB-C506-454B-90FC-4065728297D3}"/>
          </ac:spMkLst>
        </pc:spChg>
        <pc:spChg chg="del">
          <ac:chgData name="Christina Tulloch" userId="44ffd794-3b4e-4741-bfe5-f87c90dafd6d" providerId="ADAL" clId="{9D98F6B6-C687-AF48-AA2D-A3D2E1D6D46A}" dt="2021-05-18T14:29:56.965" v="5"/>
          <ac:spMkLst>
            <pc:docMk/>
            <pc:sldMk cId="3498941110" sldId="275"/>
            <ac:spMk id="12" creationId="{C8D99311-F254-40F1-8AB5-EE3E7B9B6872}"/>
          </ac:spMkLst>
        </pc:spChg>
        <pc:spChg chg="del">
          <ac:chgData name="Christina Tulloch" userId="44ffd794-3b4e-4741-bfe5-f87c90dafd6d" providerId="ADAL" clId="{9D98F6B6-C687-AF48-AA2D-A3D2E1D6D46A}" dt="2021-05-18T14:29:56.965" v="5"/>
          <ac:spMkLst>
            <pc:docMk/>
            <pc:sldMk cId="3498941110" sldId="275"/>
            <ac:spMk id="14" creationId="{7D89E3CB-00ED-4691-9F0F-F23EA3564705}"/>
          </ac:spMkLst>
        </pc:spChg>
        <pc:graphicFrameChg chg="del">
          <ac:chgData name="Christina Tulloch" userId="44ffd794-3b4e-4741-bfe5-f87c90dafd6d" providerId="ADAL" clId="{9D98F6B6-C687-AF48-AA2D-A3D2E1D6D46A}" dt="2021-05-18T14:33:27.989" v="46" actId="21"/>
          <ac:graphicFrameMkLst>
            <pc:docMk/>
            <pc:sldMk cId="3498941110" sldId="275"/>
            <ac:graphicFrameMk id="2" creationId="{79BE1A0D-A41F-DD49-8E86-5FF779340516}"/>
          </ac:graphicFrameMkLst>
        </pc:graphicFrameChg>
      </pc:sldChg>
      <pc:sldChg chg="delSp modSp add del mod setBg delDesignElem">
        <pc:chgData name="Christina Tulloch" userId="44ffd794-3b4e-4741-bfe5-f87c90dafd6d" providerId="ADAL" clId="{9D98F6B6-C687-AF48-AA2D-A3D2E1D6D46A}" dt="2021-05-18T14:33:57.208" v="57" actId="2696"/>
        <pc:sldMkLst>
          <pc:docMk/>
          <pc:sldMk cId="676403155" sldId="276"/>
        </pc:sldMkLst>
        <pc:spChg chg="mod">
          <ac:chgData name="Christina Tulloch" userId="44ffd794-3b4e-4741-bfe5-f87c90dafd6d" providerId="ADAL" clId="{9D98F6B6-C687-AF48-AA2D-A3D2E1D6D46A}" dt="2021-05-18T14:33:49.063" v="54" actId="21"/>
          <ac:spMkLst>
            <pc:docMk/>
            <pc:sldMk cId="676403155" sldId="276"/>
            <ac:spMk id="4" creationId="{0DF2C2DE-FBC1-874C-998B-5115AAD1F484}"/>
          </ac:spMkLst>
        </pc:spChg>
        <pc:spChg chg="mod">
          <ac:chgData name="Christina Tulloch" userId="44ffd794-3b4e-4741-bfe5-f87c90dafd6d" providerId="ADAL" clId="{9D98F6B6-C687-AF48-AA2D-A3D2E1D6D46A}" dt="2021-05-18T14:33:42.771" v="52" actId="21"/>
          <ac:spMkLst>
            <pc:docMk/>
            <pc:sldMk cId="676403155" sldId="276"/>
            <ac:spMk id="5" creationId="{D94054B6-C156-DC45-974E-91F21A17D284}"/>
          </ac:spMkLst>
        </pc:spChg>
        <pc:spChg chg="del">
          <ac:chgData name="Christina Tulloch" userId="44ffd794-3b4e-4741-bfe5-f87c90dafd6d" providerId="ADAL" clId="{9D98F6B6-C687-AF48-AA2D-A3D2E1D6D46A}" dt="2021-05-18T14:29:56.965" v="5"/>
          <ac:spMkLst>
            <pc:docMk/>
            <pc:sldMk cId="676403155" sldId="276"/>
            <ac:spMk id="10" creationId="{CB299CAB-C506-454B-90FC-4065728297D3}"/>
          </ac:spMkLst>
        </pc:spChg>
        <pc:spChg chg="del">
          <ac:chgData name="Christina Tulloch" userId="44ffd794-3b4e-4741-bfe5-f87c90dafd6d" providerId="ADAL" clId="{9D98F6B6-C687-AF48-AA2D-A3D2E1D6D46A}" dt="2021-05-18T14:29:56.965" v="5"/>
          <ac:spMkLst>
            <pc:docMk/>
            <pc:sldMk cId="676403155" sldId="276"/>
            <ac:spMk id="12" creationId="{C8D99311-F254-40F1-8AB5-EE3E7B9B6872}"/>
          </ac:spMkLst>
        </pc:spChg>
        <pc:spChg chg="del">
          <ac:chgData name="Christina Tulloch" userId="44ffd794-3b4e-4741-bfe5-f87c90dafd6d" providerId="ADAL" clId="{9D98F6B6-C687-AF48-AA2D-A3D2E1D6D46A}" dt="2021-05-18T14:29:56.965" v="5"/>
          <ac:spMkLst>
            <pc:docMk/>
            <pc:sldMk cId="676403155" sldId="276"/>
            <ac:spMk id="14" creationId="{7D89E3CB-00ED-4691-9F0F-F23EA3564705}"/>
          </ac:spMkLst>
        </pc:spChg>
      </pc:sldChg>
      <pc:sldChg chg="addSp delSp modSp add mod setBg delDesignElem">
        <pc:chgData name="Christina Tulloch" userId="44ffd794-3b4e-4741-bfe5-f87c90dafd6d" providerId="ADAL" clId="{9D98F6B6-C687-AF48-AA2D-A3D2E1D6D46A}" dt="2021-05-18T14:32:01.010" v="23"/>
        <pc:sldMkLst>
          <pc:docMk/>
          <pc:sldMk cId="2380835283" sldId="277"/>
        </pc:sldMkLst>
        <pc:spChg chg="mod">
          <ac:chgData name="Christina Tulloch" userId="44ffd794-3b4e-4741-bfe5-f87c90dafd6d" providerId="ADAL" clId="{9D98F6B6-C687-AF48-AA2D-A3D2E1D6D46A}" dt="2021-05-18T14:31:55.416" v="22" actId="14100"/>
          <ac:spMkLst>
            <pc:docMk/>
            <pc:sldMk cId="2380835283" sldId="277"/>
            <ac:spMk id="4" creationId="{0DF2C2DE-FBC1-874C-998B-5115AAD1F484}"/>
          </ac:spMkLst>
        </pc:spChg>
        <pc:spChg chg="mod">
          <ac:chgData name="Christina Tulloch" userId="44ffd794-3b4e-4741-bfe5-f87c90dafd6d" providerId="ADAL" clId="{9D98F6B6-C687-AF48-AA2D-A3D2E1D6D46A}" dt="2021-05-18T14:31:28.673" v="14"/>
          <ac:spMkLst>
            <pc:docMk/>
            <pc:sldMk cId="2380835283" sldId="277"/>
            <ac:spMk id="5" creationId="{D94054B6-C156-DC45-974E-91F21A17D284}"/>
          </ac:spMkLst>
        </pc:spChg>
        <pc:spChg chg="add">
          <ac:chgData name="Christina Tulloch" userId="44ffd794-3b4e-4741-bfe5-f87c90dafd6d" providerId="ADAL" clId="{9D98F6B6-C687-AF48-AA2D-A3D2E1D6D46A}" dt="2021-05-18T14:31:22.654" v="13" actId="26606"/>
          <ac:spMkLst>
            <pc:docMk/>
            <pc:sldMk cId="2380835283" sldId="277"/>
            <ac:spMk id="7" creationId="{CB299CAB-C506-454B-90FC-4065728297D3}"/>
          </ac:spMkLst>
        </pc:spChg>
        <pc:spChg chg="add">
          <ac:chgData name="Christina Tulloch" userId="44ffd794-3b4e-4741-bfe5-f87c90dafd6d" providerId="ADAL" clId="{9D98F6B6-C687-AF48-AA2D-A3D2E1D6D46A}" dt="2021-05-18T14:31:22.654" v="13" actId="26606"/>
          <ac:spMkLst>
            <pc:docMk/>
            <pc:sldMk cId="2380835283" sldId="277"/>
            <ac:spMk id="8" creationId="{C8D99311-F254-40F1-8AB5-EE3E7B9B6872}"/>
          </ac:spMkLst>
        </pc:spChg>
        <pc:spChg chg="add">
          <ac:chgData name="Christina Tulloch" userId="44ffd794-3b4e-4741-bfe5-f87c90dafd6d" providerId="ADAL" clId="{9D98F6B6-C687-AF48-AA2D-A3D2E1D6D46A}" dt="2021-05-18T14:31:22.654" v="13" actId="26606"/>
          <ac:spMkLst>
            <pc:docMk/>
            <pc:sldMk cId="2380835283" sldId="277"/>
            <ac:spMk id="9" creationId="{7D89E3CB-00ED-4691-9F0F-F23EA3564705}"/>
          </ac:spMkLst>
        </pc:spChg>
        <pc:spChg chg="del">
          <ac:chgData name="Christina Tulloch" userId="44ffd794-3b4e-4741-bfe5-f87c90dafd6d" providerId="ADAL" clId="{9D98F6B6-C687-AF48-AA2D-A3D2E1D6D46A}" dt="2021-05-18T14:31:15.137" v="12"/>
          <ac:spMkLst>
            <pc:docMk/>
            <pc:sldMk cId="2380835283" sldId="277"/>
            <ac:spMk id="10" creationId="{CB299CAB-C506-454B-90FC-4065728297D3}"/>
          </ac:spMkLst>
        </pc:spChg>
        <pc:spChg chg="del">
          <ac:chgData name="Christina Tulloch" userId="44ffd794-3b4e-4741-bfe5-f87c90dafd6d" providerId="ADAL" clId="{9D98F6B6-C687-AF48-AA2D-A3D2E1D6D46A}" dt="2021-05-18T14:31:15.137" v="12"/>
          <ac:spMkLst>
            <pc:docMk/>
            <pc:sldMk cId="2380835283" sldId="277"/>
            <ac:spMk id="12" creationId="{C8D99311-F254-40F1-8AB5-EE3E7B9B6872}"/>
          </ac:spMkLst>
        </pc:spChg>
        <pc:spChg chg="del">
          <ac:chgData name="Christina Tulloch" userId="44ffd794-3b4e-4741-bfe5-f87c90dafd6d" providerId="ADAL" clId="{9D98F6B6-C687-AF48-AA2D-A3D2E1D6D46A}" dt="2021-05-18T14:31:15.137" v="12"/>
          <ac:spMkLst>
            <pc:docMk/>
            <pc:sldMk cId="2380835283" sldId="277"/>
            <ac:spMk id="14" creationId="{7D89E3CB-00ED-4691-9F0F-F23EA3564705}"/>
          </ac:spMkLst>
        </pc:spChg>
        <pc:picChg chg="add mod">
          <ac:chgData name="Christina Tulloch" userId="44ffd794-3b4e-4741-bfe5-f87c90dafd6d" providerId="ADAL" clId="{9D98F6B6-C687-AF48-AA2D-A3D2E1D6D46A}" dt="2021-05-18T14:32:01.010" v="23"/>
          <ac:picMkLst>
            <pc:docMk/>
            <pc:sldMk cId="2380835283" sldId="277"/>
            <ac:picMk id="11" creationId="{FC8947A8-B99A-9242-8266-253EF27E51AC}"/>
          </ac:picMkLst>
        </pc:picChg>
        <pc:picChg chg="add mod">
          <ac:chgData name="Christina Tulloch" userId="44ffd794-3b4e-4741-bfe5-f87c90dafd6d" providerId="ADAL" clId="{9D98F6B6-C687-AF48-AA2D-A3D2E1D6D46A}" dt="2021-05-18T14:32:01.010" v="23"/>
          <ac:picMkLst>
            <pc:docMk/>
            <pc:sldMk cId="2380835283" sldId="277"/>
            <ac:picMk id="13" creationId="{9B15F514-FEAD-8549-A80F-935D45A98100}"/>
          </ac:picMkLst>
        </pc:picChg>
      </pc:sldChg>
      <pc:sldChg chg="addSp delSp modSp add mod setBg delDesignElem">
        <pc:chgData name="Christina Tulloch" userId="44ffd794-3b4e-4741-bfe5-f87c90dafd6d" providerId="ADAL" clId="{9D98F6B6-C687-AF48-AA2D-A3D2E1D6D46A}" dt="2021-05-18T14:32:55.157" v="36"/>
        <pc:sldMkLst>
          <pc:docMk/>
          <pc:sldMk cId="1967450913" sldId="278"/>
        </pc:sldMkLst>
        <pc:spChg chg="del mod">
          <ac:chgData name="Christina Tulloch" userId="44ffd794-3b4e-4741-bfe5-f87c90dafd6d" providerId="ADAL" clId="{9D98F6B6-C687-AF48-AA2D-A3D2E1D6D46A}" dt="2021-05-18T14:32:54.597" v="35" actId="478"/>
          <ac:spMkLst>
            <pc:docMk/>
            <pc:sldMk cId="1967450913" sldId="278"/>
            <ac:spMk id="4" creationId="{0DF2C2DE-FBC1-874C-998B-5115AAD1F484}"/>
          </ac:spMkLst>
        </pc:spChg>
        <pc:spChg chg="mod">
          <ac:chgData name="Christina Tulloch" userId="44ffd794-3b4e-4741-bfe5-f87c90dafd6d" providerId="ADAL" clId="{9D98F6B6-C687-AF48-AA2D-A3D2E1D6D46A}" dt="2021-05-18T14:32:32.642" v="32"/>
          <ac:spMkLst>
            <pc:docMk/>
            <pc:sldMk cId="1967450913" sldId="278"/>
            <ac:spMk id="5" creationId="{D94054B6-C156-DC45-974E-91F21A17D284}"/>
          </ac:spMkLst>
        </pc:spChg>
        <pc:spChg chg="add">
          <ac:chgData name="Christina Tulloch" userId="44ffd794-3b4e-4741-bfe5-f87c90dafd6d" providerId="ADAL" clId="{9D98F6B6-C687-AF48-AA2D-A3D2E1D6D46A}" dt="2021-05-18T14:32:21.143" v="30" actId="26606"/>
          <ac:spMkLst>
            <pc:docMk/>
            <pc:sldMk cId="1967450913" sldId="278"/>
            <ac:spMk id="7" creationId="{CB299CAB-C506-454B-90FC-4065728297D3}"/>
          </ac:spMkLst>
        </pc:spChg>
        <pc:spChg chg="add">
          <ac:chgData name="Christina Tulloch" userId="44ffd794-3b4e-4741-bfe5-f87c90dafd6d" providerId="ADAL" clId="{9D98F6B6-C687-AF48-AA2D-A3D2E1D6D46A}" dt="2021-05-18T14:32:21.143" v="30" actId="26606"/>
          <ac:spMkLst>
            <pc:docMk/>
            <pc:sldMk cId="1967450913" sldId="278"/>
            <ac:spMk id="8" creationId="{C8D99311-F254-40F1-8AB5-EE3E7B9B6872}"/>
          </ac:spMkLst>
        </pc:spChg>
        <pc:spChg chg="add">
          <ac:chgData name="Christina Tulloch" userId="44ffd794-3b4e-4741-bfe5-f87c90dafd6d" providerId="ADAL" clId="{9D98F6B6-C687-AF48-AA2D-A3D2E1D6D46A}" dt="2021-05-18T14:32:21.143" v="30" actId="26606"/>
          <ac:spMkLst>
            <pc:docMk/>
            <pc:sldMk cId="1967450913" sldId="278"/>
            <ac:spMk id="9" creationId="{7D89E3CB-00ED-4691-9F0F-F23EA3564705}"/>
          </ac:spMkLst>
        </pc:spChg>
        <pc:spChg chg="del">
          <ac:chgData name="Christina Tulloch" userId="44ffd794-3b4e-4741-bfe5-f87c90dafd6d" providerId="ADAL" clId="{9D98F6B6-C687-AF48-AA2D-A3D2E1D6D46A}" dt="2021-05-18T14:32:14.824" v="29"/>
          <ac:spMkLst>
            <pc:docMk/>
            <pc:sldMk cId="1967450913" sldId="278"/>
            <ac:spMk id="10" creationId="{CB299CAB-C506-454B-90FC-4065728297D3}"/>
          </ac:spMkLst>
        </pc:spChg>
        <pc:spChg chg="add mod">
          <ac:chgData name="Christina Tulloch" userId="44ffd794-3b4e-4741-bfe5-f87c90dafd6d" providerId="ADAL" clId="{9D98F6B6-C687-AF48-AA2D-A3D2E1D6D46A}" dt="2021-05-18T14:32:55.157" v="36"/>
          <ac:spMkLst>
            <pc:docMk/>
            <pc:sldMk cId="1967450913" sldId="278"/>
            <ac:spMk id="11" creationId="{F323C5C3-36C6-5841-AA54-4AA2A849227F}"/>
          </ac:spMkLst>
        </pc:spChg>
        <pc:spChg chg="del">
          <ac:chgData name="Christina Tulloch" userId="44ffd794-3b4e-4741-bfe5-f87c90dafd6d" providerId="ADAL" clId="{9D98F6B6-C687-AF48-AA2D-A3D2E1D6D46A}" dt="2021-05-18T14:32:14.824" v="29"/>
          <ac:spMkLst>
            <pc:docMk/>
            <pc:sldMk cId="1967450913" sldId="278"/>
            <ac:spMk id="12" creationId="{C8D99311-F254-40F1-8AB5-EE3E7B9B6872}"/>
          </ac:spMkLst>
        </pc:spChg>
        <pc:spChg chg="del">
          <ac:chgData name="Christina Tulloch" userId="44ffd794-3b4e-4741-bfe5-f87c90dafd6d" providerId="ADAL" clId="{9D98F6B6-C687-AF48-AA2D-A3D2E1D6D46A}" dt="2021-05-18T14:32:14.824" v="29"/>
          <ac:spMkLst>
            <pc:docMk/>
            <pc:sldMk cId="1967450913" sldId="278"/>
            <ac:spMk id="14" creationId="{7D89E3CB-00ED-4691-9F0F-F23EA3564705}"/>
          </ac:spMkLst>
        </pc:spChg>
        <pc:spChg chg="add mod">
          <ac:chgData name="Christina Tulloch" userId="44ffd794-3b4e-4741-bfe5-f87c90dafd6d" providerId="ADAL" clId="{9D98F6B6-C687-AF48-AA2D-A3D2E1D6D46A}" dt="2021-05-18T14:32:55.157" v="36"/>
          <ac:spMkLst>
            <pc:docMk/>
            <pc:sldMk cId="1967450913" sldId="278"/>
            <ac:spMk id="15" creationId="{B9C70A5A-E98C-AB4C-A11C-11891448FA8D}"/>
          </ac:spMkLst>
        </pc:spChg>
        <pc:spChg chg="add mod">
          <ac:chgData name="Christina Tulloch" userId="44ffd794-3b4e-4741-bfe5-f87c90dafd6d" providerId="ADAL" clId="{9D98F6B6-C687-AF48-AA2D-A3D2E1D6D46A}" dt="2021-05-18T14:32:55.157" v="36"/>
          <ac:spMkLst>
            <pc:docMk/>
            <pc:sldMk cId="1967450913" sldId="278"/>
            <ac:spMk id="16" creationId="{1F37F80B-BC90-F340-BBF5-CDFBBF605528}"/>
          </ac:spMkLst>
        </pc:spChg>
        <pc:spChg chg="add mod">
          <ac:chgData name="Christina Tulloch" userId="44ffd794-3b4e-4741-bfe5-f87c90dafd6d" providerId="ADAL" clId="{9D98F6B6-C687-AF48-AA2D-A3D2E1D6D46A}" dt="2021-05-18T14:32:55.157" v="36"/>
          <ac:spMkLst>
            <pc:docMk/>
            <pc:sldMk cId="1967450913" sldId="278"/>
            <ac:spMk id="17" creationId="{BA2F93E1-754B-7E4E-8E8D-CA28AF2C840D}"/>
          </ac:spMkLst>
        </pc:spChg>
        <pc:spChg chg="add mod">
          <ac:chgData name="Christina Tulloch" userId="44ffd794-3b4e-4741-bfe5-f87c90dafd6d" providerId="ADAL" clId="{9D98F6B6-C687-AF48-AA2D-A3D2E1D6D46A}" dt="2021-05-18T14:32:55.157" v="36"/>
          <ac:spMkLst>
            <pc:docMk/>
            <pc:sldMk cId="1967450913" sldId="278"/>
            <ac:spMk id="18" creationId="{04DCCDEF-5AE4-0542-87DE-D8B55D36329C}"/>
          </ac:spMkLst>
        </pc:spChg>
        <pc:spChg chg="add mod">
          <ac:chgData name="Christina Tulloch" userId="44ffd794-3b4e-4741-bfe5-f87c90dafd6d" providerId="ADAL" clId="{9D98F6B6-C687-AF48-AA2D-A3D2E1D6D46A}" dt="2021-05-18T14:32:55.157" v="36"/>
          <ac:spMkLst>
            <pc:docMk/>
            <pc:sldMk cId="1967450913" sldId="278"/>
            <ac:spMk id="19" creationId="{00FB4FEA-2556-7444-A8B7-8EB24E22CD7F}"/>
          </ac:spMkLst>
        </pc:spChg>
        <pc:graphicFrameChg chg="add mod">
          <ac:chgData name="Christina Tulloch" userId="44ffd794-3b4e-4741-bfe5-f87c90dafd6d" providerId="ADAL" clId="{9D98F6B6-C687-AF48-AA2D-A3D2E1D6D46A}" dt="2021-05-18T14:32:55.157" v="36"/>
          <ac:graphicFrameMkLst>
            <pc:docMk/>
            <pc:sldMk cId="1967450913" sldId="278"/>
            <ac:graphicFrameMk id="13" creationId="{29AB5387-9947-D74A-ACE7-0A721D1BB36F}"/>
          </ac:graphicFrameMkLst>
        </pc:graphicFrameChg>
      </pc:sldChg>
      <pc:sldChg chg="delSp add del setBg delDesignElem">
        <pc:chgData name="Christina Tulloch" userId="44ffd794-3b4e-4741-bfe5-f87c90dafd6d" providerId="ADAL" clId="{9D98F6B6-C687-AF48-AA2D-A3D2E1D6D46A}" dt="2021-05-18T14:32:11.084" v="27" actId="2696"/>
        <pc:sldMkLst>
          <pc:docMk/>
          <pc:sldMk cId="2227764816" sldId="278"/>
        </pc:sldMkLst>
        <pc:spChg chg="del">
          <ac:chgData name="Christina Tulloch" userId="44ffd794-3b4e-4741-bfe5-f87c90dafd6d" providerId="ADAL" clId="{9D98F6B6-C687-AF48-AA2D-A3D2E1D6D46A}" dt="2021-05-18T14:32:07.990" v="26"/>
          <ac:spMkLst>
            <pc:docMk/>
            <pc:sldMk cId="2227764816" sldId="278"/>
            <ac:spMk id="7" creationId="{CB299CAB-C506-454B-90FC-4065728297D3}"/>
          </ac:spMkLst>
        </pc:spChg>
        <pc:spChg chg="del">
          <ac:chgData name="Christina Tulloch" userId="44ffd794-3b4e-4741-bfe5-f87c90dafd6d" providerId="ADAL" clId="{9D98F6B6-C687-AF48-AA2D-A3D2E1D6D46A}" dt="2021-05-18T14:32:07.990" v="26"/>
          <ac:spMkLst>
            <pc:docMk/>
            <pc:sldMk cId="2227764816" sldId="278"/>
            <ac:spMk id="8" creationId="{C8D99311-F254-40F1-8AB5-EE3E7B9B6872}"/>
          </ac:spMkLst>
        </pc:spChg>
        <pc:spChg chg="del">
          <ac:chgData name="Christina Tulloch" userId="44ffd794-3b4e-4741-bfe5-f87c90dafd6d" providerId="ADAL" clId="{9D98F6B6-C687-AF48-AA2D-A3D2E1D6D46A}" dt="2021-05-18T14:32:07.990" v="26"/>
          <ac:spMkLst>
            <pc:docMk/>
            <pc:sldMk cId="2227764816" sldId="278"/>
            <ac:spMk id="9" creationId="{7D89E3CB-00ED-4691-9F0F-F23EA3564705}"/>
          </ac:spMkLst>
        </pc:spChg>
      </pc:sldChg>
      <pc:sldChg chg="addSp delSp modSp add mod ord setBg delDesignElem">
        <pc:chgData name="Christina Tulloch" userId="44ffd794-3b4e-4741-bfe5-f87c90dafd6d" providerId="ADAL" clId="{9D98F6B6-C687-AF48-AA2D-A3D2E1D6D46A}" dt="2021-05-18T14:33:38.596" v="50"/>
        <pc:sldMkLst>
          <pc:docMk/>
          <pc:sldMk cId="236389118" sldId="279"/>
        </pc:sldMkLst>
        <pc:spChg chg="del mod">
          <ac:chgData name="Christina Tulloch" userId="44ffd794-3b4e-4741-bfe5-f87c90dafd6d" providerId="ADAL" clId="{9D98F6B6-C687-AF48-AA2D-A3D2E1D6D46A}" dt="2021-05-18T14:33:30.951" v="47" actId="478"/>
          <ac:spMkLst>
            <pc:docMk/>
            <pc:sldMk cId="236389118" sldId="279"/>
            <ac:spMk id="4" creationId="{0DF2C2DE-FBC1-874C-998B-5115AAD1F484}"/>
          </ac:spMkLst>
        </pc:spChg>
        <pc:spChg chg="mod">
          <ac:chgData name="Christina Tulloch" userId="44ffd794-3b4e-4741-bfe5-f87c90dafd6d" providerId="ADAL" clId="{9D98F6B6-C687-AF48-AA2D-A3D2E1D6D46A}" dt="2021-05-18T14:33:38.596" v="50"/>
          <ac:spMkLst>
            <pc:docMk/>
            <pc:sldMk cId="236389118" sldId="279"/>
            <ac:spMk id="5" creationId="{D94054B6-C156-DC45-974E-91F21A17D284}"/>
          </ac:spMkLst>
        </pc:spChg>
        <pc:spChg chg="add">
          <ac:chgData name="Christina Tulloch" userId="44ffd794-3b4e-4741-bfe5-f87c90dafd6d" providerId="ADAL" clId="{9D98F6B6-C687-AF48-AA2D-A3D2E1D6D46A}" dt="2021-05-18T14:33:16.798" v="42" actId="26606"/>
          <ac:spMkLst>
            <pc:docMk/>
            <pc:sldMk cId="236389118" sldId="279"/>
            <ac:spMk id="7" creationId="{CB299CAB-C506-454B-90FC-4065728297D3}"/>
          </ac:spMkLst>
        </pc:spChg>
        <pc:spChg chg="add">
          <ac:chgData name="Christina Tulloch" userId="44ffd794-3b4e-4741-bfe5-f87c90dafd6d" providerId="ADAL" clId="{9D98F6B6-C687-AF48-AA2D-A3D2E1D6D46A}" dt="2021-05-18T14:33:16.798" v="42" actId="26606"/>
          <ac:spMkLst>
            <pc:docMk/>
            <pc:sldMk cId="236389118" sldId="279"/>
            <ac:spMk id="8" creationId="{C8D99311-F254-40F1-8AB5-EE3E7B9B6872}"/>
          </ac:spMkLst>
        </pc:spChg>
        <pc:spChg chg="add">
          <ac:chgData name="Christina Tulloch" userId="44ffd794-3b4e-4741-bfe5-f87c90dafd6d" providerId="ADAL" clId="{9D98F6B6-C687-AF48-AA2D-A3D2E1D6D46A}" dt="2021-05-18T14:33:16.798" v="42" actId="26606"/>
          <ac:spMkLst>
            <pc:docMk/>
            <pc:sldMk cId="236389118" sldId="279"/>
            <ac:spMk id="9" creationId="{7D89E3CB-00ED-4691-9F0F-F23EA3564705}"/>
          </ac:spMkLst>
        </pc:spChg>
        <pc:spChg chg="del">
          <ac:chgData name="Christina Tulloch" userId="44ffd794-3b4e-4741-bfe5-f87c90dafd6d" providerId="ADAL" clId="{9D98F6B6-C687-AF48-AA2D-A3D2E1D6D46A}" dt="2021-05-18T14:32:59.421" v="39"/>
          <ac:spMkLst>
            <pc:docMk/>
            <pc:sldMk cId="236389118" sldId="279"/>
            <ac:spMk id="10" creationId="{CB299CAB-C506-454B-90FC-4065728297D3}"/>
          </ac:spMkLst>
        </pc:spChg>
        <pc:spChg chg="del">
          <ac:chgData name="Christina Tulloch" userId="44ffd794-3b4e-4741-bfe5-f87c90dafd6d" providerId="ADAL" clId="{9D98F6B6-C687-AF48-AA2D-A3D2E1D6D46A}" dt="2021-05-18T14:32:59.421" v="39"/>
          <ac:spMkLst>
            <pc:docMk/>
            <pc:sldMk cId="236389118" sldId="279"/>
            <ac:spMk id="12" creationId="{C8D99311-F254-40F1-8AB5-EE3E7B9B6872}"/>
          </ac:spMkLst>
        </pc:spChg>
        <pc:spChg chg="add mod">
          <ac:chgData name="Christina Tulloch" userId="44ffd794-3b4e-4741-bfe5-f87c90dafd6d" providerId="ADAL" clId="{9D98F6B6-C687-AF48-AA2D-A3D2E1D6D46A}" dt="2021-05-18T14:33:31.766" v="48"/>
          <ac:spMkLst>
            <pc:docMk/>
            <pc:sldMk cId="236389118" sldId="279"/>
            <ac:spMk id="13" creationId="{5479C01F-3888-FD4F-A594-ED0F5853D93E}"/>
          </ac:spMkLst>
        </pc:spChg>
        <pc:spChg chg="del">
          <ac:chgData name="Christina Tulloch" userId="44ffd794-3b4e-4741-bfe5-f87c90dafd6d" providerId="ADAL" clId="{9D98F6B6-C687-AF48-AA2D-A3D2E1D6D46A}" dt="2021-05-18T14:32:59.421" v="39"/>
          <ac:spMkLst>
            <pc:docMk/>
            <pc:sldMk cId="236389118" sldId="279"/>
            <ac:spMk id="14" creationId="{7D89E3CB-00ED-4691-9F0F-F23EA3564705}"/>
          </ac:spMkLst>
        </pc:spChg>
        <pc:graphicFrameChg chg="add mod">
          <ac:chgData name="Christina Tulloch" userId="44ffd794-3b4e-4741-bfe5-f87c90dafd6d" providerId="ADAL" clId="{9D98F6B6-C687-AF48-AA2D-A3D2E1D6D46A}" dt="2021-05-18T14:33:31.766" v="48"/>
          <ac:graphicFrameMkLst>
            <pc:docMk/>
            <pc:sldMk cId="236389118" sldId="279"/>
            <ac:graphicFrameMk id="11" creationId="{6C77AB11-595D-1547-B6BB-4D1F00506856}"/>
          </ac:graphicFrameMkLst>
        </pc:graphicFrameChg>
      </pc:sldChg>
      <pc:sldChg chg="addSp delSp modSp add mod setBg delDesignElem">
        <pc:chgData name="Christina Tulloch" userId="44ffd794-3b4e-4741-bfe5-f87c90dafd6d" providerId="ADAL" clId="{9D98F6B6-C687-AF48-AA2D-A3D2E1D6D46A}" dt="2021-05-18T14:33:53.557" v="56" actId="20577"/>
        <pc:sldMkLst>
          <pc:docMk/>
          <pc:sldMk cId="2503094821" sldId="280"/>
        </pc:sldMkLst>
        <pc:spChg chg="mod">
          <ac:chgData name="Christina Tulloch" userId="44ffd794-3b4e-4741-bfe5-f87c90dafd6d" providerId="ADAL" clId="{9D98F6B6-C687-AF48-AA2D-A3D2E1D6D46A}" dt="2021-05-18T14:33:53.557" v="56" actId="20577"/>
          <ac:spMkLst>
            <pc:docMk/>
            <pc:sldMk cId="2503094821" sldId="280"/>
            <ac:spMk id="4" creationId="{0DF2C2DE-FBC1-874C-998B-5115AAD1F484}"/>
          </ac:spMkLst>
        </pc:spChg>
        <pc:spChg chg="mod">
          <ac:chgData name="Christina Tulloch" userId="44ffd794-3b4e-4741-bfe5-f87c90dafd6d" providerId="ADAL" clId="{9D98F6B6-C687-AF48-AA2D-A3D2E1D6D46A}" dt="2021-05-18T14:33:46.092" v="53"/>
          <ac:spMkLst>
            <pc:docMk/>
            <pc:sldMk cId="2503094821" sldId="280"/>
            <ac:spMk id="5" creationId="{D94054B6-C156-DC45-974E-91F21A17D284}"/>
          </ac:spMkLst>
        </pc:spChg>
        <pc:spChg chg="del">
          <ac:chgData name="Christina Tulloch" userId="44ffd794-3b4e-4741-bfe5-f87c90dafd6d" providerId="ADAL" clId="{9D98F6B6-C687-AF48-AA2D-A3D2E1D6D46A}" dt="2021-05-18T14:33:18.733" v="44"/>
          <ac:spMkLst>
            <pc:docMk/>
            <pc:sldMk cId="2503094821" sldId="280"/>
            <ac:spMk id="7" creationId="{CB299CAB-C506-454B-90FC-4065728297D3}"/>
          </ac:spMkLst>
        </pc:spChg>
        <pc:spChg chg="del">
          <ac:chgData name="Christina Tulloch" userId="44ffd794-3b4e-4741-bfe5-f87c90dafd6d" providerId="ADAL" clId="{9D98F6B6-C687-AF48-AA2D-A3D2E1D6D46A}" dt="2021-05-18T14:33:18.733" v="44"/>
          <ac:spMkLst>
            <pc:docMk/>
            <pc:sldMk cId="2503094821" sldId="280"/>
            <ac:spMk id="8" creationId="{C8D99311-F254-40F1-8AB5-EE3E7B9B6872}"/>
          </ac:spMkLst>
        </pc:spChg>
        <pc:spChg chg="del">
          <ac:chgData name="Christina Tulloch" userId="44ffd794-3b4e-4741-bfe5-f87c90dafd6d" providerId="ADAL" clId="{9D98F6B6-C687-AF48-AA2D-A3D2E1D6D46A}" dt="2021-05-18T14:33:18.733" v="44"/>
          <ac:spMkLst>
            <pc:docMk/>
            <pc:sldMk cId="2503094821" sldId="280"/>
            <ac:spMk id="9" creationId="{7D89E3CB-00ED-4691-9F0F-F23EA3564705}"/>
          </ac:spMkLst>
        </pc:spChg>
        <pc:spChg chg="add">
          <ac:chgData name="Christina Tulloch" userId="44ffd794-3b4e-4741-bfe5-f87c90dafd6d" providerId="ADAL" clId="{9D98F6B6-C687-AF48-AA2D-A3D2E1D6D46A}" dt="2021-05-18T14:33:20.455" v="45" actId="26606"/>
          <ac:spMkLst>
            <pc:docMk/>
            <pc:sldMk cId="2503094821" sldId="280"/>
            <ac:spMk id="10" creationId="{CB299CAB-C506-454B-90FC-4065728297D3}"/>
          </ac:spMkLst>
        </pc:spChg>
        <pc:spChg chg="add">
          <ac:chgData name="Christina Tulloch" userId="44ffd794-3b4e-4741-bfe5-f87c90dafd6d" providerId="ADAL" clId="{9D98F6B6-C687-AF48-AA2D-A3D2E1D6D46A}" dt="2021-05-18T14:33:20.455" v="45" actId="26606"/>
          <ac:spMkLst>
            <pc:docMk/>
            <pc:sldMk cId="2503094821" sldId="280"/>
            <ac:spMk id="12" creationId="{C8D99311-F254-40F1-8AB5-EE3E7B9B6872}"/>
          </ac:spMkLst>
        </pc:spChg>
        <pc:spChg chg="add">
          <ac:chgData name="Christina Tulloch" userId="44ffd794-3b4e-4741-bfe5-f87c90dafd6d" providerId="ADAL" clId="{9D98F6B6-C687-AF48-AA2D-A3D2E1D6D46A}" dt="2021-05-18T14:33:20.455" v="45" actId="26606"/>
          <ac:spMkLst>
            <pc:docMk/>
            <pc:sldMk cId="2503094821" sldId="280"/>
            <ac:spMk id="14" creationId="{7D89E3CB-00ED-4691-9F0F-F23EA3564705}"/>
          </ac:spMkLst>
        </pc:spChg>
      </pc:sldChg>
      <pc:sldChg chg="addSp delSp modSp add del mod setBg delDesignElem">
        <pc:chgData name="Christina Tulloch" userId="44ffd794-3b4e-4741-bfe5-f87c90dafd6d" providerId="ADAL" clId="{9D98F6B6-C687-AF48-AA2D-A3D2E1D6D46A}" dt="2021-05-18T14:34:19.038" v="61" actId="2696"/>
        <pc:sldMkLst>
          <pc:docMk/>
          <pc:sldMk cId="2020885331" sldId="281"/>
        </pc:sldMkLst>
        <pc:spChg chg="mod">
          <ac:chgData name="Christina Tulloch" userId="44ffd794-3b4e-4741-bfe5-f87c90dafd6d" providerId="ADAL" clId="{9D98F6B6-C687-AF48-AA2D-A3D2E1D6D46A}" dt="2021-05-18T14:34:12.190" v="60" actId="26606"/>
          <ac:spMkLst>
            <pc:docMk/>
            <pc:sldMk cId="2020885331" sldId="281"/>
            <ac:spMk id="4" creationId="{0DF2C2DE-FBC1-874C-998B-5115AAD1F484}"/>
          </ac:spMkLst>
        </pc:spChg>
        <pc:spChg chg="mod">
          <ac:chgData name="Christina Tulloch" userId="44ffd794-3b4e-4741-bfe5-f87c90dafd6d" providerId="ADAL" clId="{9D98F6B6-C687-AF48-AA2D-A3D2E1D6D46A}" dt="2021-05-18T14:34:12.190" v="60" actId="26606"/>
          <ac:spMkLst>
            <pc:docMk/>
            <pc:sldMk cId="2020885331" sldId="281"/>
            <ac:spMk id="5" creationId="{D94054B6-C156-DC45-974E-91F21A17D284}"/>
          </ac:spMkLst>
        </pc:spChg>
        <pc:spChg chg="add">
          <ac:chgData name="Christina Tulloch" userId="44ffd794-3b4e-4741-bfe5-f87c90dafd6d" providerId="ADAL" clId="{9D98F6B6-C687-AF48-AA2D-A3D2E1D6D46A}" dt="2021-05-18T14:34:12.190" v="60" actId="26606"/>
          <ac:spMkLst>
            <pc:docMk/>
            <pc:sldMk cId="2020885331" sldId="281"/>
            <ac:spMk id="7" creationId="{CB299CAB-C506-454B-90FC-4065728297D3}"/>
          </ac:spMkLst>
        </pc:spChg>
        <pc:spChg chg="add">
          <ac:chgData name="Christina Tulloch" userId="44ffd794-3b4e-4741-bfe5-f87c90dafd6d" providerId="ADAL" clId="{9D98F6B6-C687-AF48-AA2D-A3D2E1D6D46A}" dt="2021-05-18T14:34:12.190" v="60" actId="26606"/>
          <ac:spMkLst>
            <pc:docMk/>
            <pc:sldMk cId="2020885331" sldId="281"/>
            <ac:spMk id="8" creationId="{C8D99311-F254-40F1-8AB5-EE3E7B9B6872}"/>
          </ac:spMkLst>
        </pc:spChg>
        <pc:spChg chg="add">
          <ac:chgData name="Christina Tulloch" userId="44ffd794-3b4e-4741-bfe5-f87c90dafd6d" providerId="ADAL" clId="{9D98F6B6-C687-AF48-AA2D-A3D2E1D6D46A}" dt="2021-05-18T14:34:12.190" v="60" actId="26606"/>
          <ac:spMkLst>
            <pc:docMk/>
            <pc:sldMk cId="2020885331" sldId="281"/>
            <ac:spMk id="9" creationId="{7D89E3CB-00ED-4691-9F0F-F23EA3564705}"/>
          </ac:spMkLst>
        </pc:spChg>
        <pc:spChg chg="del">
          <ac:chgData name="Christina Tulloch" userId="44ffd794-3b4e-4741-bfe5-f87c90dafd6d" providerId="ADAL" clId="{9D98F6B6-C687-AF48-AA2D-A3D2E1D6D46A}" dt="2021-05-18T14:34:08.468" v="59"/>
          <ac:spMkLst>
            <pc:docMk/>
            <pc:sldMk cId="2020885331" sldId="281"/>
            <ac:spMk id="10" creationId="{CB299CAB-C506-454B-90FC-4065728297D3}"/>
          </ac:spMkLst>
        </pc:spChg>
        <pc:spChg chg="del">
          <ac:chgData name="Christina Tulloch" userId="44ffd794-3b4e-4741-bfe5-f87c90dafd6d" providerId="ADAL" clId="{9D98F6B6-C687-AF48-AA2D-A3D2E1D6D46A}" dt="2021-05-18T14:34:08.468" v="59"/>
          <ac:spMkLst>
            <pc:docMk/>
            <pc:sldMk cId="2020885331" sldId="281"/>
            <ac:spMk id="12" creationId="{C8D99311-F254-40F1-8AB5-EE3E7B9B6872}"/>
          </ac:spMkLst>
        </pc:spChg>
        <pc:spChg chg="del">
          <ac:chgData name="Christina Tulloch" userId="44ffd794-3b4e-4741-bfe5-f87c90dafd6d" providerId="ADAL" clId="{9D98F6B6-C687-AF48-AA2D-A3D2E1D6D46A}" dt="2021-05-18T14:34:08.468" v="59"/>
          <ac:spMkLst>
            <pc:docMk/>
            <pc:sldMk cId="2020885331" sldId="281"/>
            <ac:spMk id="14" creationId="{7D89E3CB-00ED-4691-9F0F-F23EA3564705}"/>
          </ac:spMkLst>
        </pc:spChg>
      </pc:sldChg>
    </pc:docChg>
  </pc:docChgLst>
  <pc:docChgLst>
    <pc:chgData name="Maria Prosviryakova" userId="S::mariaprosviryakova@skyscanner.net::d9faf820-830f-463f-9c3b-4211955d9a97" providerId="AD" clId="Web-{F7FB4567-C129-0683-076A-CE8DD62FC81A}"/>
    <pc:docChg chg="addSld delSld modSld">
      <pc:chgData name="Maria Prosviryakova" userId="S::mariaprosviryakova@skyscanner.net::d9faf820-830f-463f-9c3b-4211955d9a97" providerId="AD" clId="Web-{F7FB4567-C129-0683-076A-CE8DD62FC81A}" dt="2021-05-17T11:00:34.753" v="69" actId="20577"/>
      <pc:docMkLst>
        <pc:docMk/>
      </pc:docMkLst>
      <pc:sldChg chg="modSp del">
        <pc:chgData name="Maria Prosviryakova" userId="S::mariaprosviryakova@skyscanner.net::d9faf820-830f-463f-9c3b-4211955d9a97" providerId="AD" clId="Web-{F7FB4567-C129-0683-076A-CE8DD62FC81A}" dt="2021-05-17T10:59:15.720" v="3"/>
        <pc:sldMkLst>
          <pc:docMk/>
          <pc:sldMk cId="2654056678" sldId="267"/>
        </pc:sldMkLst>
        <pc:spChg chg="mod">
          <ac:chgData name="Maria Prosviryakova" userId="S::mariaprosviryakova@skyscanner.net::d9faf820-830f-463f-9c3b-4211955d9a97" providerId="AD" clId="Web-{F7FB4567-C129-0683-076A-CE8DD62FC81A}" dt="2021-05-17T10:59:09.954" v="1" actId="20577"/>
          <ac:spMkLst>
            <pc:docMk/>
            <pc:sldMk cId="2654056678" sldId="267"/>
            <ac:spMk id="2" creationId="{4408872D-98D0-9245-8E3A-1A07D86EB7AB}"/>
          </ac:spMkLst>
        </pc:spChg>
      </pc:sldChg>
      <pc:sldChg chg="modSp new">
        <pc:chgData name="Maria Prosviryakova" userId="S::mariaprosviryakova@skyscanner.net::d9faf820-830f-463f-9c3b-4211955d9a97" providerId="AD" clId="Web-{F7FB4567-C129-0683-076A-CE8DD62FC81A}" dt="2021-05-17T10:59:53.096" v="40" actId="20577"/>
        <pc:sldMkLst>
          <pc:docMk/>
          <pc:sldMk cId="2472896983" sldId="268"/>
        </pc:sldMkLst>
        <pc:spChg chg="mod">
          <ac:chgData name="Maria Prosviryakova" userId="S::mariaprosviryakova@skyscanner.net::d9faf820-830f-463f-9c3b-4211955d9a97" providerId="AD" clId="Web-{F7FB4567-C129-0683-076A-CE8DD62FC81A}" dt="2021-05-17T10:59:13.876" v="2" actId="20577"/>
          <ac:spMkLst>
            <pc:docMk/>
            <pc:sldMk cId="2472896983" sldId="268"/>
            <ac:spMk id="2" creationId="{804A0432-71F7-4168-BF1E-B9D262AF0410}"/>
          </ac:spMkLst>
        </pc:spChg>
        <pc:spChg chg="mod">
          <ac:chgData name="Maria Prosviryakova" userId="S::mariaprosviryakova@skyscanner.net::d9faf820-830f-463f-9c3b-4211955d9a97" providerId="AD" clId="Web-{F7FB4567-C129-0683-076A-CE8DD62FC81A}" dt="2021-05-17T10:59:53.096" v="40" actId="20577"/>
          <ac:spMkLst>
            <pc:docMk/>
            <pc:sldMk cId="2472896983" sldId="268"/>
            <ac:spMk id="3" creationId="{6460A058-CB65-4947-83FE-6903FDB2A47E}"/>
          </ac:spMkLst>
        </pc:spChg>
      </pc:sldChg>
      <pc:sldChg chg="modSp add replId">
        <pc:chgData name="Maria Prosviryakova" userId="S::mariaprosviryakova@skyscanner.net::d9faf820-830f-463f-9c3b-4211955d9a97" providerId="AD" clId="Web-{F7FB4567-C129-0683-076A-CE8DD62FC81A}" dt="2021-05-17T11:00:34.753" v="69" actId="20577"/>
        <pc:sldMkLst>
          <pc:docMk/>
          <pc:sldMk cId="3664500711" sldId="269"/>
        </pc:sldMkLst>
        <pc:spChg chg="mod">
          <ac:chgData name="Maria Prosviryakova" userId="S::mariaprosviryakova@skyscanner.net::d9faf820-830f-463f-9c3b-4211955d9a97" providerId="AD" clId="Web-{F7FB4567-C129-0683-076A-CE8DD62FC81A}" dt="2021-05-17T11:00:04.158" v="55" actId="20577"/>
          <ac:spMkLst>
            <pc:docMk/>
            <pc:sldMk cId="3664500711" sldId="269"/>
            <ac:spMk id="2" creationId="{804A0432-71F7-4168-BF1E-B9D262AF0410}"/>
          </ac:spMkLst>
        </pc:spChg>
        <pc:spChg chg="mod">
          <ac:chgData name="Maria Prosviryakova" userId="S::mariaprosviryakova@skyscanner.net::d9faf820-830f-463f-9c3b-4211955d9a97" providerId="AD" clId="Web-{F7FB4567-C129-0683-076A-CE8DD62FC81A}" dt="2021-05-17T11:00:34.753" v="69" actId="20577"/>
          <ac:spMkLst>
            <pc:docMk/>
            <pc:sldMk cId="3664500711" sldId="269"/>
            <ac:spMk id="3" creationId="{6460A058-CB65-4947-83FE-6903FDB2A47E}"/>
          </ac:spMkLst>
        </pc:spChg>
      </pc:sldChg>
    </pc:docChg>
  </pc:docChgLst>
  <pc:docChgLst>
    <pc:chgData name="Jose Parreño" userId="S::joseparreno@skyscanner.net::e9eb2e60-3ac9-459e-b2e3-ffd9754e9e4c" providerId="AD" clId="Web-{0D3298C8-4216-768D-2576-E4BF39F42E2C}"/>
    <pc:docChg chg="addSld modSld">
      <pc:chgData name="Jose Parreño" userId="S::joseparreno@skyscanner.net::e9eb2e60-3ac9-459e-b2e3-ffd9754e9e4c" providerId="AD" clId="Web-{0D3298C8-4216-768D-2576-E4BF39F42E2C}" dt="2021-05-17T11:46:50.799" v="442" actId="20577"/>
      <pc:docMkLst>
        <pc:docMk/>
      </pc:docMkLst>
      <pc:sldChg chg="addSp modSp">
        <pc:chgData name="Jose Parreño" userId="S::joseparreno@skyscanner.net::e9eb2e60-3ac9-459e-b2e3-ffd9754e9e4c" providerId="AD" clId="Web-{0D3298C8-4216-768D-2576-E4BF39F42E2C}" dt="2021-05-17T11:32:49.089" v="346" actId="20577"/>
        <pc:sldMkLst>
          <pc:docMk/>
          <pc:sldMk cId="1096655063" sldId="266"/>
        </pc:sldMkLst>
        <pc:spChg chg="mod">
          <ac:chgData name="Jose Parreño" userId="S::joseparreno@skyscanner.net::e9eb2e60-3ac9-459e-b2e3-ffd9754e9e4c" providerId="AD" clId="Web-{0D3298C8-4216-768D-2576-E4BF39F42E2C}" dt="2021-05-17T11:26:00.985" v="17" actId="20577"/>
          <ac:spMkLst>
            <pc:docMk/>
            <pc:sldMk cId="1096655063" sldId="266"/>
            <ac:spMk id="2" creationId="{4408872D-98D0-9245-8E3A-1A07D86EB7AB}"/>
          </ac:spMkLst>
        </pc:spChg>
        <pc:spChg chg="add mod">
          <ac:chgData name="Jose Parreño" userId="S::joseparreno@skyscanner.net::e9eb2e60-3ac9-459e-b2e3-ffd9754e9e4c" providerId="AD" clId="Web-{0D3298C8-4216-768D-2576-E4BF39F42E2C}" dt="2021-05-17T11:32:49.089" v="346" actId="20577"/>
          <ac:spMkLst>
            <pc:docMk/>
            <pc:sldMk cId="1096655063" sldId="266"/>
            <ac:spMk id="4" creationId="{7289E053-D9C3-4F4D-9ADF-AA3E43B32C5C}"/>
          </ac:spMkLst>
        </pc:spChg>
      </pc:sldChg>
      <pc:sldChg chg="modSp add replId">
        <pc:chgData name="Jose Parreño" userId="S::joseparreno@skyscanner.net::e9eb2e60-3ac9-459e-b2e3-ffd9754e9e4c" providerId="AD" clId="Web-{0D3298C8-4216-768D-2576-E4BF39F42E2C}" dt="2021-05-17T11:46:03.204" v="403" actId="20577"/>
        <pc:sldMkLst>
          <pc:docMk/>
          <pc:sldMk cId="3035594381" sldId="270"/>
        </pc:sldMkLst>
        <pc:spChg chg="mod">
          <ac:chgData name="Jose Parreño" userId="S::joseparreno@skyscanner.net::e9eb2e60-3ac9-459e-b2e3-ffd9754e9e4c" providerId="AD" clId="Web-{0D3298C8-4216-768D-2576-E4BF39F42E2C}" dt="2021-05-17T11:46:03.204" v="403" actId="20577"/>
          <ac:spMkLst>
            <pc:docMk/>
            <pc:sldMk cId="3035594381" sldId="270"/>
            <ac:spMk id="4" creationId="{7289E053-D9C3-4F4D-9ADF-AA3E43B32C5C}"/>
          </ac:spMkLst>
        </pc:spChg>
      </pc:sldChg>
      <pc:sldChg chg="modSp add replId">
        <pc:chgData name="Jose Parreño" userId="S::joseparreno@skyscanner.net::e9eb2e60-3ac9-459e-b2e3-ffd9754e9e4c" providerId="AD" clId="Web-{0D3298C8-4216-768D-2576-E4BF39F42E2C}" dt="2021-05-17T11:46:50.799" v="442" actId="20577"/>
        <pc:sldMkLst>
          <pc:docMk/>
          <pc:sldMk cId="1310238728" sldId="271"/>
        </pc:sldMkLst>
        <pc:spChg chg="mod">
          <ac:chgData name="Jose Parreño" userId="S::joseparreno@skyscanner.net::e9eb2e60-3ac9-459e-b2e3-ffd9754e9e4c" providerId="AD" clId="Web-{0D3298C8-4216-768D-2576-E4BF39F42E2C}" dt="2021-05-17T11:46:36.736" v="424" actId="20577"/>
          <ac:spMkLst>
            <pc:docMk/>
            <pc:sldMk cId="1310238728" sldId="271"/>
            <ac:spMk id="2" creationId="{4408872D-98D0-9245-8E3A-1A07D86EB7AB}"/>
          </ac:spMkLst>
        </pc:spChg>
        <pc:spChg chg="mod">
          <ac:chgData name="Jose Parreño" userId="S::joseparreno@skyscanner.net::e9eb2e60-3ac9-459e-b2e3-ffd9754e9e4c" providerId="AD" clId="Web-{0D3298C8-4216-768D-2576-E4BF39F42E2C}" dt="2021-05-17T11:46:50.799" v="442" actId="20577"/>
          <ac:spMkLst>
            <pc:docMk/>
            <pc:sldMk cId="1310238728" sldId="271"/>
            <ac:spMk id="4" creationId="{7289E053-D9C3-4F4D-9ADF-AA3E43B32C5C}"/>
          </ac:spMkLst>
        </pc:spChg>
      </pc:sldChg>
    </pc:docChg>
  </pc:docChgLst>
  <pc:docChgLst>
    <pc:chgData name="Rodrigo Villatoro" userId="S::rodrigovillatoro@skyscanner.net::e36b8abb-acd9-4cca-8f64-82cffda895f0" providerId="AD" clId="Web-{41A30508-2D90-6DA8-F13A-89E09F768AB3}"/>
    <pc:docChg chg="modSld">
      <pc:chgData name="Rodrigo Villatoro" userId="S::rodrigovillatoro@skyscanner.net::e36b8abb-acd9-4cca-8f64-82cffda895f0" providerId="AD" clId="Web-{41A30508-2D90-6DA8-F13A-89E09F768AB3}" dt="2022-02-17T09:37:01.862" v="38" actId="20577"/>
      <pc:docMkLst>
        <pc:docMk/>
      </pc:docMkLst>
      <pc:sldChg chg="modSp">
        <pc:chgData name="Rodrigo Villatoro" userId="S::rodrigovillatoro@skyscanner.net::e36b8abb-acd9-4cca-8f64-82cffda895f0" providerId="AD" clId="Web-{41A30508-2D90-6DA8-F13A-89E09F768AB3}" dt="2022-02-17T09:37:01.862" v="38" actId="20577"/>
        <pc:sldMkLst>
          <pc:docMk/>
          <pc:sldMk cId="3385745677" sldId="267"/>
        </pc:sldMkLst>
        <pc:spChg chg="mod">
          <ac:chgData name="Rodrigo Villatoro" userId="S::rodrigovillatoro@skyscanner.net::e36b8abb-acd9-4cca-8f64-82cffda895f0" providerId="AD" clId="Web-{41A30508-2D90-6DA8-F13A-89E09F768AB3}" dt="2022-02-17T09:37:01.862" v="38" actId="20577"/>
          <ac:spMkLst>
            <pc:docMk/>
            <pc:sldMk cId="3385745677" sldId="267"/>
            <ac:spMk id="6" creationId="{83F95AB3-21B8-4724-978B-A91218D4A8FA}"/>
          </ac:spMkLst>
        </pc:spChg>
      </pc:sldChg>
    </pc:docChg>
  </pc:docChgLst>
  <pc:docChgLst>
    <pc:chgData name="Rodrigo Villatoro" userId="S::rodrigovillatoro@skyscanner.net::e36b8abb-acd9-4cca-8f64-82cffda895f0" providerId="AD" clId="Web-{869DE314-E17B-0F84-D60D-5F796994FE4E}"/>
    <pc:docChg chg="addSld modSld">
      <pc:chgData name="Rodrigo Villatoro" userId="S::rodrigovillatoro@skyscanner.net::e36b8abb-acd9-4cca-8f64-82cffda895f0" providerId="AD" clId="Web-{869DE314-E17B-0F84-D60D-5F796994FE4E}" dt="2022-02-16T16:37:19.414" v="989" actId="20577"/>
      <pc:docMkLst>
        <pc:docMk/>
      </pc:docMkLst>
      <pc:sldChg chg="addSp delSp modSp addAnim delAnim">
        <pc:chgData name="Rodrigo Villatoro" userId="S::rodrigovillatoro@skyscanner.net::e36b8abb-acd9-4cca-8f64-82cffda895f0" providerId="AD" clId="Web-{869DE314-E17B-0F84-D60D-5F796994FE4E}" dt="2022-02-16T16:37:19.414" v="989" actId="20577"/>
        <pc:sldMkLst>
          <pc:docMk/>
          <pc:sldMk cId="3385745677" sldId="267"/>
        </pc:sldMkLst>
        <pc:spChg chg="del">
          <ac:chgData name="Rodrigo Villatoro" userId="S::rodrigovillatoro@skyscanner.net::e36b8abb-acd9-4cca-8f64-82cffda895f0" providerId="AD" clId="Web-{869DE314-E17B-0F84-D60D-5F796994FE4E}" dt="2022-02-16T11:34:13.768" v="488"/>
          <ac:spMkLst>
            <pc:docMk/>
            <pc:sldMk cId="3385745677" sldId="267"/>
            <ac:spMk id="2" creationId="{6A37FEEC-CA73-BF4D-A6E7-8BFC36D8BDF8}"/>
          </ac:spMkLst>
        </pc:spChg>
        <pc:spChg chg="del mod">
          <ac:chgData name="Rodrigo Villatoro" userId="S::rodrigovillatoro@skyscanner.net::e36b8abb-acd9-4cca-8f64-82cffda895f0" providerId="AD" clId="Web-{869DE314-E17B-0F84-D60D-5F796994FE4E}" dt="2022-02-16T11:26:20.535" v="179"/>
          <ac:spMkLst>
            <pc:docMk/>
            <pc:sldMk cId="3385745677" sldId="267"/>
            <ac:spMk id="3" creationId="{26EC0318-7707-B748-898D-06B96D24A129}"/>
          </ac:spMkLst>
        </pc:spChg>
        <pc:spChg chg="mod">
          <ac:chgData name="Rodrigo Villatoro" userId="S::rodrigovillatoro@skyscanner.net::e36b8abb-acd9-4cca-8f64-82cffda895f0" providerId="AD" clId="Web-{869DE314-E17B-0F84-D60D-5F796994FE4E}" dt="2022-02-16T11:22:13.911" v="8" actId="20577"/>
          <ac:spMkLst>
            <pc:docMk/>
            <pc:sldMk cId="3385745677" sldId="267"/>
            <ac:spMk id="4" creationId="{F690DDFB-3AC8-624B-A7B7-351EF233A1E3}"/>
          </ac:spMkLst>
        </pc:spChg>
        <pc:spChg chg="add mod">
          <ac:chgData name="Rodrigo Villatoro" userId="S::rodrigovillatoro@skyscanner.net::e36b8abb-acd9-4cca-8f64-82cffda895f0" providerId="AD" clId="Web-{869DE314-E17B-0F84-D60D-5F796994FE4E}" dt="2022-02-16T16:37:19.414" v="989" actId="20577"/>
          <ac:spMkLst>
            <pc:docMk/>
            <pc:sldMk cId="3385745677" sldId="267"/>
            <ac:spMk id="6" creationId="{83F95AB3-21B8-4724-978B-A91218D4A8FA}"/>
          </ac:spMkLst>
        </pc:spChg>
      </pc:sldChg>
      <pc:sldChg chg="add replId">
        <pc:chgData name="Rodrigo Villatoro" userId="S::rodrigovillatoro@skyscanner.net::e36b8abb-acd9-4cca-8f64-82cffda895f0" providerId="AD" clId="Web-{869DE314-E17B-0F84-D60D-5F796994FE4E}" dt="2022-02-16T11:22:04.660" v="0"/>
        <pc:sldMkLst>
          <pc:docMk/>
          <pc:sldMk cId="3473589848" sldId="270"/>
        </pc:sldMkLst>
      </pc:sldChg>
      <pc:sldChg chg="modSp">
        <pc:chgData name="Rodrigo Villatoro" userId="S::rodrigovillatoro@skyscanner.net::e36b8abb-acd9-4cca-8f64-82cffda895f0" providerId="AD" clId="Web-{869DE314-E17B-0F84-D60D-5F796994FE4E}" dt="2022-02-16T16:19:10.656" v="978" actId="20577"/>
        <pc:sldMkLst>
          <pc:docMk/>
          <pc:sldMk cId="867551001" sldId="271"/>
        </pc:sldMkLst>
        <pc:spChg chg="mod">
          <ac:chgData name="Rodrigo Villatoro" userId="S::rodrigovillatoro@skyscanner.net::e36b8abb-acd9-4cca-8f64-82cffda895f0" providerId="AD" clId="Web-{869DE314-E17B-0F84-D60D-5F796994FE4E}" dt="2022-02-16T16:19:10.656" v="978" actId="20577"/>
          <ac:spMkLst>
            <pc:docMk/>
            <pc:sldMk cId="867551001" sldId="271"/>
            <ac:spMk id="3" creationId="{FFC17A98-0E37-194C-A858-6307DFB0BEFE}"/>
          </ac:spMkLst>
        </pc:spChg>
      </pc:sldChg>
      <pc:sldChg chg="modSp">
        <pc:chgData name="Rodrigo Villatoro" userId="S::rodrigovillatoro@skyscanner.net::e36b8abb-acd9-4cca-8f64-82cffda895f0" providerId="AD" clId="Web-{869DE314-E17B-0F84-D60D-5F796994FE4E}" dt="2022-02-16T12:03:03.015" v="909" actId="14100"/>
        <pc:sldMkLst>
          <pc:docMk/>
          <pc:sldMk cId="2667106064" sldId="272"/>
        </pc:sldMkLst>
        <pc:spChg chg="mod">
          <ac:chgData name="Rodrigo Villatoro" userId="S::rodrigovillatoro@skyscanner.net::e36b8abb-acd9-4cca-8f64-82cffda895f0" providerId="AD" clId="Web-{869DE314-E17B-0F84-D60D-5F796994FE4E}" dt="2022-02-16T12:03:03.015" v="909" actId="14100"/>
          <ac:spMkLst>
            <pc:docMk/>
            <pc:sldMk cId="2667106064" sldId="272"/>
            <ac:spMk id="4" creationId="{F44390BC-3530-DA47-835B-3DA19E72247B}"/>
          </ac:spMkLst>
        </pc:spChg>
      </pc:sldChg>
      <pc:sldChg chg="modSp">
        <pc:chgData name="Rodrigo Villatoro" userId="S::rodrigovillatoro@skyscanner.net::e36b8abb-acd9-4cca-8f64-82cffda895f0" providerId="AD" clId="Web-{869DE314-E17B-0F84-D60D-5F796994FE4E}" dt="2022-02-16T12:02:57.234" v="908" actId="14100"/>
        <pc:sldMkLst>
          <pc:docMk/>
          <pc:sldMk cId="2166582112" sldId="273"/>
        </pc:sldMkLst>
        <pc:spChg chg="mod">
          <ac:chgData name="Rodrigo Villatoro" userId="S::rodrigovillatoro@skyscanner.net::e36b8abb-acd9-4cca-8f64-82cffda895f0" providerId="AD" clId="Web-{869DE314-E17B-0F84-D60D-5F796994FE4E}" dt="2022-02-16T12:02:57.234" v="908" actId="14100"/>
          <ac:spMkLst>
            <pc:docMk/>
            <pc:sldMk cId="2166582112" sldId="273"/>
            <ac:spMk id="4" creationId="{F44390BC-3530-DA47-835B-3DA19E72247B}"/>
          </ac:spMkLst>
        </pc:spChg>
      </pc:sldChg>
      <pc:sldChg chg="modSp">
        <pc:chgData name="Rodrigo Villatoro" userId="S::rodrigovillatoro@skyscanner.net::e36b8abb-acd9-4cca-8f64-82cffda895f0" providerId="AD" clId="Web-{869DE314-E17B-0F84-D60D-5F796994FE4E}" dt="2022-02-16T16:09:54.988" v="962" actId="20577"/>
        <pc:sldMkLst>
          <pc:docMk/>
          <pc:sldMk cId="104435473" sldId="276"/>
        </pc:sldMkLst>
        <pc:spChg chg="mod">
          <ac:chgData name="Rodrigo Villatoro" userId="S::rodrigovillatoro@skyscanner.net::e36b8abb-acd9-4cca-8f64-82cffda895f0" providerId="AD" clId="Web-{869DE314-E17B-0F84-D60D-5F796994FE4E}" dt="2022-02-16T16:09:54.988" v="962" actId="20577"/>
          <ac:spMkLst>
            <pc:docMk/>
            <pc:sldMk cId="104435473" sldId="276"/>
            <ac:spMk id="4" creationId="{F690DDFB-3AC8-624B-A7B7-351EF233A1E3}"/>
          </ac:spMkLst>
        </pc:spChg>
      </pc:sldChg>
    </pc:docChg>
  </pc:docChgLst>
  <pc:docChgLst>
    <pc:chgData name="Christina Tulloch" userId="S::christinatulloch@skyscanner.net::44ffd794-3b4e-4741-bfe5-f87c90dafd6d" providerId="AD" clId="Web-{1A51D25F-D696-27AD-B7FA-7563DD72DE2F}"/>
    <pc:docChg chg="delSld modSld">
      <pc:chgData name="Christina Tulloch" userId="S::christinatulloch@skyscanner.net::44ffd794-3b4e-4741-bfe5-f87c90dafd6d" providerId="AD" clId="Web-{1A51D25F-D696-27AD-B7FA-7563DD72DE2F}" dt="2021-05-18T14:29:17.490" v="3"/>
      <pc:docMkLst>
        <pc:docMk/>
      </pc:docMkLst>
      <pc:sldChg chg="del">
        <pc:chgData name="Christina Tulloch" userId="S::christinatulloch@skyscanner.net::44ffd794-3b4e-4741-bfe5-f87c90dafd6d" providerId="AD" clId="Web-{1A51D25F-D696-27AD-B7FA-7563DD72DE2F}" dt="2021-05-18T14:28:57.692" v="0"/>
        <pc:sldMkLst>
          <pc:docMk/>
          <pc:sldMk cId="1096655063" sldId="266"/>
        </pc:sldMkLst>
      </pc:sldChg>
      <pc:sldChg chg="del">
        <pc:chgData name="Christina Tulloch" userId="S::christinatulloch@skyscanner.net::44ffd794-3b4e-4741-bfe5-f87c90dafd6d" providerId="AD" clId="Web-{1A51D25F-D696-27AD-B7FA-7563DD72DE2F}" dt="2021-05-18T14:28:58.848" v="1"/>
        <pc:sldMkLst>
          <pc:docMk/>
          <pc:sldMk cId="3035594381" sldId="270"/>
        </pc:sldMkLst>
      </pc:sldChg>
      <pc:sldChg chg="addSp delSp modSp">
        <pc:chgData name="Christina Tulloch" userId="S::christinatulloch@skyscanner.net::44ffd794-3b4e-4741-bfe5-f87c90dafd6d" providerId="AD" clId="Web-{1A51D25F-D696-27AD-B7FA-7563DD72DE2F}" dt="2021-05-18T14:29:17.490" v="3"/>
        <pc:sldMkLst>
          <pc:docMk/>
          <pc:sldMk cId="1310238728" sldId="271"/>
        </pc:sldMkLst>
        <pc:picChg chg="add del mod">
          <ac:chgData name="Christina Tulloch" userId="S::christinatulloch@skyscanner.net::44ffd794-3b4e-4741-bfe5-f87c90dafd6d" providerId="AD" clId="Web-{1A51D25F-D696-27AD-B7FA-7563DD72DE2F}" dt="2021-05-18T14:29:17.490" v="3"/>
          <ac:picMkLst>
            <pc:docMk/>
            <pc:sldMk cId="1310238728" sldId="271"/>
            <ac:picMk id="3" creationId="{3FBFD34B-019D-4C42-AE50-7CA49C50FCA0}"/>
          </ac:picMkLst>
        </pc:picChg>
      </pc:sldChg>
    </pc:docChg>
  </pc:docChgLst>
  <pc:docChgLst>
    <pc:chgData name="Maria Prosviryakova" userId="S::mariaprosviryakova@skyscanner.net::d9faf820-830f-463f-9c3b-4211955d9a97" providerId="AD" clId="Web-{2081B6D6-7B23-8119-8FF4-931FB92C2979}"/>
    <pc:docChg chg="addSld modSld">
      <pc:chgData name="Maria Prosviryakova" userId="S::mariaprosviryakova@skyscanner.net::d9faf820-830f-463f-9c3b-4211955d9a97" providerId="AD" clId="Web-{2081B6D6-7B23-8119-8FF4-931FB92C2979}" dt="2021-05-18T10:32:04.859" v="707"/>
      <pc:docMkLst>
        <pc:docMk/>
      </pc:docMkLst>
      <pc:sldChg chg="addSp delSp modSp mod setBg modShow">
        <pc:chgData name="Maria Prosviryakova" userId="S::mariaprosviryakova@skyscanner.net::d9faf820-830f-463f-9c3b-4211955d9a97" providerId="AD" clId="Web-{2081B6D6-7B23-8119-8FF4-931FB92C2979}" dt="2021-05-18T08:54:44.968" v="191"/>
        <pc:sldMkLst>
          <pc:docMk/>
          <pc:sldMk cId="2472896983" sldId="268"/>
        </pc:sldMkLst>
        <pc:spChg chg="mod">
          <ac:chgData name="Maria Prosviryakova" userId="S::mariaprosviryakova@skyscanner.net::d9faf820-830f-463f-9c3b-4211955d9a97" providerId="AD" clId="Web-{2081B6D6-7B23-8119-8FF4-931FB92C2979}" dt="2021-05-18T08:48:32.301" v="164" actId="20577"/>
          <ac:spMkLst>
            <pc:docMk/>
            <pc:sldMk cId="2472896983" sldId="268"/>
            <ac:spMk id="2" creationId="{804A0432-71F7-4168-BF1E-B9D262AF0410}"/>
          </ac:spMkLst>
        </pc:spChg>
        <pc:spChg chg="mod">
          <ac:chgData name="Maria Prosviryakova" userId="S::mariaprosviryakova@skyscanner.net::d9faf820-830f-463f-9c3b-4211955d9a97" providerId="AD" clId="Web-{2081B6D6-7B23-8119-8FF4-931FB92C2979}" dt="2021-05-18T08:39:59.989" v="21" actId="20577"/>
          <ac:spMkLst>
            <pc:docMk/>
            <pc:sldMk cId="2472896983" sldId="268"/>
            <ac:spMk id="3" creationId="{6460A058-CB65-4947-83FE-6903FDB2A47E}"/>
          </ac:spMkLst>
        </pc:spChg>
        <pc:spChg chg="del">
          <ac:chgData name="Maria Prosviryakova" userId="S::mariaprosviryakova@skyscanner.net::d9faf820-830f-463f-9c3b-4211955d9a97" providerId="AD" clId="Web-{2081B6D6-7B23-8119-8FF4-931FB92C2979}" dt="2021-05-18T08:37:10.985" v="14"/>
          <ac:spMkLst>
            <pc:docMk/>
            <pc:sldMk cId="2472896983" sldId="268"/>
            <ac:spMk id="4" creationId="{C1A5D111-2E54-4C93-B3F8-872C942A669B}"/>
          </ac:spMkLst>
        </pc:spChg>
        <pc:spChg chg="add mod">
          <ac:chgData name="Maria Prosviryakova" userId="S::mariaprosviryakova@skyscanner.net::d9faf820-830f-463f-9c3b-4211955d9a97" providerId="AD" clId="Web-{2081B6D6-7B23-8119-8FF4-931FB92C2979}" dt="2021-05-18T08:41:16.304" v="44" actId="1076"/>
          <ac:spMkLst>
            <pc:docMk/>
            <pc:sldMk cId="2472896983" sldId="268"/>
            <ac:spMk id="6" creationId="{2BD8493A-2358-4843-9D3D-FA9279AD6591}"/>
          </ac:spMkLst>
        </pc:spChg>
        <pc:spChg chg="add mod">
          <ac:chgData name="Maria Prosviryakova" userId="S::mariaprosviryakova@skyscanner.net::d9faf820-830f-463f-9c3b-4211955d9a97" providerId="AD" clId="Web-{2081B6D6-7B23-8119-8FF4-931FB92C2979}" dt="2021-05-18T08:54:17.123" v="189"/>
          <ac:spMkLst>
            <pc:docMk/>
            <pc:sldMk cId="2472896983" sldId="268"/>
            <ac:spMk id="11" creationId="{CDCB52F6-1BC8-438B-829A-690E8E09C8F1}"/>
          </ac:spMkLst>
        </pc:spChg>
        <pc:picChg chg="mod">
          <ac:chgData name="Maria Prosviryakova" userId="S::mariaprosviryakova@skyscanner.net::d9faf820-830f-463f-9c3b-4211955d9a97" providerId="AD" clId="Web-{2081B6D6-7B23-8119-8FF4-931FB92C2979}" dt="2021-05-18T08:49:46.694" v="170" actId="1076"/>
          <ac:picMkLst>
            <pc:docMk/>
            <pc:sldMk cId="2472896983" sldId="268"/>
            <ac:picMk id="5" creationId="{ADBD0C14-7C55-4D60-ADEE-F60A74E1CDA3}"/>
          </ac:picMkLst>
        </pc:picChg>
        <pc:picChg chg="add mod ord">
          <ac:chgData name="Maria Prosviryakova" userId="S::mariaprosviryakova@skyscanner.net::d9faf820-830f-463f-9c3b-4211955d9a97" providerId="AD" clId="Web-{2081B6D6-7B23-8119-8FF4-931FB92C2979}" dt="2021-05-18T08:49:49.162" v="171" actId="1076"/>
          <ac:picMkLst>
            <pc:docMk/>
            <pc:sldMk cId="2472896983" sldId="268"/>
            <ac:picMk id="7" creationId="{6EF24B9A-4DDA-4D5C-ABF8-53E67B2F3E81}"/>
          </ac:picMkLst>
        </pc:picChg>
        <pc:picChg chg="add mod">
          <ac:chgData name="Maria Prosviryakova" userId="S::mariaprosviryakova@skyscanner.net::d9faf820-830f-463f-9c3b-4211955d9a97" providerId="AD" clId="Web-{2081B6D6-7B23-8119-8FF4-931FB92C2979}" dt="2021-05-18T08:49:52.288" v="172" actId="1076"/>
          <ac:picMkLst>
            <pc:docMk/>
            <pc:sldMk cId="2472896983" sldId="268"/>
            <ac:picMk id="8" creationId="{EF58D144-EAB0-4D33-A9B8-FF0C5576B53D}"/>
          </ac:picMkLst>
        </pc:picChg>
        <pc:picChg chg="add mod">
          <ac:chgData name="Maria Prosviryakova" userId="S::mariaprosviryakova@skyscanner.net::d9faf820-830f-463f-9c3b-4211955d9a97" providerId="AD" clId="Web-{2081B6D6-7B23-8119-8FF4-931FB92C2979}" dt="2021-05-18T08:46:13.281" v="127" actId="1076"/>
          <ac:picMkLst>
            <pc:docMk/>
            <pc:sldMk cId="2472896983" sldId="268"/>
            <ac:picMk id="9" creationId="{7EE2AE02-6619-42AD-AD4F-D94437F175D8}"/>
          </ac:picMkLst>
        </pc:picChg>
        <pc:picChg chg="add del mod">
          <ac:chgData name="Maria Prosviryakova" userId="S::mariaprosviryakova@skyscanner.net::d9faf820-830f-463f-9c3b-4211955d9a97" providerId="AD" clId="Web-{2081B6D6-7B23-8119-8FF4-931FB92C2979}" dt="2021-05-18T08:43:19.698" v="96"/>
          <ac:picMkLst>
            <pc:docMk/>
            <pc:sldMk cId="2472896983" sldId="268"/>
            <ac:picMk id="10" creationId="{1AAFDC75-4EED-4329-8624-CBB912FE0CF9}"/>
          </ac:picMkLst>
        </pc:picChg>
      </pc:sldChg>
      <pc:sldChg chg="addSp delSp modSp mod setBg setClrOvrMap">
        <pc:chgData name="Maria Prosviryakova" userId="S::mariaprosviryakova@skyscanner.net::d9faf820-830f-463f-9c3b-4211955d9a97" providerId="AD" clId="Web-{2081B6D6-7B23-8119-8FF4-931FB92C2979}" dt="2021-05-18T10:19:06.768" v="604" actId="1076"/>
        <pc:sldMkLst>
          <pc:docMk/>
          <pc:sldMk cId="3664500711" sldId="269"/>
        </pc:sldMkLst>
        <pc:spChg chg="mod">
          <ac:chgData name="Maria Prosviryakova" userId="S::mariaprosviryakova@skyscanner.net::d9faf820-830f-463f-9c3b-4211955d9a97" providerId="AD" clId="Web-{2081B6D6-7B23-8119-8FF4-931FB92C2979}" dt="2021-05-18T09:57:03.855" v="428"/>
          <ac:spMkLst>
            <pc:docMk/>
            <pc:sldMk cId="3664500711" sldId="269"/>
            <ac:spMk id="2" creationId="{804A0432-71F7-4168-BF1E-B9D262AF0410}"/>
          </ac:spMkLst>
        </pc:spChg>
        <pc:spChg chg="mod">
          <ac:chgData name="Maria Prosviryakova" userId="S::mariaprosviryakova@skyscanner.net::d9faf820-830f-463f-9c3b-4211955d9a97" providerId="AD" clId="Web-{2081B6D6-7B23-8119-8FF4-931FB92C2979}" dt="2021-05-18T09:57:03.855" v="428"/>
          <ac:spMkLst>
            <pc:docMk/>
            <pc:sldMk cId="3664500711" sldId="269"/>
            <ac:spMk id="3" creationId="{6460A058-CB65-4947-83FE-6903FDB2A47E}"/>
          </ac:spMkLst>
        </pc:spChg>
        <pc:spChg chg="add mod">
          <ac:chgData name="Maria Prosviryakova" userId="S::mariaprosviryakova@skyscanner.net::d9faf820-830f-463f-9c3b-4211955d9a97" providerId="AD" clId="Web-{2081B6D6-7B23-8119-8FF4-931FB92C2979}" dt="2021-05-18T09:57:03.855" v="428"/>
          <ac:spMkLst>
            <pc:docMk/>
            <pc:sldMk cId="3664500711" sldId="269"/>
            <ac:spMk id="5" creationId="{3FEFDF70-2D78-4CC7-8B5B-F2F04E08A811}"/>
          </ac:spMkLst>
        </pc:spChg>
        <pc:spChg chg="add del mod">
          <ac:chgData name="Maria Prosviryakova" userId="S::mariaprosviryakova@skyscanner.net::d9faf820-830f-463f-9c3b-4211955d9a97" providerId="AD" clId="Web-{2081B6D6-7B23-8119-8FF4-931FB92C2979}" dt="2021-05-18T10:02:55.396" v="438"/>
          <ac:spMkLst>
            <pc:docMk/>
            <pc:sldMk cId="3664500711" sldId="269"/>
            <ac:spMk id="8" creationId="{87211A21-EC1C-4933-8B9D-169B6A329FB5}"/>
          </ac:spMkLst>
        </pc:spChg>
        <pc:spChg chg="add mod">
          <ac:chgData name="Maria Prosviryakova" userId="S::mariaprosviryakova@skyscanner.net::d9faf820-830f-463f-9c3b-4211955d9a97" providerId="AD" clId="Web-{2081B6D6-7B23-8119-8FF4-931FB92C2979}" dt="2021-05-18T10:11:26.927" v="511" actId="1076"/>
          <ac:spMkLst>
            <pc:docMk/>
            <pc:sldMk cId="3664500711" sldId="269"/>
            <ac:spMk id="11" creationId="{35A3B018-6BD4-4FE5-9004-3FFA905D8A77}"/>
          </ac:spMkLst>
        </pc:spChg>
        <pc:spChg chg="add mod">
          <ac:chgData name="Maria Prosviryakova" userId="S::mariaprosviryakova@skyscanner.net::d9faf820-830f-463f-9c3b-4211955d9a97" providerId="AD" clId="Web-{2081B6D6-7B23-8119-8FF4-931FB92C2979}" dt="2021-05-18T10:12:18.553" v="534" actId="1076"/>
          <ac:spMkLst>
            <pc:docMk/>
            <pc:sldMk cId="3664500711" sldId="269"/>
            <ac:spMk id="12" creationId="{EC16B4FC-02FE-43E6-97C1-34DF3519CFF0}"/>
          </ac:spMkLst>
        </pc:spChg>
        <pc:spChg chg="add mod">
          <ac:chgData name="Maria Prosviryakova" userId="S::mariaprosviryakova@skyscanner.net::d9faf820-830f-463f-9c3b-4211955d9a97" providerId="AD" clId="Web-{2081B6D6-7B23-8119-8FF4-931FB92C2979}" dt="2021-05-18T10:12:03.334" v="525" actId="1076"/>
          <ac:spMkLst>
            <pc:docMk/>
            <pc:sldMk cId="3664500711" sldId="269"/>
            <ac:spMk id="13" creationId="{3BAC1048-60D5-4056-BBB2-039B0737CB4A}"/>
          </ac:spMkLst>
        </pc:spChg>
        <pc:spChg chg="add del">
          <ac:chgData name="Maria Prosviryakova" userId="S::mariaprosviryakova@skyscanner.net::d9faf820-830f-463f-9c3b-4211955d9a97" providerId="AD" clId="Web-{2081B6D6-7B23-8119-8FF4-931FB92C2979}" dt="2021-05-18T09:57:03.855" v="428"/>
          <ac:spMkLst>
            <pc:docMk/>
            <pc:sldMk cId="3664500711" sldId="269"/>
            <ac:spMk id="14" creationId="{2EEE8F11-3582-44B7-9869-F2D26D7DD9D4}"/>
          </ac:spMkLst>
        </pc:spChg>
        <pc:spChg chg="add mod">
          <ac:chgData name="Maria Prosviryakova" userId="S::mariaprosviryakova@skyscanner.net::d9faf820-830f-463f-9c3b-4211955d9a97" providerId="AD" clId="Web-{2081B6D6-7B23-8119-8FF4-931FB92C2979}" dt="2021-05-18T10:11:26.942" v="512" actId="1076"/>
          <ac:spMkLst>
            <pc:docMk/>
            <pc:sldMk cId="3664500711" sldId="269"/>
            <ac:spMk id="15" creationId="{ADC347B3-3575-4DD1-BAEB-1F293F46B679}"/>
          </ac:spMkLst>
        </pc:spChg>
        <pc:spChg chg="add del">
          <ac:chgData name="Maria Prosviryakova" userId="S::mariaprosviryakova@skyscanner.net::d9faf820-830f-463f-9c3b-4211955d9a97" providerId="AD" clId="Web-{2081B6D6-7B23-8119-8FF4-931FB92C2979}" dt="2021-05-18T09:57:03.855" v="428"/>
          <ac:spMkLst>
            <pc:docMk/>
            <pc:sldMk cId="3664500711" sldId="269"/>
            <ac:spMk id="16" creationId="{2141F1CC-6A53-4BCF-9127-AABB52E2497E}"/>
          </ac:spMkLst>
        </pc:spChg>
        <pc:spChg chg="add mod">
          <ac:chgData name="Maria Prosviryakova" userId="S::mariaprosviryakova@skyscanner.net::d9faf820-830f-463f-9c3b-4211955d9a97" providerId="AD" clId="Web-{2081B6D6-7B23-8119-8FF4-931FB92C2979}" dt="2021-05-18T10:11:26.942" v="513" actId="1076"/>
          <ac:spMkLst>
            <pc:docMk/>
            <pc:sldMk cId="3664500711" sldId="269"/>
            <ac:spMk id="17" creationId="{FAB9BBED-C19B-49F2-845A-4B5752AF90B2}"/>
          </ac:spMkLst>
        </pc:spChg>
        <pc:spChg chg="add del">
          <ac:chgData name="Maria Prosviryakova" userId="S::mariaprosviryakova@skyscanner.net::d9faf820-830f-463f-9c3b-4211955d9a97" providerId="AD" clId="Web-{2081B6D6-7B23-8119-8FF4-931FB92C2979}" dt="2021-05-18T09:57:03.855" v="428"/>
          <ac:spMkLst>
            <pc:docMk/>
            <pc:sldMk cId="3664500711" sldId="269"/>
            <ac:spMk id="18" creationId="{561B2B49-7142-4CA8-A929-4671548E6A5A}"/>
          </ac:spMkLst>
        </pc:spChg>
        <pc:spChg chg="add del">
          <ac:chgData name="Maria Prosviryakova" userId="S::mariaprosviryakova@skyscanner.net::d9faf820-830f-463f-9c3b-4211955d9a97" providerId="AD" clId="Web-{2081B6D6-7B23-8119-8FF4-931FB92C2979}" dt="2021-05-18T10:09:31.877" v="500"/>
          <ac:spMkLst>
            <pc:docMk/>
            <pc:sldMk cId="3664500711" sldId="269"/>
            <ac:spMk id="19" creationId="{EC64B546-7A21-4ED7-8FB2-80111935248B}"/>
          </ac:spMkLst>
        </pc:spChg>
        <pc:spChg chg="add mod">
          <ac:chgData name="Maria Prosviryakova" userId="S::mariaprosviryakova@skyscanner.net::d9faf820-830f-463f-9c3b-4211955d9a97" providerId="AD" clId="Web-{2081B6D6-7B23-8119-8FF4-931FB92C2979}" dt="2021-05-18T10:13:11.352" v="555" actId="1076"/>
          <ac:spMkLst>
            <pc:docMk/>
            <pc:sldMk cId="3664500711" sldId="269"/>
            <ac:spMk id="20" creationId="{9CFC2BCF-BAF5-4112-89CF-9B74AEB2E638}"/>
          </ac:spMkLst>
        </pc:spChg>
        <pc:spChg chg="add mod">
          <ac:chgData name="Maria Prosviryakova" userId="S::mariaprosviryakova@skyscanner.net::d9faf820-830f-463f-9c3b-4211955d9a97" providerId="AD" clId="Web-{2081B6D6-7B23-8119-8FF4-931FB92C2979}" dt="2021-05-18T10:19:06.768" v="604" actId="1076"/>
          <ac:spMkLst>
            <pc:docMk/>
            <pc:sldMk cId="3664500711" sldId="269"/>
            <ac:spMk id="24" creationId="{E1B2E163-1738-4E2D-BF1E-083D70C14F9A}"/>
          </ac:spMkLst>
        </pc:spChg>
        <pc:grpChg chg="add mod">
          <ac:chgData name="Maria Prosviryakova" userId="S::mariaprosviryakova@skyscanner.net::d9faf820-830f-463f-9c3b-4211955d9a97" providerId="AD" clId="Web-{2081B6D6-7B23-8119-8FF4-931FB92C2979}" dt="2021-05-18T10:17:32.078" v="599" actId="1076"/>
          <ac:grpSpMkLst>
            <pc:docMk/>
            <pc:sldMk cId="3664500711" sldId="269"/>
            <ac:grpSpMk id="22" creationId="{A8A4B2FA-5E7D-4185-8953-1787EF75598A}"/>
          </ac:grpSpMkLst>
        </pc:grpChg>
        <pc:grpChg chg="add">
          <ac:chgData name="Maria Prosviryakova" userId="S::mariaprosviryakova@skyscanner.net::d9faf820-830f-463f-9c3b-4211955d9a97" providerId="AD" clId="Web-{2081B6D6-7B23-8119-8FF4-931FB92C2979}" dt="2021-05-18T10:11:32.333" v="517"/>
          <ac:grpSpMkLst>
            <pc:docMk/>
            <pc:sldMk cId="3664500711" sldId="269"/>
            <ac:grpSpMk id="23" creationId="{76D46773-A71B-4853-B19F-B862B2D79ACB}"/>
          </ac:grpSpMkLst>
        </pc:grpChg>
        <pc:grpChg chg="add mod">
          <ac:chgData name="Maria Prosviryakova" userId="S::mariaprosviryakova@skyscanner.net::d9faf820-830f-463f-9c3b-4211955d9a97" providerId="AD" clId="Web-{2081B6D6-7B23-8119-8FF4-931FB92C2979}" dt="2021-05-18T10:18:53.783" v="602" actId="1076"/>
          <ac:grpSpMkLst>
            <pc:docMk/>
            <pc:sldMk cId="3664500711" sldId="269"/>
            <ac:grpSpMk id="25" creationId="{830A1257-F710-4195-8BD1-A34D3F420536}"/>
          </ac:grpSpMkLst>
        </pc:grpChg>
        <pc:picChg chg="add mod ord">
          <ac:chgData name="Maria Prosviryakova" userId="S::mariaprosviryakova@skyscanner.net::d9faf820-830f-463f-9c3b-4211955d9a97" providerId="AD" clId="Web-{2081B6D6-7B23-8119-8FF4-931FB92C2979}" dt="2021-05-18T10:11:26.770" v="508" actId="1076"/>
          <ac:picMkLst>
            <pc:docMk/>
            <pc:sldMk cId="3664500711" sldId="269"/>
            <ac:picMk id="6" creationId="{75B588A0-BDA4-40DD-9D12-404E5624DAFB}"/>
          </ac:picMkLst>
        </pc:picChg>
        <pc:picChg chg="add mod ord">
          <ac:chgData name="Maria Prosviryakova" userId="S::mariaprosviryakova@skyscanner.net::d9faf820-830f-463f-9c3b-4211955d9a97" providerId="AD" clId="Web-{2081B6D6-7B23-8119-8FF4-931FB92C2979}" dt="2021-05-18T10:11:26.849" v="509" actId="1076"/>
          <ac:picMkLst>
            <pc:docMk/>
            <pc:sldMk cId="3664500711" sldId="269"/>
            <ac:picMk id="7" creationId="{212DE4A7-F30C-49B4-B56D-5C31FC309291}"/>
          </ac:picMkLst>
        </pc:picChg>
        <pc:picChg chg="add mod ord">
          <ac:chgData name="Maria Prosviryakova" userId="S::mariaprosviryakova@skyscanner.net::d9faf820-830f-463f-9c3b-4211955d9a97" providerId="AD" clId="Web-{2081B6D6-7B23-8119-8FF4-931FB92C2979}" dt="2021-05-18T10:11:26.895" v="510" actId="1076"/>
          <ac:picMkLst>
            <pc:docMk/>
            <pc:sldMk cId="3664500711" sldId="269"/>
            <ac:picMk id="9" creationId="{618C983E-2D9F-43AF-B4ED-4B521A52CDCC}"/>
          </ac:picMkLst>
        </pc:picChg>
        <pc:picChg chg="add mod">
          <ac:chgData name="Maria Prosviryakova" userId="S::mariaprosviryakova@skyscanner.net::d9faf820-830f-463f-9c3b-4211955d9a97" providerId="AD" clId="Web-{2081B6D6-7B23-8119-8FF4-931FB92C2979}" dt="2021-05-18T10:08:13.327" v="487" actId="1076"/>
          <ac:picMkLst>
            <pc:docMk/>
            <pc:sldMk cId="3664500711" sldId="269"/>
            <ac:picMk id="10" creationId="{3A24A676-2F65-4FFD-8B3C-F12820B8ACB2}"/>
          </ac:picMkLst>
        </pc:picChg>
        <pc:picChg chg="add mod">
          <ac:chgData name="Maria Prosviryakova" userId="S::mariaprosviryakova@skyscanner.net::d9faf820-830f-463f-9c3b-4211955d9a97" providerId="AD" clId="Web-{2081B6D6-7B23-8119-8FF4-931FB92C2979}" dt="2021-05-18T10:10:38.660" v="506" actId="14100"/>
          <ac:picMkLst>
            <pc:docMk/>
            <pc:sldMk cId="3664500711" sldId="269"/>
            <ac:picMk id="21" creationId="{E123E26A-256D-4971-A9F3-9F60116FC4D1}"/>
          </ac:picMkLst>
        </pc:picChg>
      </pc:sldChg>
      <pc:sldChg chg="addSp delSp modSp mod setBg">
        <pc:chgData name="Maria Prosviryakova" userId="S::mariaprosviryakova@skyscanner.net::d9faf820-830f-463f-9c3b-4211955d9a97" providerId="AD" clId="Web-{2081B6D6-7B23-8119-8FF4-931FB92C2979}" dt="2021-05-18T09:30:12.653" v="370" actId="14100"/>
        <pc:sldMkLst>
          <pc:docMk/>
          <pc:sldMk cId="386059132" sldId="272"/>
        </pc:sldMkLst>
        <pc:spChg chg="mod">
          <ac:chgData name="Maria Prosviryakova" userId="S::mariaprosviryakova@skyscanner.net::d9faf820-830f-463f-9c3b-4211955d9a97" providerId="AD" clId="Web-{2081B6D6-7B23-8119-8FF4-931FB92C2979}" dt="2021-05-18T08:52:30.026" v="181" actId="20577"/>
          <ac:spMkLst>
            <pc:docMk/>
            <pc:sldMk cId="386059132" sldId="272"/>
            <ac:spMk id="2" creationId="{804A0432-71F7-4168-BF1E-B9D262AF0410}"/>
          </ac:spMkLst>
        </pc:spChg>
        <pc:spChg chg="mod">
          <ac:chgData name="Maria Prosviryakova" userId="S::mariaprosviryakova@skyscanner.net::d9faf820-830f-463f-9c3b-4211955d9a97" providerId="AD" clId="Web-{2081B6D6-7B23-8119-8FF4-931FB92C2979}" dt="2021-05-18T09:30:12.653" v="370" actId="14100"/>
          <ac:spMkLst>
            <pc:docMk/>
            <pc:sldMk cId="386059132" sldId="272"/>
            <ac:spMk id="3" creationId="{6460A058-CB65-4947-83FE-6903FDB2A47E}"/>
          </ac:spMkLst>
        </pc:spChg>
        <pc:spChg chg="add del mod">
          <ac:chgData name="Maria Prosviryakova" userId="S::mariaprosviryakova@skyscanner.net::d9faf820-830f-463f-9c3b-4211955d9a97" providerId="AD" clId="Web-{2081B6D6-7B23-8119-8FF4-931FB92C2979}" dt="2021-05-18T09:26:28.037" v="326"/>
          <ac:spMkLst>
            <pc:docMk/>
            <pc:sldMk cId="386059132" sldId="272"/>
            <ac:spMk id="4" creationId="{C1A5D111-2E54-4C93-B3F8-872C942A669B}"/>
          </ac:spMkLst>
        </pc:spChg>
        <pc:spChg chg="add mod">
          <ac:chgData name="Maria Prosviryakova" userId="S::mariaprosviryakova@skyscanner.net::d9faf820-830f-463f-9c3b-4211955d9a97" providerId="AD" clId="Web-{2081B6D6-7B23-8119-8FF4-931FB92C2979}" dt="2021-05-18T09:27:48.180" v="339" actId="20577"/>
          <ac:spMkLst>
            <pc:docMk/>
            <pc:sldMk cId="386059132" sldId="272"/>
            <ac:spMk id="6" creationId="{D2887AB5-3842-428B-B9B0-6E5B13DCB7D4}"/>
          </ac:spMkLst>
        </pc:spChg>
        <pc:spChg chg="add del mod">
          <ac:chgData name="Maria Prosviryakova" userId="S::mariaprosviryakova@skyscanner.net::d9faf820-830f-463f-9c3b-4211955d9a97" providerId="AD" clId="Web-{2081B6D6-7B23-8119-8FF4-931FB92C2979}" dt="2021-05-18T09:27:29.039" v="334"/>
          <ac:spMkLst>
            <pc:docMk/>
            <pc:sldMk cId="386059132" sldId="272"/>
            <ac:spMk id="10" creationId="{87193C9B-30F6-4E46-A1C4-7B05C57DDE75}"/>
          </ac:spMkLst>
        </pc:spChg>
        <pc:picChg chg="add del mod ord">
          <ac:chgData name="Maria Prosviryakova" userId="S::mariaprosviryakova@skyscanner.net::d9faf820-830f-463f-9c3b-4211955d9a97" providerId="AD" clId="Web-{2081B6D6-7B23-8119-8FF4-931FB92C2979}" dt="2021-05-18T09:26:00.708" v="325"/>
          <ac:picMkLst>
            <pc:docMk/>
            <pc:sldMk cId="386059132" sldId="272"/>
            <ac:picMk id="7" creationId="{878FD6DE-A694-4123-92D2-CEAFEA6D07F5}"/>
          </ac:picMkLst>
        </pc:picChg>
        <pc:picChg chg="add del mod ord">
          <ac:chgData name="Maria Prosviryakova" userId="S::mariaprosviryakova@skyscanner.net::d9faf820-830f-463f-9c3b-4211955d9a97" providerId="AD" clId="Web-{2081B6D6-7B23-8119-8FF4-931FB92C2979}" dt="2021-05-18T09:27:28.117" v="333"/>
          <ac:picMkLst>
            <pc:docMk/>
            <pc:sldMk cId="386059132" sldId="272"/>
            <ac:picMk id="8" creationId="{33896DE1-3ABF-470D-965A-60FB63A0E624}"/>
          </ac:picMkLst>
        </pc:picChg>
        <pc:picChg chg="add mod ord">
          <ac:chgData name="Maria Prosviryakova" userId="S::mariaprosviryakova@skyscanner.net::d9faf820-830f-463f-9c3b-4211955d9a97" providerId="AD" clId="Web-{2081B6D6-7B23-8119-8FF4-931FB92C2979}" dt="2021-05-18T09:29:47.355" v="367" actId="14100"/>
          <ac:picMkLst>
            <pc:docMk/>
            <pc:sldMk cId="386059132" sldId="272"/>
            <ac:picMk id="11" creationId="{7C57860A-CB34-4067-A514-D1DB1E169366}"/>
          </ac:picMkLst>
        </pc:picChg>
        <pc:picChg chg="add mod">
          <ac:chgData name="Maria Prosviryakova" userId="S::mariaprosviryakova@skyscanner.net::d9faf820-830f-463f-9c3b-4211955d9a97" providerId="AD" clId="Web-{2081B6D6-7B23-8119-8FF4-931FB92C2979}" dt="2021-05-18T09:29:20.388" v="358" actId="1076"/>
          <ac:picMkLst>
            <pc:docMk/>
            <pc:sldMk cId="386059132" sldId="272"/>
            <ac:picMk id="12" creationId="{5F75296D-66D8-4AB3-B9EC-E83B040D12B8}"/>
          </ac:picMkLst>
        </pc:picChg>
      </pc:sldChg>
      <pc:sldChg chg="addSp delSp modSp add replId">
        <pc:chgData name="Maria Prosviryakova" userId="S::mariaprosviryakova@skyscanner.net::d9faf820-830f-463f-9c3b-4211955d9a97" providerId="AD" clId="Web-{2081B6D6-7B23-8119-8FF4-931FB92C2979}" dt="2021-05-18T10:32:04.859" v="707"/>
        <pc:sldMkLst>
          <pc:docMk/>
          <pc:sldMk cId="1006896968" sldId="273"/>
        </pc:sldMkLst>
        <pc:spChg chg="mod">
          <ac:chgData name="Maria Prosviryakova" userId="S::mariaprosviryakova@skyscanner.net::d9faf820-830f-463f-9c3b-4211955d9a97" providerId="AD" clId="Web-{2081B6D6-7B23-8119-8FF4-931FB92C2979}" dt="2021-05-18T10:21:08.443" v="607" actId="20577"/>
          <ac:spMkLst>
            <pc:docMk/>
            <pc:sldMk cId="1006896968" sldId="273"/>
            <ac:spMk id="2" creationId="{804A0432-71F7-4168-BF1E-B9D262AF0410}"/>
          </ac:spMkLst>
        </pc:spChg>
        <pc:spChg chg="mod">
          <ac:chgData name="Maria Prosviryakova" userId="S::mariaprosviryakova@skyscanner.net::d9faf820-830f-463f-9c3b-4211955d9a97" providerId="AD" clId="Web-{2081B6D6-7B23-8119-8FF4-931FB92C2979}" dt="2021-05-18T10:30:33.763" v="694" actId="1076"/>
          <ac:spMkLst>
            <pc:docMk/>
            <pc:sldMk cId="1006896968" sldId="273"/>
            <ac:spMk id="3" creationId="{6460A058-CB65-4947-83FE-6903FDB2A47E}"/>
          </ac:spMkLst>
        </pc:spChg>
        <pc:spChg chg="add mod">
          <ac:chgData name="Maria Prosviryakova" userId="S::mariaprosviryakova@skyscanner.net::d9faf820-830f-463f-9c3b-4211955d9a97" providerId="AD" clId="Web-{2081B6D6-7B23-8119-8FF4-931FB92C2979}" dt="2021-05-18T10:29:41.746" v="684" actId="14100"/>
          <ac:spMkLst>
            <pc:docMk/>
            <pc:sldMk cId="1006896968" sldId="273"/>
            <ac:spMk id="12" creationId="{DD2A6AFA-265C-428C-BB8F-79043A58CBAC}"/>
          </ac:spMkLst>
        </pc:spChg>
        <pc:spChg chg="add mod">
          <ac:chgData name="Maria Prosviryakova" userId="S::mariaprosviryakova@skyscanner.net::d9faf820-830f-463f-9c3b-4211955d9a97" providerId="AD" clId="Web-{2081B6D6-7B23-8119-8FF4-931FB92C2979}" dt="2021-05-18T10:30:12.856" v="692" actId="1076"/>
          <ac:spMkLst>
            <pc:docMk/>
            <pc:sldMk cId="1006896968" sldId="273"/>
            <ac:spMk id="13" creationId="{6FCEF1CB-325E-4630-9C21-F519B8C7F3F2}"/>
          </ac:spMkLst>
        </pc:spChg>
        <pc:spChg chg="del">
          <ac:chgData name="Maria Prosviryakova" userId="S::mariaprosviryakova@skyscanner.net::d9faf820-830f-463f-9c3b-4211955d9a97" providerId="AD" clId="Web-{2081B6D6-7B23-8119-8FF4-931FB92C2979}" dt="2021-05-18T10:21:53.257" v="617"/>
          <ac:spMkLst>
            <pc:docMk/>
            <pc:sldMk cId="1006896968" sldId="273"/>
            <ac:spMk id="24" creationId="{E1B2E163-1738-4E2D-BF1E-083D70C14F9A}"/>
          </ac:spMkLst>
        </pc:spChg>
        <pc:grpChg chg="add mod">
          <ac:chgData name="Maria Prosviryakova" userId="S::mariaprosviryakova@skyscanner.net::d9faf820-830f-463f-9c3b-4211955d9a97" providerId="AD" clId="Web-{2081B6D6-7B23-8119-8FF4-931FB92C2979}" dt="2021-05-18T10:27:32.820" v="665" actId="1076"/>
          <ac:grpSpMkLst>
            <pc:docMk/>
            <pc:sldMk cId="1006896968" sldId="273"/>
            <ac:grpSpMk id="4" creationId="{9A05374E-44E8-4300-8A8E-E8059C687B1E}"/>
          </ac:grpSpMkLst>
        </pc:grpChg>
        <pc:grpChg chg="add mod">
          <ac:chgData name="Maria Prosviryakova" userId="S::mariaprosviryakova@skyscanner.net::d9faf820-830f-463f-9c3b-4211955d9a97" providerId="AD" clId="Web-{2081B6D6-7B23-8119-8FF4-931FB92C2979}" dt="2021-05-18T10:29:26.448" v="680" actId="1076"/>
          <ac:grpSpMkLst>
            <pc:docMk/>
            <pc:sldMk cId="1006896968" sldId="273"/>
            <ac:grpSpMk id="11" creationId="{FD595F33-D737-470D-89FA-A2817A3753C7}"/>
          </ac:grpSpMkLst>
        </pc:grpChg>
        <pc:grpChg chg="add mod">
          <ac:chgData name="Maria Prosviryakova" userId="S::mariaprosviryakova@skyscanner.net::d9faf820-830f-463f-9c3b-4211955d9a97" providerId="AD" clId="Web-{2081B6D6-7B23-8119-8FF4-931FB92C2979}" dt="2021-05-18T10:27:40.211" v="668" actId="1076"/>
          <ac:grpSpMkLst>
            <pc:docMk/>
            <pc:sldMk cId="1006896968" sldId="273"/>
            <ac:grpSpMk id="14" creationId="{6C3CE50A-3025-4B14-AF04-668E7AE551A2}"/>
          </ac:grpSpMkLst>
        </pc:grpChg>
        <pc:grpChg chg="add mod">
          <ac:chgData name="Maria Prosviryakova" userId="S::mariaprosviryakova@skyscanner.net::d9faf820-830f-463f-9c3b-4211955d9a97" providerId="AD" clId="Web-{2081B6D6-7B23-8119-8FF4-931FB92C2979}" dt="2021-05-18T10:30:39.075" v="695" actId="1076"/>
          <ac:grpSpMkLst>
            <pc:docMk/>
            <pc:sldMk cId="1006896968" sldId="273"/>
            <ac:grpSpMk id="15" creationId="{B0F943A1-6DFE-4D12-B1F1-9FEBD64346AA}"/>
          </ac:grpSpMkLst>
        </pc:grpChg>
        <pc:grpChg chg="add del mod">
          <ac:chgData name="Maria Prosviryakova" userId="S::mariaprosviryakova@skyscanner.net::d9faf820-830f-463f-9c3b-4211955d9a97" providerId="AD" clId="Web-{2081B6D6-7B23-8119-8FF4-931FB92C2979}" dt="2021-05-18T10:27:53.649" v="671"/>
          <ac:grpSpMkLst>
            <pc:docMk/>
            <pc:sldMk cId="1006896968" sldId="273"/>
            <ac:grpSpMk id="18" creationId="{67C9EC09-97F4-4F4C-891E-F0A37BA31C07}"/>
          </ac:grpSpMkLst>
        </pc:grpChg>
        <pc:grpChg chg="del topLvl">
          <ac:chgData name="Maria Prosviryakova" userId="S::mariaprosviryakova@skyscanner.net::d9faf820-830f-463f-9c3b-4211955d9a97" providerId="AD" clId="Web-{2081B6D6-7B23-8119-8FF4-931FB92C2979}" dt="2021-05-18T10:21:45.616" v="613"/>
          <ac:grpSpMkLst>
            <pc:docMk/>
            <pc:sldMk cId="1006896968" sldId="273"/>
            <ac:grpSpMk id="22" creationId="{A8A4B2FA-5E7D-4185-8953-1787EF75598A}"/>
          </ac:grpSpMkLst>
        </pc:grpChg>
        <pc:grpChg chg="del topLvl">
          <ac:chgData name="Maria Prosviryakova" userId="S::mariaprosviryakova@skyscanner.net::d9faf820-830f-463f-9c3b-4211955d9a97" providerId="AD" clId="Web-{2081B6D6-7B23-8119-8FF4-931FB92C2979}" dt="2021-05-18T10:21:50.288" v="616"/>
          <ac:grpSpMkLst>
            <pc:docMk/>
            <pc:sldMk cId="1006896968" sldId="273"/>
            <ac:grpSpMk id="23" creationId="{76D46773-A71B-4853-B19F-B862B2D79ACB}"/>
          </ac:grpSpMkLst>
        </pc:grpChg>
        <pc:grpChg chg="del mod">
          <ac:chgData name="Maria Prosviryakova" userId="S::mariaprosviryakova@skyscanner.net::d9faf820-830f-463f-9c3b-4211955d9a97" providerId="AD" clId="Web-{2081B6D6-7B23-8119-8FF4-931FB92C2979}" dt="2021-05-18T10:21:37.632" v="612"/>
          <ac:grpSpMkLst>
            <pc:docMk/>
            <pc:sldMk cId="1006896968" sldId="273"/>
            <ac:grpSpMk id="25" creationId="{830A1257-F710-4195-8BD1-A34D3F420536}"/>
          </ac:grpSpMkLst>
        </pc:grpChg>
        <pc:picChg chg="add mod">
          <ac:chgData name="Maria Prosviryakova" userId="S::mariaprosviryakova@skyscanner.net::d9faf820-830f-463f-9c3b-4211955d9a97" providerId="AD" clId="Web-{2081B6D6-7B23-8119-8FF4-931FB92C2979}" dt="2021-05-18T10:32:04.859" v="707"/>
          <ac:picMkLst>
            <pc:docMk/>
            <pc:sldMk cId="1006896968" sldId="273"/>
            <ac:picMk id="6" creationId="{E62BF921-A51A-491A-9EBF-CE1CA25D3F77}"/>
          </ac:picMkLst>
        </pc:picChg>
        <pc:picChg chg="add mod">
          <ac:chgData name="Maria Prosviryakova" userId="S::mariaprosviryakova@skyscanner.net::d9faf820-830f-463f-9c3b-4211955d9a97" providerId="AD" clId="Web-{2081B6D6-7B23-8119-8FF4-931FB92C2979}" dt="2021-05-18T10:28:51.588" v="673" actId="1076"/>
          <ac:picMkLst>
            <pc:docMk/>
            <pc:sldMk cId="1006896968" sldId="273"/>
            <ac:picMk id="7" creationId="{3473CEBD-E387-4856-92D3-DA4B23EFFAC9}"/>
          </ac:picMkLst>
        </pc:picChg>
        <pc:picChg chg="add mod">
          <ac:chgData name="Maria Prosviryakova" userId="S::mariaprosviryakova@skyscanner.net::d9faf820-830f-463f-9c3b-4211955d9a97" providerId="AD" clId="Web-{2081B6D6-7B23-8119-8FF4-931FB92C2979}" dt="2021-05-18T10:22:46.759" v="630" actId="14100"/>
          <ac:picMkLst>
            <pc:docMk/>
            <pc:sldMk cId="1006896968" sldId="273"/>
            <ac:picMk id="8" creationId="{FF968820-FA78-4113-B548-61B1FF722973}"/>
          </ac:picMkLst>
        </pc:picChg>
        <pc:picChg chg="add mod">
          <ac:chgData name="Maria Prosviryakova" userId="S::mariaprosviryakova@skyscanner.net::d9faf820-830f-463f-9c3b-4211955d9a97" providerId="AD" clId="Web-{2081B6D6-7B23-8119-8FF4-931FB92C2979}" dt="2021-05-18T10:28:59.807" v="676" actId="14100"/>
          <ac:picMkLst>
            <pc:docMk/>
            <pc:sldMk cId="1006896968" sldId="273"/>
            <ac:picMk id="9" creationId="{096947B7-5806-49A2-8579-41F28DB3EA91}"/>
          </ac:picMkLst>
        </pc:picChg>
        <pc:picChg chg="mod topLvl">
          <ac:chgData name="Maria Prosviryakova" userId="S::mariaprosviryakova@skyscanner.net::d9faf820-830f-463f-9c3b-4211955d9a97" providerId="AD" clId="Web-{2081B6D6-7B23-8119-8FF4-931FB92C2979}" dt="2021-05-18T10:22:09.570" v="624" actId="1076"/>
          <ac:picMkLst>
            <pc:docMk/>
            <pc:sldMk cId="1006896968" sldId="273"/>
            <ac:picMk id="10" creationId="{3A24A676-2F65-4FFD-8B3C-F12820B8ACB2}"/>
          </ac:picMkLst>
        </pc:picChg>
        <pc:picChg chg="add mod">
          <ac:chgData name="Maria Prosviryakova" userId="S::mariaprosviryakova@skyscanner.net::d9faf820-830f-463f-9c3b-4211955d9a97" providerId="AD" clId="Web-{2081B6D6-7B23-8119-8FF4-931FB92C2979}" dt="2021-05-18T10:23:43.323" v="636" actId="14100"/>
          <ac:picMkLst>
            <pc:docMk/>
            <pc:sldMk cId="1006896968" sldId="273"/>
            <ac:picMk id="16" creationId="{360F224F-C0D8-4A15-833D-03740FFF8BC4}"/>
          </ac:picMkLst>
        </pc:picChg>
        <pc:picChg chg="add mod">
          <ac:chgData name="Maria Prosviryakova" userId="S::mariaprosviryakova@skyscanner.net::d9faf820-830f-463f-9c3b-4211955d9a97" providerId="AD" clId="Web-{2081B6D6-7B23-8119-8FF4-931FB92C2979}" dt="2021-05-18T10:31:30.983" v="699"/>
          <ac:picMkLst>
            <pc:docMk/>
            <pc:sldMk cId="1006896968" sldId="273"/>
            <ac:picMk id="19" creationId="{FE92718B-2BE4-4AD7-88F2-2E50FEF9A845}"/>
          </ac:picMkLst>
        </pc:picChg>
        <pc:picChg chg="mod topLvl">
          <ac:chgData name="Maria Prosviryakova" userId="S::mariaprosviryakova@skyscanner.net::d9faf820-830f-463f-9c3b-4211955d9a97" providerId="AD" clId="Web-{2081B6D6-7B23-8119-8FF4-931FB92C2979}" dt="2021-05-18T10:21:56.148" v="618" actId="1076"/>
          <ac:picMkLst>
            <pc:docMk/>
            <pc:sldMk cId="1006896968" sldId="273"/>
            <ac:picMk id="21" creationId="{E123E26A-256D-4971-A9F3-9F60116FC4D1}"/>
          </ac:picMkLst>
        </pc:picChg>
        <pc:picChg chg="add mod">
          <ac:chgData name="Maria Prosviryakova" userId="S::mariaprosviryakova@skyscanner.net::d9faf820-830f-463f-9c3b-4211955d9a97" providerId="AD" clId="Web-{2081B6D6-7B23-8119-8FF4-931FB92C2979}" dt="2021-05-18T10:22:02.414" v="622" actId="1076"/>
          <ac:picMkLst>
            <pc:docMk/>
            <pc:sldMk cId="1006896968" sldId="273"/>
            <ac:picMk id="26" creationId="{CF1C6F28-3ADD-44AD-9BD8-96DD9BEBBF8C}"/>
          </ac:picMkLst>
        </pc:picChg>
        <pc:picChg chg="add mod">
          <ac:chgData name="Maria Prosviryakova" userId="S::mariaprosviryakova@skyscanner.net::d9faf820-830f-463f-9c3b-4211955d9a97" providerId="AD" clId="Web-{2081B6D6-7B23-8119-8FF4-931FB92C2979}" dt="2021-05-18T10:22:04.804" v="623" actId="1076"/>
          <ac:picMkLst>
            <pc:docMk/>
            <pc:sldMk cId="1006896968" sldId="273"/>
            <ac:picMk id="27" creationId="{6130AACF-660A-498F-A3DB-7FB5F1B06D1A}"/>
          </ac:picMkLst>
        </pc:picChg>
        <pc:picChg chg="add mod">
          <ac:chgData name="Maria Prosviryakova" userId="S::mariaprosviryakova@skyscanner.net::d9faf820-830f-463f-9c3b-4211955d9a97" providerId="AD" clId="Web-{2081B6D6-7B23-8119-8FF4-931FB92C2979}" dt="2021-05-18T10:27:43.633" v="670" actId="1076"/>
          <ac:picMkLst>
            <pc:docMk/>
            <pc:sldMk cId="1006896968" sldId="273"/>
            <ac:picMk id="28" creationId="{824930D6-2CCA-4E71-9DA8-A138DDD98FE0}"/>
          </ac:picMkLst>
        </pc:picChg>
        <pc:picChg chg="add mod">
          <ac:chgData name="Maria Prosviryakova" userId="S::mariaprosviryakova@skyscanner.net::d9faf820-830f-463f-9c3b-4211955d9a97" providerId="AD" clId="Web-{2081B6D6-7B23-8119-8FF4-931FB92C2979}" dt="2021-05-18T10:32:04.718" v="706"/>
          <ac:picMkLst>
            <pc:docMk/>
            <pc:sldMk cId="1006896968" sldId="273"/>
            <ac:picMk id="29" creationId="{423FB584-CE65-4B80-8EF2-67A31F9F4D18}"/>
          </ac:picMkLst>
        </pc:picChg>
      </pc:sldChg>
    </pc:docChg>
  </pc:docChgLst>
  <pc:docChgLst>
    <pc:chgData name="Jose Parreño" userId="S::joseparreno@skyscanner.net::e9eb2e60-3ac9-459e-b2e3-ffd9754e9e4c" providerId="AD" clId="Web-{1DDB85FE-6263-E876-0A99-7EF3B4D6AF7C}"/>
    <pc:docChg chg="modSld">
      <pc:chgData name="Jose Parreño" userId="S::joseparreno@skyscanner.net::e9eb2e60-3ac9-459e-b2e3-ffd9754e9e4c" providerId="AD" clId="Web-{1DDB85FE-6263-E876-0A99-7EF3B4D6AF7C}" dt="2022-02-23T15:41:28.476" v="2"/>
      <pc:docMkLst>
        <pc:docMk/>
      </pc:docMkLst>
      <pc:sldChg chg="mod modShow">
        <pc:chgData name="Jose Parreño" userId="S::joseparreno@skyscanner.net::e9eb2e60-3ac9-459e-b2e3-ffd9754e9e4c" providerId="AD" clId="Web-{1DDB85FE-6263-E876-0A99-7EF3B4D6AF7C}" dt="2022-02-23T15:37:58.157" v="0"/>
        <pc:sldMkLst>
          <pc:docMk/>
          <pc:sldMk cId="3496135211" sldId="281"/>
        </pc:sldMkLst>
      </pc:sldChg>
      <pc:sldChg chg="delAnim">
        <pc:chgData name="Jose Parreño" userId="S::joseparreno@skyscanner.net::e9eb2e60-3ac9-459e-b2e3-ffd9754e9e4c" providerId="AD" clId="Web-{1DDB85FE-6263-E876-0A99-7EF3B4D6AF7C}" dt="2022-02-23T15:40:10.911" v="1"/>
        <pc:sldMkLst>
          <pc:docMk/>
          <pc:sldMk cId="3196410835" sldId="285"/>
        </pc:sldMkLst>
      </pc:sldChg>
      <pc:sldChg chg="delAnim">
        <pc:chgData name="Jose Parreño" userId="S::joseparreno@skyscanner.net::e9eb2e60-3ac9-459e-b2e3-ffd9754e9e4c" providerId="AD" clId="Web-{1DDB85FE-6263-E876-0A99-7EF3B4D6AF7C}" dt="2022-02-23T15:41:28.476" v="2"/>
        <pc:sldMkLst>
          <pc:docMk/>
          <pc:sldMk cId="2107989568" sldId="287"/>
        </pc:sldMkLst>
      </pc:sldChg>
    </pc:docChg>
  </pc:docChgLst>
  <pc:docChgLst>
    <pc:chgData name="Rodrigo Villatoro" userId="S::rodrigovillatoro@skyscanner.net::e36b8abb-acd9-4cca-8f64-82cffda895f0" providerId="AD" clId="Web-{CC896AD7-6553-523F-7AFB-66136AFDD4D4}"/>
    <pc:docChg chg="addSld modSld">
      <pc:chgData name="Rodrigo Villatoro" userId="S::rodrigovillatoro@skyscanner.net::e36b8abb-acd9-4cca-8f64-82cffda895f0" providerId="AD" clId="Web-{CC896AD7-6553-523F-7AFB-66136AFDD4D4}" dt="2022-03-16T11:31:23.028" v="105" actId="20577"/>
      <pc:docMkLst>
        <pc:docMk/>
      </pc:docMkLst>
      <pc:sldChg chg="delAnim modAnim">
        <pc:chgData name="Rodrigo Villatoro" userId="S::rodrigovillatoro@skyscanner.net::e36b8abb-acd9-4cca-8f64-82cffda895f0" providerId="AD" clId="Web-{CC896AD7-6553-523F-7AFB-66136AFDD4D4}" dt="2022-03-15T15:24:31.158" v="2"/>
        <pc:sldMkLst>
          <pc:docMk/>
          <pc:sldMk cId="4091623052" sldId="284"/>
        </pc:sldMkLst>
      </pc:sldChg>
      <pc:sldChg chg="modSp">
        <pc:chgData name="Rodrigo Villatoro" userId="S::rodrigovillatoro@skyscanner.net::e36b8abb-acd9-4cca-8f64-82cffda895f0" providerId="AD" clId="Web-{CC896AD7-6553-523F-7AFB-66136AFDD4D4}" dt="2022-03-15T15:29:49.568" v="100" actId="20577"/>
        <pc:sldMkLst>
          <pc:docMk/>
          <pc:sldMk cId="3196410835" sldId="285"/>
        </pc:sldMkLst>
        <pc:spChg chg="mod">
          <ac:chgData name="Rodrigo Villatoro" userId="S::rodrigovillatoro@skyscanner.net::e36b8abb-acd9-4cca-8f64-82cffda895f0" providerId="AD" clId="Web-{CC896AD7-6553-523F-7AFB-66136AFDD4D4}" dt="2022-03-15T15:29:49.568" v="100" actId="20577"/>
          <ac:spMkLst>
            <pc:docMk/>
            <pc:sldMk cId="3196410835" sldId="285"/>
            <ac:spMk id="6" creationId="{83F95AB3-21B8-4724-978B-A91218D4A8FA}"/>
          </ac:spMkLst>
        </pc:spChg>
      </pc:sldChg>
      <pc:sldChg chg="addSp delSp modSp">
        <pc:chgData name="Rodrigo Villatoro" userId="S::rodrigovillatoro@skyscanner.net::e36b8abb-acd9-4cca-8f64-82cffda895f0" providerId="AD" clId="Web-{CC896AD7-6553-523F-7AFB-66136AFDD4D4}" dt="2022-03-16T11:31:23.028" v="105" actId="20577"/>
        <pc:sldMkLst>
          <pc:docMk/>
          <pc:sldMk cId="2253139105" sldId="286"/>
        </pc:sldMkLst>
        <pc:spChg chg="mod">
          <ac:chgData name="Rodrigo Villatoro" userId="S::rodrigovillatoro@skyscanner.net::e36b8abb-acd9-4cca-8f64-82cffda895f0" providerId="AD" clId="Web-{CC896AD7-6553-523F-7AFB-66136AFDD4D4}" dt="2022-03-16T11:31:23.028" v="105" actId="20577"/>
          <ac:spMkLst>
            <pc:docMk/>
            <pc:sldMk cId="2253139105" sldId="286"/>
            <ac:spMk id="3" creationId="{E23F44A9-8401-164B-AE49-E5EFADD787D1}"/>
          </ac:spMkLst>
        </pc:spChg>
        <pc:spChg chg="del">
          <ac:chgData name="Rodrigo Villatoro" userId="S::rodrigovillatoro@skyscanner.net::e36b8abb-acd9-4cca-8f64-82cffda895f0" providerId="AD" clId="Web-{CC896AD7-6553-523F-7AFB-66136AFDD4D4}" dt="2022-03-15T15:25:07.316" v="15"/>
          <ac:spMkLst>
            <pc:docMk/>
            <pc:sldMk cId="2253139105" sldId="286"/>
            <ac:spMk id="5" creationId="{F13DE519-55F9-C542-9442-1380F5DD317E}"/>
          </ac:spMkLst>
        </pc:spChg>
        <pc:spChg chg="add del mod">
          <ac:chgData name="Rodrigo Villatoro" userId="S::rodrigovillatoro@skyscanner.net::e36b8abb-acd9-4cca-8f64-82cffda895f0" providerId="AD" clId="Web-{CC896AD7-6553-523F-7AFB-66136AFDD4D4}" dt="2022-03-15T15:25:12.457" v="16"/>
          <ac:spMkLst>
            <pc:docMk/>
            <pc:sldMk cId="2253139105" sldId="286"/>
            <ac:spMk id="6" creationId="{75FA4DD1-880A-4BBB-85D6-D84B6D1AA9AB}"/>
          </ac:spMkLst>
        </pc:spChg>
      </pc:sldChg>
      <pc:sldChg chg="addAnim delAnim modAnim">
        <pc:chgData name="Rodrigo Villatoro" userId="S::rodrigovillatoro@skyscanner.net::e36b8abb-acd9-4cca-8f64-82cffda895f0" providerId="AD" clId="Web-{CC896AD7-6553-523F-7AFB-66136AFDD4D4}" dt="2022-03-15T15:30:37.461" v="101"/>
        <pc:sldMkLst>
          <pc:docMk/>
          <pc:sldMk cId="662189293" sldId="288"/>
        </pc:sldMkLst>
      </pc:sldChg>
      <pc:sldChg chg="addSp modSp add replId">
        <pc:chgData name="Rodrigo Villatoro" userId="S::rodrigovillatoro@skyscanner.net::e36b8abb-acd9-4cca-8f64-82cffda895f0" providerId="AD" clId="Web-{CC896AD7-6553-523F-7AFB-66136AFDD4D4}" dt="2022-03-15T15:29:32.489" v="94" actId="1076"/>
        <pc:sldMkLst>
          <pc:docMk/>
          <pc:sldMk cId="3591459220" sldId="289"/>
        </pc:sldMkLst>
        <pc:spChg chg="mod">
          <ac:chgData name="Rodrigo Villatoro" userId="S::rodrigovillatoro@skyscanner.net::e36b8abb-acd9-4cca-8f64-82cffda895f0" providerId="AD" clId="Web-{CC896AD7-6553-523F-7AFB-66136AFDD4D4}" dt="2022-03-15T15:29:13.066" v="90" actId="20577"/>
          <ac:spMkLst>
            <pc:docMk/>
            <pc:sldMk cId="3591459220" sldId="289"/>
            <ac:spMk id="3" creationId="{FFC17A98-0E37-194C-A858-6307DFB0BEFE}"/>
          </ac:spMkLst>
        </pc:spChg>
        <pc:spChg chg="mod">
          <ac:chgData name="Rodrigo Villatoro" userId="S::rodrigovillatoro@skyscanner.net::e36b8abb-acd9-4cca-8f64-82cffda895f0" providerId="AD" clId="Web-{CC896AD7-6553-523F-7AFB-66136AFDD4D4}" dt="2022-03-15T15:29:32.489" v="94" actId="1076"/>
          <ac:spMkLst>
            <pc:docMk/>
            <pc:sldMk cId="3591459220" sldId="289"/>
            <ac:spMk id="4" creationId="{CB0F3282-0572-9B4D-9098-034E467AFB11}"/>
          </ac:spMkLst>
        </pc:spChg>
        <pc:picChg chg="add mod">
          <ac:chgData name="Rodrigo Villatoro" userId="S::rodrigovillatoro@skyscanner.net::e36b8abb-acd9-4cca-8f64-82cffda895f0" providerId="AD" clId="Web-{CC896AD7-6553-523F-7AFB-66136AFDD4D4}" dt="2022-03-15T15:29:17.113" v="91" actId="1076"/>
          <ac:picMkLst>
            <pc:docMk/>
            <pc:sldMk cId="3591459220" sldId="289"/>
            <ac:picMk id="2" creationId="{FBB980CC-EF3E-49CC-B426-D03285F73909}"/>
          </ac:picMkLst>
        </pc:picChg>
      </pc:sldChg>
    </pc:docChg>
  </pc:docChgLst>
  <pc:docChgLst>
    <pc:chgData name="Jose Parreño" userId="S::joseparreno@skyscanner.net::e9eb2e60-3ac9-459e-b2e3-ffd9754e9e4c" providerId="AD" clId="Web-{83B1E4B5-A937-43D7-999A-FDD1DE997880}"/>
    <pc:docChg chg="addSld delSld modSld">
      <pc:chgData name="Jose Parreño" userId="S::joseparreno@skyscanner.net::e9eb2e60-3ac9-459e-b2e3-ffd9754e9e4c" providerId="AD" clId="Web-{83B1E4B5-A937-43D7-999A-FDD1DE997880}" dt="2022-02-16T11:12:34.095" v="2024"/>
      <pc:docMkLst>
        <pc:docMk/>
      </pc:docMkLst>
      <pc:sldChg chg="addSp delSp modSp addAnim delAnim modAnim">
        <pc:chgData name="Jose Parreño" userId="S::joseparreno@skyscanner.net::e9eb2e60-3ac9-459e-b2e3-ffd9754e9e4c" providerId="AD" clId="Web-{83B1E4B5-A937-43D7-999A-FDD1DE997880}" dt="2022-02-16T11:12:18.298" v="2021"/>
        <pc:sldMkLst>
          <pc:docMk/>
          <pc:sldMk cId="3736003228" sldId="266"/>
        </pc:sldMkLst>
        <pc:spChg chg="del">
          <ac:chgData name="Jose Parreño" userId="S::joseparreno@skyscanner.net::e9eb2e60-3ac9-459e-b2e3-ffd9754e9e4c" providerId="AD" clId="Web-{83B1E4B5-A937-43D7-999A-FDD1DE997880}" dt="2022-02-16T10:52:47.345" v="1693"/>
          <ac:spMkLst>
            <pc:docMk/>
            <pc:sldMk cId="3736003228" sldId="266"/>
            <ac:spMk id="2" creationId="{6A37FEEC-CA73-BF4D-A6E7-8BFC36D8BDF8}"/>
          </ac:spMkLst>
        </pc:spChg>
        <pc:spChg chg="del">
          <ac:chgData name="Jose Parreño" userId="S::joseparreno@skyscanner.net::e9eb2e60-3ac9-459e-b2e3-ffd9754e9e4c" providerId="AD" clId="Web-{83B1E4B5-A937-43D7-999A-FDD1DE997880}" dt="2022-02-16T10:21:30.766" v="12"/>
          <ac:spMkLst>
            <pc:docMk/>
            <pc:sldMk cId="3736003228" sldId="266"/>
            <ac:spMk id="3" creationId="{26EC0318-7707-B748-898D-06B96D24A129}"/>
          </ac:spMkLst>
        </pc:spChg>
        <pc:spChg chg="mod">
          <ac:chgData name="Jose Parreño" userId="S::joseparreno@skyscanner.net::e9eb2e60-3ac9-459e-b2e3-ffd9754e9e4c" providerId="AD" clId="Web-{83B1E4B5-A937-43D7-999A-FDD1DE997880}" dt="2022-02-16T10:21:09.515" v="11" actId="20577"/>
          <ac:spMkLst>
            <pc:docMk/>
            <pc:sldMk cId="3736003228" sldId="266"/>
            <ac:spMk id="4" creationId="{F690DDFB-3AC8-624B-A7B7-351EF233A1E3}"/>
          </ac:spMkLst>
        </pc:spChg>
        <pc:spChg chg="add del mod">
          <ac:chgData name="Jose Parreño" userId="S::joseparreno@skyscanner.net::e9eb2e60-3ac9-459e-b2e3-ffd9754e9e4c" providerId="AD" clId="Web-{83B1E4B5-A937-43D7-999A-FDD1DE997880}" dt="2022-02-16T10:22:14.361" v="27"/>
          <ac:spMkLst>
            <pc:docMk/>
            <pc:sldMk cId="3736003228" sldId="266"/>
            <ac:spMk id="5" creationId="{88E221AB-7BDA-46DD-B05F-378A60A054C0}"/>
          </ac:spMkLst>
        </pc:spChg>
        <pc:spChg chg="add del mod">
          <ac:chgData name="Jose Parreño" userId="S::joseparreno@skyscanner.net::e9eb2e60-3ac9-459e-b2e3-ffd9754e9e4c" providerId="AD" clId="Web-{83B1E4B5-A937-43D7-999A-FDD1DE997880}" dt="2022-02-16T10:22:14.361" v="26"/>
          <ac:spMkLst>
            <pc:docMk/>
            <pc:sldMk cId="3736003228" sldId="266"/>
            <ac:spMk id="7" creationId="{76C14CD5-1DFA-4520-8DCA-BCDB70003055}"/>
          </ac:spMkLst>
        </pc:spChg>
        <pc:graphicFrameChg chg="add mod modGraphic">
          <ac:chgData name="Jose Parreño" userId="S::joseparreno@skyscanner.net::e9eb2e60-3ac9-459e-b2e3-ffd9754e9e4c" providerId="AD" clId="Web-{83B1E4B5-A937-43D7-999A-FDD1DE997880}" dt="2022-02-16T10:53:47.503" v="1731"/>
          <ac:graphicFrameMkLst>
            <pc:docMk/>
            <pc:sldMk cId="3736003228" sldId="266"/>
            <ac:graphicFrameMk id="8" creationId="{A3DCC01E-D498-426E-8A4A-ACF393316687}"/>
          </ac:graphicFrameMkLst>
        </pc:graphicFrameChg>
        <pc:picChg chg="add del mod">
          <ac:chgData name="Jose Parreño" userId="S::joseparreno@skyscanner.net::e9eb2e60-3ac9-459e-b2e3-ffd9754e9e4c" providerId="AD" clId="Web-{83B1E4B5-A937-43D7-999A-FDD1DE997880}" dt="2022-02-16T10:21:53.298" v="20"/>
          <ac:picMkLst>
            <pc:docMk/>
            <pc:sldMk cId="3736003228" sldId="266"/>
            <ac:picMk id="6" creationId="{5FD9CAFF-A77D-48F6-8411-2BD166F143CD}"/>
          </ac:picMkLst>
        </pc:picChg>
      </pc:sldChg>
      <pc:sldChg chg="modSp addAnim delAnim modAnim">
        <pc:chgData name="Jose Parreño" userId="S::joseparreno@skyscanner.net::e9eb2e60-3ac9-459e-b2e3-ffd9754e9e4c" providerId="AD" clId="Web-{83B1E4B5-A937-43D7-999A-FDD1DE997880}" dt="2022-02-16T11:12:34.095" v="2024"/>
        <pc:sldMkLst>
          <pc:docMk/>
          <pc:sldMk cId="3385745677" sldId="267"/>
        </pc:sldMkLst>
        <pc:spChg chg="mod">
          <ac:chgData name="Jose Parreño" userId="S::joseparreno@skyscanner.net::e9eb2e60-3ac9-459e-b2e3-ffd9754e9e4c" providerId="AD" clId="Web-{83B1E4B5-A937-43D7-999A-FDD1DE997880}" dt="2022-02-16T11:11:23.296" v="2018" actId="20577"/>
          <ac:spMkLst>
            <pc:docMk/>
            <pc:sldMk cId="3385745677" sldId="267"/>
            <ac:spMk id="3" creationId="{26EC0318-7707-B748-898D-06B96D24A129}"/>
          </ac:spMkLst>
        </pc:spChg>
        <pc:spChg chg="mod">
          <ac:chgData name="Jose Parreño" userId="S::joseparreno@skyscanner.net::e9eb2e60-3ac9-459e-b2e3-ffd9754e9e4c" providerId="AD" clId="Web-{83B1E4B5-A937-43D7-999A-FDD1DE997880}" dt="2022-02-16T10:53:18.440" v="1699" actId="20577"/>
          <ac:spMkLst>
            <pc:docMk/>
            <pc:sldMk cId="3385745677" sldId="267"/>
            <ac:spMk id="4" creationId="{F690DDFB-3AC8-624B-A7B7-351EF233A1E3}"/>
          </ac:spMkLst>
        </pc:spChg>
      </pc:sldChg>
      <pc:sldChg chg="new del">
        <pc:chgData name="Jose Parreño" userId="S::joseparreno@skyscanner.net::e9eb2e60-3ac9-459e-b2e3-ffd9754e9e4c" providerId="AD" clId="Web-{83B1E4B5-A937-43D7-999A-FDD1DE997880}" dt="2022-02-16T10:20:31.843" v="1"/>
        <pc:sldMkLst>
          <pc:docMk/>
          <pc:sldMk cId="3350617881" sldId="268"/>
        </pc:sldMkLst>
      </pc:sldChg>
    </pc:docChg>
  </pc:docChgLst>
  <pc:docChgLst>
    <pc:chgData name="Rodrigo Villatoro" userId="S::rodrigovillatoro@skyscanner.net::e36b8abb-acd9-4cca-8f64-82cffda895f0" providerId="AD" clId="Web-{7A94AD15-E9C8-8CAE-F81E-D70566395FC5}"/>
    <pc:docChg chg="modSld">
      <pc:chgData name="Rodrigo Villatoro" userId="S::rodrigovillatoro@skyscanner.net::e36b8abb-acd9-4cca-8f64-82cffda895f0" providerId="AD" clId="Web-{7A94AD15-E9C8-8CAE-F81E-D70566395FC5}" dt="2021-05-18T07:35:54.919" v="5" actId="20577"/>
      <pc:docMkLst>
        <pc:docMk/>
      </pc:docMkLst>
      <pc:sldChg chg="modSp">
        <pc:chgData name="Rodrigo Villatoro" userId="S::rodrigovillatoro@skyscanner.net::e36b8abb-acd9-4cca-8f64-82cffda895f0" providerId="AD" clId="Web-{7A94AD15-E9C8-8CAE-F81E-D70566395FC5}" dt="2021-05-18T07:35:54.919" v="5" actId="20577"/>
        <pc:sldMkLst>
          <pc:docMk/>
          <pc:sldMk cId="2113367128" sldId="265"/>
        </pc:sldMkLst>
        <pc:spChg chg="mod">
          <ac:chgData name="Rodrigo Villatoro" userId="S::rodrigovillatoro@skyscanner.net::e36b8abb-acd9-4cca-8f64-82cffda895f0" providerId="AD" clId="Web-{7A94AD15-E9C8-8CAE-F81E-D70566395FC5}" dt="2021-05-18T07:35:54.919" v="5" actId="20577"/>
          <ac:spMkLst>
            <pc:docMk/>
            <pc:sldMk cId="2113367128" sldId="265"/>
            <ac:spMk id="4" creationId="{2EEABD37-3626-488E-9533-041ED60146E5}"/>
          </ac:spMkLst>
        </pc:spChg>
      </pc:sldChg>
    </pc:docChg>
  </pc:docChgLst>
  <pc:docChgLst>
    <pc:chgData name="Christina Tulloch" userId="S::christinatulloch@skyscanner.net::44ffd794-3b4e-4741-bfe5-f87c90dafd6d" providerId="AD" clId="Web-{379448DA-C85C-A715-82D4-6A88B8D13A01}"/>
    <pc:docChg chg="modSld sldOrd">
      <pc:chgData name="Christina Tulloch" userId="S::christinatulloch@skyscanner.net::44ffd794-3b4e-4741-bfe5-f87c90dafd6d" providerId="AD" clId="Web-{379448DA-C85C-A715-82D4-6A88B8D13A01}" dt="2021-05-18T15:00:30.987" v="75"/>
      <pc:docMkLst>
        <pc:docMk/>
      </pc:docMkLst>
      <pc:sldChg chg="modSp">
        <pc:chgData name="Christina Tulloch" userId="S::christinatulloch@skyscanner.net::44ffd794-3b4e-4741-bfe5-f87c90dafd6d" providerId="AD" clId="Web-{379448DA-C85C-A715-82D4-6A88B8D13A01}" dt="2021-05-18T14:56:47.843" v="53" actId="20577"/>
        <pc:sldMkLst>
          <pc:docMk/>
          <pc:sldMk cId="2380835283" sldId="277"/>
        </pc:sldMkLst>
        <pc:spChg chg="mod">
          <ac:chgData name="Christina Tulloch" userId="S::christinatulloch@skyscanner.net::44ffd794-3b4e-4741-bfe5-f87c90dafd6d" providerId="AD" clId="Web-{379448DA-C85C-A715-82D4-6A88B8D13A01}" dt="2021-05-18T14:56:47.843" v="53" actId="20577"/>
          <ac:spMkLst>
            <pc:docMk/>
            <pc:sldMk cId="2380835283" sldId="277"/>
            <ac:spMk id="4" creationId="{0DF2C2DE-FBC1-874C-998B-5115AAD1F484}"/>
          </ac:spMkLst>
        </pc:spChg>
      </pc:sldChg>
      <pc:sldChg chg="addSp delSp modSp">
        <pc:chgData name="Christina Tulloch" userId="S::christinatulloch@skyscanner.net::44ffd794-3b4e-4741-bfe5-f87c90dafd6d" providerId="AD" clId="Web-{379448DA-C85C-A715-82D4-6A88B8D13A01}" dt="2021-05-18T14:47:16.944" v="10"/>
        <pc:sldMkLst>
          <pc:docMk/>
          <pc:sldMk cId="1967450913" sldId="278"/>
        </pc:sldMkLst>
        <pc:spChg chg="mod">
          <ac:chgData name="Christina Tulloch" userId="S::christinatulloch@skyscanner.net::44ffd794-3b4e-4741-bfe5-f87c90dafd6d" providerId="AD" clId="Web-{379448DA-C85C-A715-82D4-6A88B8D13A01}" dt="2021-05-18T14:35:33.730" v="5" actId="20577"/>
          <ac:spMkLst>
            <pc:docMk/>
            <pc:sldMk cId="1967450913" sldId="278"/>
            <ac:spMk id="11" creationId="{F323C5C3-36C6-5841-AA54-4AA2A849227F}"/>
          </ac:spMkLst>
        </pc:spChg>
        <pc:graphicFrameChg chg="add del mod">
          <ac:chgData name="Christina Tulloch" userId="S::christinatulloch@skyscanner.net::44ffd794-3b4e-4741-bfe5-f87c90dafd6d" providerId="AD" clId="Web-{379448DA-C85C-A715-82D4-6A88B8D13A01}" dt="2021-05-18T14:47:16.944" v="10"/>
          <ac:graphicFrameMkLst>
            <pc:docMk/>
            <pc:sldMk cId="1967450913" sldId="278"/>
            <ac:graphicFrameMk id="25" creationId="{D674A636-A0FB-46CF-83F1-3B85E0865B12}"/>
          </ac:graphicFrameMkLst>
        </pc:graphicFrameChg>
      </pc:sldChg>
      <pc:sldChg chg="modSp">
        <pc:chgData name="Christina Tulloch" userId="S::christinatulloch@skyscanner.net::44ffd794-3b4e-4741-bfe5-f87c90dafd6d" providerId="AD" clId="Web-{379448DA-C85C-A715-82D4-6A88B8D13A01}" dt="2021-05-18T15:00:30.987" v="75"/>
        <pc:sldMkLst>
          <pc:docMk/>
          <pc:sldMk cId="236389118" sldId="279"/>
        </pc:sldMkLst>
        <pc:spChg chg="mod">
          <ac:chgData name="Christina Tulloch" userId="S::christinatulloch@skyscanner.net::44ffd794-3b4e-4741-bfe5-f87c90dafd6d" providerId="AD" clId="Web-{379448DA-C85C-A715-82D4-6A88B8D13A01}" dt="2021-05-18T14:53:00.043" v="11" actId="1076"/>
          <ac:spMkLst>
            <pc:docMk/>
            <pc:sldMk cId="236389118" sldId="279"/>
            <ac:spMk id="13" creationId="{5479C01F-3888-FD4F-A594-ED0F5853D93E}"/>
          </ac:spMkLst>
        </pc:spChg>
        <pc:graphicFrameChg chg="mod modGraphic">
          <ac:chgData name="Christina Tulloch" userId="S::christinatulloch@skyscanner.net::44ffd794-3b4e-4741-bfe5-f87c90dafd6d" providerId="AD" clId="Web-{379448DA-C85C-A715-82D4-6A88B8D13A01}" dt="2021-05-18T15:00:30.987" v="75"/>
          <ac:graphicFrameMkLst>
            <pc:docMk/>
            <pc:sldMk cId="236389118" sldId="279"/>
            <ac:graphicFrameMk id="11" creationId="{6C77AB11-595D-1547-B6BB-4D1F00506856}"/>
          </ac:graphicFrameMkLst>
        </pc:graphicFrameChg>
      </pc:sldChg>
      <pc:sldChg chg="ord">
        <pc:chgData name="Christina Tulloch" userId="S::christinatulloch@skyscanner.net::44ffd794-3b4e-4741-bfe5-f87c90dafd6d" providerId="AD" clId="Web-{379448DA-C85C-A715-82D4-6A88B8D13A01}" dt="2021-05-18T14:41:08.814" v="6"/>
        <pc:sldMkLst>
          <pc:docMk/>
          <pc:sldMk cId="2503094821" sldId="280"/>
        </pc:sldMkLst>
      </pc:sldChg>
    </pc:docChg>
  </pc:docChgLst>
  <pc:docChgLst>
    <pc:chgData name="Natasha Angapova" userId="S::natashaangapova@skyscanner.net::fb961127-6c90-493d-b6c1-14a1bba5ce02" providerId="AD" clId="Web-{39DBAF8E-2389-48DE-8BE5-1790AC1ACCBF}"/>
    <pc:docChg chg="addSld modSld">
      <pc:chgData name="Natasha Angapova" userId="S::natashaangapova@skyscanner.net::fb961127-6c90-493d-b6c1-14a1bba5ce02" providerId="AD" clId="Web-{39DBAF8E-2389-48DE-8BE5-1790AC1ACCBF}" dt="2021-05-18T14:12:39.270" v="78" actId="20577"/>
      <pc:docMkLst>
        <pc:docMk/>
      </pc:docMkLst>
      <pc:sldChg chg="addSp delSp modSp">
        <pc:chgData name="Natasha Angapova" userId="S::natashaangapova@skyscanner.net::fb961127-6c90-493d-b6c1-14a1bba5ce02" providerId="AD" clId="Web-{39DBAF8E-2389-48DE-8BE5-1790AC1ACCBF}" dt="2021-05-18T14:12:39.270" v="78" actId="20577"/>
        <pc:sldMkLst>
          <pc:docMk/>
          <pc:sldMk cId="2804396785" sldId="263"/>
        </pc:sldMkLst>
        <pc:spChg chg="mod">
          <ac:chgData name="Natasha Angapova" userId="S::natashaangapova@skyscanner.net::fb961127-6c90-493d-b6c1-14a1bba5ce02" providerId="AD" clId="Web-{39DBAF8E-2389-48DE-8BE5-1790AC1ACCBF}" dt="2021-05-18T14:08:38.109" v="35" actId="20577"/>
          <ac:spMkLst>
            <pc:docMk/>
            <pc:sldMk cId="2804396785" sldId="263"/>
            <ac:spMk id="2" creationId="{52789F6B-12E0-4E47-8DE9-AFAE1AEB1266}"/>
          </ac:spMkLst>
        </pc:spChg>
        <pc:spChg chg="add del mod">
          <ac:chgData name="Natasha Angapova" userId="S::natashaangapova@skyscanner.net::fb961127-6c90-493d-b6c1-14a1bba5ce02" providerId="AD" clId="Web-{39DBAF8E-2389-48DE-8BE5-1790AC1ACCBF}" dt="2021-05-18T14:07:32.842" v="32"/>
          <ac:spMkLst>
            <pc:docMk/>
            <pc:sldMk cId="2804396785" sldId="263"/>
            <ac:spMk id="4" creationId="{90314158-C183-487A-95D0-71BE39B10DE8}"/>
          </ac:spMkLst>
        </pc:spChg>
        <pc:spChg chg="add mod">
          <ac:chgData name="Natasha Angapova" userId="S::natashaangapova@skyscanner.net::fb961127-6c90-493d-b6c1-14a1bba5ce02" providerId="AD" clId="Web-{39DBAF8E-2389-48DE-8BE5-1790AC1ACCBF}" dt="2021-05-18T14:12:26.223" v="66" actId="1076"/>
          <ac:spMkLst>
            <pc:docMk/>
            <pc:sldMk cId="2804396785" sldId="263"/>
            <ac:spMk id="8" creationId="{8565F3BA-ACBD-460D-963E-9D75486660BD}"/>
          </ac:spMkLst>
        </pc:spChg>
        <pc:spChg chg="add mod">
          <ac:chgData name="Natasha Angapova" userId="S::natashaangapova@skyscanner.net::fb961127-6c90-493d-b6c1-14a1bba5ce02" providerId="AD" clId="Web-{39DBAF8E-2389-48DE-8BE5-1790AC1ACCBF}" dt="2021-05-18T14:12:31.380" v="73" actId="20577"/>
          <ac:spMkLst>
            <pc:docMk/>
            <pc:sldMk cId="2804396785" sldId="263"/>
            <ac:spMk id="10" creationId="{595D3A51-34E8-4C3A-8689-BDF6068D6727}"/>
          </ac:spMkLst>
        </pc:spChg>
        <pc:spChg chg="add mod">
          <ac:chgData name="Natasha Angapova" userId="S::natashaangapova@skyscanner.net::fb961127-6c90-493d-b6c1-14a1bba5ce02" providerId="AD" clId="Web-{39DBAF8E-2389-48DE-8BE5-1790AC1ACCBF}" dt="2021-05-18T14:12:39.270" v="78" actId="20577"/>
          <ac:spMkLst>
            <pc:docMk/>
            <pc:sldMk cId="2804396785" sldId="263"/>
            <ac:spMk id="11" creationId="{64769ADC-2499-4780-9D6C-9043E8196EC4}"/>
          </ac:spMkLst>
        </pc:spChg>
        <pc:spChg chg="del">
          <ac:chgData name="Natasha Angapova" userId="S::natashaangapova@skyscanner.net::fb961127-6c90-493d-b6c1-14a1bba5ce02" providerId="AD" clId="Web-{39DBAF8E-2389-48DE-8BE5-1790AC1ACCBF}" dt="2021-05-18T14:07:16.013" v="20"/>
          <ac:spMkLst>
            <pc:docMk/>
            <pc:sldMk cId="2804396785" sldId="263"/>
            <ac:spMk id="12" creationId="{DDB87444-AC62-4ECF-A1B8-D64D2DF0783D}"/>
          </ac:spMkLst>
        </pc:spChg>
        <pc:picChg chg="add mod">
          <ac:chgData name="Natasha Angapova" userId="S::natashaangapova@skyscanner.net::fb961127-6c90-493d-b6c1-14a1bba5ce02" providerId="AD" clId="Web-{39DBAF8E-2389-48DE-8BE5-1790AC1ACCBF}" dt="2021-05-18T14:11:29.925" v="57" actId="1076"/>
          <ac:picMkLst>
            <pc:docMk/>
            <pc:sldMk cId="2804396785" sldId="263"/>
            <ac:picMk id="5" creationId="{10AC302E-81D9-46A7-91ED-3413B57263DC}"/>
          </ac:picMkLst>
        </pc:picChg>
        <pc:picChg chg="add mod">
          <ac:chgData name="Natasha Angapova" userId="S::natashaangapova@skyscanner.net::fb961127-6c90-493d-b6c1-14a1bba5ce02" providerId="AD" clId="Web-{39DBAF8E-2389-48DE-8BE5-1790AC1ACCBF}" dt="2021-05-18T14:11:24.691" v="56" actId="1076"/>
          <ac:picMkLst>
            <pc:docMk/>
            <pc:sldMk cId="2804396785" sldId="263"/>
            <ac:picMk id="6" creationId="{83DF76A5-C167-41CC-B052-68CE47931199}"/>
          </ac:picMkLst>
        </pc:picChg>
        <pc:picChg chg="add mod">
          <ac:chgData name="Natasha Angapova" userId="S::natashaangapova@skyscanner.net::fb961127-6c90-493d-b6c1-14a1bba5ce02" providerId="AD" clId="Web-{39DBAF8E-2389-48DE-8BE5-1790AC1ACCBF}" dt="2021-05-18T14:11:15.737" v="54" actId="1076"/>
          <ac:picMkLst>
            <pc:docMk/>
            <pc:sldMk cId="2804396785" sldId="263"/>
            <ac:picMk id="7" creationId="{6C2A1790-E666-42B6-A79A-08941AB9F698}"/>
          </ac:picMkLst>
        </pc:picChg>
      </pc:sldChg>
      <pc:sldChg chg="modSp">
        <pc:chgData name="Natasha Angapova" userId="S::natashaangapova@skyscanner.net::fb961127-6c90-493d-b6c1-14a1bba5ce02" providerId="AD" clId="Web-{39DBAF8E-2389-48DE-8BE5-1790AC1ACCBF}" dt="2021-05-18T14:04:44.510" v="13" actId="20577"/>
        <pc:sldMkLst>
          <pc:docMk/>
          <pc:sldMk cId="2113367128" sldId="265"/>
        </pc:sldMkLst>
        <pc:spChg chg="mod">
          <ac:chgData name="Natasha Angapova" userId="S::natashaangapova@skyscanner.net::fb961127-6c90-493d-b6c1-14a1bba5ce02" providerId="AD" clId="Web-{39DBAF8E-2389-48DE-8BE5-1790AC1ACCBF}" dt="2021-05-18T14:04:44.510" v="13" actId="20577"/>
          <ac:spMkLst>
            <pc:docMk/>
            <pc:sldMk cId="2113367128" sldId="265"/>
            <ac:spMk id="4" creationId="{2EEABD37-3626-488E-9533-041ED60146E5}"/>
          </ac:spMkLst>
        </pc:spChg>
      </pc:sldChg>
      <pc:sldChg chg="modSp">
        <pc:chgData name="Natasha Angapova" userId="S::natashaangapova@skyscanner.net::fb961127-6c90-493d-b6c1-14a1bba5ce02" providerId="AD" clId="Web-{39DBAF8E-2389-48DE-8BE5-1790AC1ACCBF}" dt="2021-05-18T14:05:01.776" v="15" actId="20577"/>
        <pc:sldMkLst>
          <pc:docMk/>
          <pc:sldMk cId="1096655063" sldId="266"/>
        </pc:sldMkLst>
        <pc:spChg chg="mod">
          <ac:chgData name="Natasha Angapova" userId="S::natashaangapova@skyscanner.net::fb961127-6c90-493d-b6c1-14a1bba5ce02" providerId="AD" clId="Web-{39DBAF8E-2389-48DE-8BE5-1790AC1ACCBF}" dt="2021-05-18T14:05:01.776" v="15" actId="20577"/>
          <ac:spMkLst>
            <pc:docMk/>
            <pc:sldMk cId="1096655063" sldId="266"/>
            <ac:spMk id="4" creationId="{7289E053-D9C3-4F4D-9ADF-AA3E43B32C5C}"/>
          </ac:spMkLst>
        </pc:spChg>
      </pc:sldChg>
      <pc:sldChg chg="modSp">
        <pc:chgData name="Natasha Angapova" userId="S::natashaangapova@skyscanner.net::fb961127-6c90-493d-b6c1-14a1bba5ce02" providerId="AD" clId="Web-{39DBAF8E-2389-48DE-8BE5-1790AC1ACCBF}" dt="2021-05-18T14:05:12.386" v="18" actId="20577"/>
        <pc:sldMkLst>
          <pc:docMk/>
          <pc:sldMk cId="3035594381" sldId="270"/>
        </pc:sldMkLst>
        <pc:spChg chg="mod">
          <ac:chgData name="Natasha Angapova" userId="S::natashaangapova@skyscanner.net::fb961127-6c90-493d-b6c1-14a1bba5ce02" providerId="AD" clId="Web-{39DBAF8E-2389-48DE-8BE5-1790AC1ACCBF}" dt="2021-05-18T14:05:12.386" v="18" actId="20577"/>
          <ac:spMkLst>
            <pc:docMk/>
            <pc:sldMk cId="3035594381" sldId="270"/>
            <ac:spMk id="4" creationId="{7289E053-D9C3-4F4D-9ADF-AA3E43B32C5C}"/>
          </ac:spMkLst>
        </pc:spChg>
      </pc:sldChg>
      <pc:sldChg chg="add replId">
        <pc:chgData name="Natasha Angapova" userId="S::natashaangapova@skyscanner.net::fb961127-6c90-493d-b6c1-14a1bba5ce02" providerId="AD" clId="Web-{39DBAF8E-2389-48DE-8BE5-1790AC1ACCBF}" dt="2021-05-18T14:07:13.607" v="19"/>
        <pc:sldMkLst>
          <pc:docMk/>
          <pc:sldMk cId="2822847541" sldId="274"/>
        </pc:sldMkLst>
      </pc:sldChg>
    </pc:docChg>
  </pc:docChgLst>
  <pc:docChgLst>
    <pc:chgData name="Daniel Barmak" userId="S::danielbarmak@skyscanner.net::0000e24d-c646-4752-9553-3fe2f39fe951" providerId="AD" clId="Web-{F6C4A7B8-A957-79C1-B92C-A9160DC62744}"/>
    <pc:docChg chg="modSld">
      <pc:chgData name="Daniel Barmak" userId="S::danielbarmak@skyscanner.net::0000e24d-c646-4752-9553-3fe2f39fe951" providerId="AD" clId="Web-{F6C4A7B8-A957-79C1-B92C-A9160DC62744}" dt="2021-05-17T14:45:46.604" v="87" actId="20577"/>
      <pc:docMkLst>
        <pc:docMk/>
      </pc:docMkLst>
      <pc:sldChg chg="modSp">
        <pc:chgData name="Daniel Barmak" userId="S::danielbarmak@skyscanner.net::0000e24d-c646-4752-9553-3fe2f39fe951" providerId="AD" clId="Web-{F6C4A7B8-A957-79C1-B92C-A9160DC62744}" dt="2021-05-17T14:45:46.604" v="87" actId="20577"/>
        <pc:sldMkLst>
          <pc:docMk/>
          <pc:sldMk cId="1310238728" sldId="271"/>
        </pc:sldMkLst>
        <pc:spChg chg="mod">
          <ac:chgData name="Daniel Barmak" userId="S::danielbarmak@skyscanner.net::0000e24d-c646-4752-9553-3fe2f39fe951" providerId="AD" clId="Web-{F6C4A7B8-A957-79C1-B92C-A9160DC62744}" dt="2021-05-17T14:42:26.661" v="7" actId="20577"/>
          <ac:spMkLst>
            <pc:docMk/>
            <pc:sldMk cId="1310238728" sldId="271"/>
            <ac:spMk id="2" creationId="{4408872D-98D0-9245-8E3A-1A07D86EB7AB}"/>
          </ac:spMkLst>
        </pc:spChg>
        <pc:spChg chg="mod">
          <ac:chgData name="Daniel Barmak" userId="S::danielbarmak@skyscanner.net::0000e24d-c646-4752-9553-3fe2f39fe951" providerId="AD" clId="Web-{F6C4A7B8-A957-79C1-B92C-A9160DC62744}" dt="2021-05-17T14:45:46.604" v="87" actId="20577"/>
          <ac:spMkLst>
            <pc:docMk/>
            <pc:sldMk cId="1310238728" sldId="271"/>
            <ac:spMk id="4" creationId="{7289E053-D9C3-4F4D-9ADF-AA3E43B32C5C}"/>
          </ac:spMkLst>
        </pc:spChg>
      </pc:sldChg>
    </pc:docChg>
  </pc:docChgLst>
  <pc:docChgLst>
    <pc:chgData name="Daniel Barmak" userId="S::danielbarmak@skyscanner.net::0000e24d-c646-4752-9553-3fe2f39fe951" providerId="AD" clId="Web-{A4DF331C-A451-746D-08AF-C9E1E9996DA8}"/>
    <pc:docChg chg="modSld sldOrd">
      <pc:chgData name="Daniel Barmak" userId="S::danielbarmak@skyscanner.net::0000e24d-c646-4752-9553-3fe2f39fe951" providerId="AD" clId="Web-{A4DF331C-A451-746D-08AF-C9E1E9996DA8}" dt="2022-02-17T08:52:02.005" v="489" actId="20577"/>
      <pc:docMkLst>
        <pc:docMk/>
      </pc:docMkLst>
      <pc:sldChg chg="mod modShow">
        <pc:chgData name="Daniel Barmak" userId="S::danielbarmak@skyscanner.net::0000e24d-c646-4752-9553-3fe2f39fe951" providerId="AD" clId="Web-{A4DF331C-A451-746D-08AF-C9E1E9996DA8}" dt="2022-02-17T08:32:05.243" v="253"/>
        <pc:sldMkLst>
          <pc:docMk/>
          <pc:sldMk cId="2970549289" sldId="269"/>
        </pc:sldMkLst>
      </pc:sldChg>
      <pc:sldChg chg="addSp delSp modSp ord addAnim">
        <pc:chgData name="Daniel Barmak" userId="S::danielbarmak@skyscanner.net::0000e24d-c646-4752-9553-3fe2f39fe951" providerId="AD" clId="Web-{A4DF331C-A451-746D-08AF-C9E1E9996DA8}" dt="2022-02-17T08:52:02.005" v="489" actId="20577"/>
        <pc:sldMkLst>
          <pc:docMk/>
          <pc:sldMk cId="104435473" sldId="276"/>
        </pc:sldMkLst>
        <pc:spChg chg="add del mod">
          <ac:chgData name="Daniel Barmak" userId="S::danielbarmak@skyscanner.net::0000e24d-c646-4752-9553-3fe2f39fe951" providerId="AD" clId="Web-{A4DF331C-A451-746D-08AF-C9E1E9996DA8}" dt="2022-02-17T08:15:45.752" v="54"/>
          <ac:spMkLst>
            <pc:docMk/>
            <pc:sldMk cId="104435473" sldId="276"/>
            <ac:spMk id="2" creationId="{C869C6BF-89CD-48FF-87AD-9CECE973E7F3}"/>
          </ac:spMkLst>
        </pc:spChg>
        <pc:spChg chg="mod">
          <ac:chgData name="Daniel Barmak" userId="S::danielbarmak@skyscanner.net::0000e24d-c646-4752-9553-3fe2f39fe951" providerId="AD" clId="Web-{A4DF331C-A451-746D-08AF-C9E1E9996DA8}" dt="2022-02-17T08:47:57.358" v="428" actId="1076"/>
          <ac:spMkLst>
            <pc:docMk/>
            <pc:sldMk cId="104435473" sldId="276"/>
            <ac:spMk id="3" creationId="{B37BD078-0C21-4E4B-8194-B3246DB9C45A}"/>
          </ac:spMkLst>
        </pc:spChg>
        <pc:spChg chg="mod">
          <ac:chgData name="Daniel Barmak" userId="S::danielbarmak@skyscanner.net::0000e24d-c646-4752-9553-3fe2f39fe951" providerId="AD" clId="Web-{A4DF331C-A451-746D-08AF-C9E1E9996DA8}" dt="2022-02-17T08:47:57.733" v="441" actId="1076"/>
          <ac:spMkLst>
            <pc:docMk/>
            <pc:sldMk cId="104435473" sldId="276"/>
            <ac:spMk id="4" creationId="{F690DDFB-3AC8-624B-A7B7-351EF233A1E3}"/>
          </ac:spMkLst>
        </pc:spChg>
        <pc:spChg chg="mod">
          <ac:chgData name="Daniel Barmak" userId="S::danielbarmak@skyscanner.net::0000e24d-c646-4752-9553-3fe2f39fe951" providerId="AD" clId="Web-{A4DF331C-A451-746D-08AF-C9E1E9996DA8}" dt="2022-02-17T08:47:57.390" v="429" actId="1076"/>
          <ac:spMkLst>
            <pc:docMk/>
            <pc:sldMk cId="104435473" sldId="276"/>
            <ac:spMk id="6" creationId="{C2B81160-B1B9-F240-8AFD-27A36E146B91}"/>
          </ac:spMkLst>
        </pc:spChg>
        <pc:spChg chg="mod">
          <ac:chgData name="Daniel Barmak" userId="S::danielbarmak@skyscanner.net::0000e24d-c646-4752-9553-3fe2f39fe951" providerId="AD" clId="Web-{A4DF331C-A451-746D-08AF-C9E1E9996DA8}" dt="2022-02-17T08:50:03.580" v="448" actId="1076"/>
          <ac:spMkLst>
            <pc:docMk/>
            <pc:sldMk cId="104435473" sldId="276"/>
            <ac:spMk id="7" creationId="{EADFF33A-94C0-5F4D-9440-C9771D69BBA2}"/>
          </ac:spMkLst>
        </pc:spChg>
        <pc:spChg chg="add del mod">
          <ac:chgData name="Daniel Barmak" userId="S::danielbarmak@skyscanner.net::0000e24d-c646-4752-9553-3fe2f39fe951" providerId="AD" clId="Web-{A4DF331C-A451-746D-08AF-C9E1E9996DA8}" dt="2022-02-17T08:16:15.596" v="61"/>
          <ac:spMkLst>
            <pc:docMk/>
            <pc:sldMk cId="104435473" sldId="276"/>
            <ac:spMk id="8" creationId="{89E7FAB5-2CEF-4563-9766-FB0E1524C84F}"/>
          </ac:spMkLst>
        </pc:spChg>
        <pc:spChg chg="mod">
          <ac:chgData name="Daniel Barmak" userId="S::danielbarmak@skyscanner.net::0000e24d-c646-4752-9553-3fe2f39fe951" providerId="AD" clId="Web-{A4DF331C-A451-746D-08AF-C9E1E9996DA8}" dt="2022-02-17T08:50:03.611" v="449" actId="1076"/>
          <ac:spMkLst>
            <pc:docMk/>
            <pc:sldMk cId="104435473" sldId="276"/>
            <ac:spMk id="9" creationId="{4980F802-E5C7-1A47-8C01-08EBC5FBD2AE}"/>
          </ac:spMkLst>
        </pc:spChg>
        <pc:spChg chg="mod">
          <ac:chgData name="Daniel Barmak" userId="S::danielbarmak@skyscanner.net::0000e24d-c646-4752-9553-3fe2f39fe951" providerId="AD" clId="Web-{A4DF331C-A451-746D-08AF-C9E1E9996DA8}" dt="2022-02-17T08:50:03.643" v="450" actId="1076"/>
          <ac:spMkLst>
            <pc:docMk/>
            <pc:sldMk cId="104435473" sldId="276"/>
            <ac:spMk id="10" creationId="{B6FB92F4-77AD-3D47-8660-E8FF2F833C17}"/>
          </ac:spMkLst>
        </pc:spChg>
        <pc:spChg chg="mod">
          <ac:chgData name="Daniel Barmak" userId="S::danielbarmak@skyscanner.net::0000e24d-c646-4752-9553-3fe2f39fe951" providerId="AD" clId="Web-{A4DF331C-A451-746D-08AF-C9E1E9996DA8}" dt="2022-02-17T08:50:03.674" v="451" actId="1076"/>
          <ac:spMkLst>
            <pc:docMk/>
            <pc:sldMk cId="104435473" sldId="276"/>
            <ac:spMk id="15" creationId="{9C3B8F01-30A0-AD48-B102-E2635F6761AF}"/>
          </ac:spMkLst>
        </pc:spChg>
        <pc:spChg chg="mod">
          <ac:chgData name="Daniel Barmak" userId="S::danielbarmak@skyscanner.net::0000e24d-c646-4752-9553-3fe2f39fe951" providerId="AD" clId="Web-{A4DF331C-A451-746D-08AF-C9E1E9996DA8}" dt="2022-02-17T08:50:03.705" v="452" actId="1076"/>
          <ac:spMkLst>
            <pc:docMk/>
            <pc:sldMk cId="104435473" sldId="276"/>
            <ac:spMk id="16" creationId="{DD8071C9-EEFD-884B-9DED-BF7B48645784}"/>
          </ac:spMkLst>
        </pc:spChg>
        <pc:spChg chg="mod">
          <ac:chgData name="Daniel Barmak" userId="S::danielbarmak@skyscanner.net::0000e24d-c646-4752-9553-3fe2f39fe951" providerId="AD" clId="Web-{A4DF331C-A451-746D-08AF-C9E1E9996DA8}" dt="2022-02-17T08:50:03.736" v="453" actId="1076"/>
          <ac:spMkLst>
            <pc:docMk/>
            <pc:sldMk cId="104435473" sldId="276"/>
            <ac:spMk id="17" creationId="{61515CA3-119C-954E-B94A-9624B2F0B4BF}"/>
          </ac:spMkLst>
        </pc:spChg>
        <pc:spChg chg="add del mod">
          <ac:chgData name="Daniel Barmak" userId="S::danielbarmak@skyscanner.net::0000e24d-c646-4752-9553-3fe2f39fe951" providerId="AD" clId="Web-{A4DF331C-A451-746D-08AF-C9E1E9996DA8}" dt="2022-02-17T08:16:29.596" v="65"/>
          <ac:spMkLst>
            <pc:docMk/>
            <pc:sldMk cId="104435473" sldId="276"/>
            <ac:spMk id="18" creationId="{B99098CC-E1B6-48F0-A93C-5DE74F2F924E}"/>
          </ac:spMkLst>
        </pc:spChg>
        <pc:spChg chg="mod">
          <ac:chgData name="Daniel Barmak" userId="S::danielbarmak@skyscanner.net::0000e24d-c646-4752-9553-3fe2f39fe951" providerId="AD" clId="Web-{A4DF331C-A451-746D-08AF-C9E1E9996DA8}" dt="2022-02-17T08:50:03.768" v="454" actId="1076"/>
          <ac:spMkLst>
            <pc:docMk/>
            <pc:sldMk cId="104435473" sldId="276"/>
            <ac:spMk id="19" creationId="{683A928B-C037-B043-B017-A12D4B36F2E6}"/>
          </ac:spMkLst>
        </pc:spChg>
        <pc:spChg chg="mod">
          <ac:chgData name="Daniel Barmak" userId="S::danielbarmak@skyscanner.net::0000e24d-c646-4752-9553-3fe2f39fe951" providerId="AD" clId="Web-{A4DF331C-A451-746D-08AF-C9E1E9996DA8}" dt="2022-02-17T08:50:03.799" v="455" actId="1076"/>
          <ac:spMkLst>
            <pc:docMk/>
            <pc:sldMk cId="104435473" sldId="276"/>
            <ac:spMk id="20" creationId="{961E9757-DE25-1D4C-9BCE-52F32FDED158}"/>
          </ac:spMkLst>
        </pc:spChg>
        <pc:spChg chg="mod">
          <ac:chgData name="Daniel Barmak" userId="S::danielbarmak@skyscanner.net::0000e24d-c646-4752-9553-3fe2f39fe951" providerId="AD" clId="Web-{A4DF331C-A451-746D-08AF-C9E1E9996DA8}" dt="2022-02-17T08:50:03.846" v="456" actId="1076"/>
          <ac:spMkLst>
            <pc:docMk/>
            <pc:sldMk cId="104435473" sldId="276"/>
            <ac:spMk id="21" creationId="{E5A78980-D10B-0144-A32D-691002032264}"/>
          </ac:spMkLst>
        </pc:spChg>
        <pc:spChg chg="mod">
          <ac:chgData name="Daniel Barmak" userId="S::danielbarmak@skyscanner.net::0000e24d-c646-4752-9553-3fe2f39fe951" providerId="AD" clId="Web-{A4DF331C-A451-746D-08AF-C9E1E9996DA8}" dt="2022-02-17T08:50:03.877" v="457" actId="1076"/>
          <ac:spMkLst>
            <pc:docMk/>
            <pc:sldMk cId="104435473" sldId="276"/>
            <ac:spMk id="22" creationId="{4598AD19-6325-F64A-B232-55F62C0E4FE5}"/>
          </ac:spMkLst>
        </pc:spChg>
        <pc:spChg chg="mod">
          <ac:chgData name="Daniel Barmak" userId="S::danielbarmak@skyscanner.net::0000e24d-c646-4752-9553-3fe2f39fe951" providerId="AD" clId="Web-{A4DF331C-A451-746D-08AF-C9E1E9996DA8}" dt="2022-02-17T08:50:03.908" v="458" actId="1076"/>
          <ac:spMkLst>
            <pc:docMk/>
            <pc:sldMk cId="104435473" sldId="276"/>
            <ac:spMk id="23" creationId="{19328797-2D3F-504B-B8DC-5866662AC0A9}"/>
          </ac:spMkLst>
        </pc:spChg>
        <pc:spChg chg="mod">
          <ac:chgData name="Daniel Barmak" userId="S::danielbarmak@skyscanner.net::0000e24d-c646-4752-9553-3fe2f39fe951" providerId="AD" clId="Web-{A4DF331C-A451-746D-08AF-C9E1E9996DA8}" dt="2022-02-17T08:50:03.939" v="459" actId="1076"/>
          <ac:spMkLst>
            <pc:docMk/>
            <pc:sldMk cId="104435473" sldId="276"/>
            <ac:spMk id="24" creationId="{116CC7A1-F934-574C-9FC6-E50AADE9B58C}"/>
          </ac:spMkLst>
        </pc:spChg>
        <pc:spChg chg="add del mod">
          <ac:chgData name="Daniel Barmak" userId="S::danielbarmak@skyscanner.net::0000e24d-c646-4752-9553-3fe2f39fe951" providerId="AD" clId="Web-{A4DF331C-A451-746D-08AF-C9E1E9996DA8}" dt="2022-02-17T08:16:43.784" v="69"/>
          <ac:spMkLst>
            <pc:docMk/>
            <pc:sldMk cId="104435473" sldId="276"/>
            <ac:spMk id="26" creationId="{69B20B39-415C-4C9D-8372-7C209D08F582}"/>
          </ac:spMkLst>
        </pc:spChg>
        <pc:spChg chg="add mod">
          <ac:chgData name="Daniel Barmak" userId="S::danielbarmak@skyscanner.net::0000e24d-c646-4752-9553-3fe2f39fe951" providerId="AD" clId="Web-{A4DF331C-A451-746D-08AF-C9E1E9996DA8}" dt="2022-02-17T08:50:04.111" v="465" actId="1076"/>
          <ac:spMkLst>
            <pc:docMk/>
            <pc:sldMk cId="104435473" sldId="276"/>
            <ac:spMk id="27" creationId="{BE63FA5B-8B94-4FC0-841C-BF5BFCAD9CA1}"/>
          </ac:spMkLst>
        </pc:spChg>
        <pc:spChg chg="add mod">
          <ac:chgData name="Daniel Barmak" userId="S::danielbarmak@skyscanner.net::0000e24d-c646-4752-9553-3fe2f39fe951" providerId="AD" clId="Web-{A4DF331C-A451-746D-08AF-C9E1E9996DA8}" dt="2022-02-17T08:50:04.143" v="466" actId="1076"/>
          <ac:spMkLst>
            <pc:docMk/>
            <pc:sldMk cId="104435473" sldId="276"/>
            <ac:spMk id="29" creationId="{8D03969B-AE49-474A-810F-DC9901CD41C6}"/>
          </ac:spMkLst>
        </pc:spChg>
        <pc:spChg chg="add del">
          <ac:chgData name="Daniel Barmak" userId="S::danielbarmak@skyscanner.net::0000e24d-c646-4752-9553-3fe2f39fe951" providerId="AD" clId="Web-{A4DF331C-A451-746D-08AF-C9E1E9996DA8}" dt="2022-02-17T08:19:46.085" v="127"/>
          <ac:spMkLst>
            <pc:docMk/>
            <pc:sldMk cId="104435473" sldId="276"/>
            <ac:spMk id="30" creationId="{FD610951-ABCC-44CE-B431-7A96F76EA99A}"/>
          </ac:spMkLst>
        </pc:spChg>
        <pc:spChg chg="add mod">
          <ac:chgData name="Daniel Barmak" userId="S::danielbarmak@skyscanner.net::0000e24d-c646-4752-9553-3fe2f39fe951" providerId="AD" clId="Web-{A4DF331C-A451-746D-08AF-C9E1E9996DA8}" dt="2022-02-17T08:50:04.174" v="467" actId="1076"/>
          <ac:spMkLst>
            <pc:docMk/>
            <pc:sldMk cId="104435473" sldId="276"/>
            <ac:spMk id="32" creationId="{23A1DDB5-154C-4396-ADC2-79B539EDE529}"/>
          </ac:spMkLst>
        </pc:spChg>
        <pc:spChg chg="add mod">
          <ac:chgData name="Daniel Barmak" userId="S::danielbarmak@skyscanner.net::0000e24d-c646-4752-9553-3fe2f39fe951" providerId="AD" clId="Web-{A4DF331C-A451-746D-08AF-C9E1E9996DA8}" dt="2022-02-17T08:50:04.236" v="469" actId="1076"/>
          <ac:spMkLst>
            <pc:docMk/>
            <pc:sldMk cId="104435473" sldId="276"/>
            <ac:spMk id="35" creationId="{AAF7C055-0964-4933-9363-92B2C4FE3209}"/>
          </ac:spMkLst>
        </pc:spChg>
        <pc:spChg chg="add mod">
          <ac:chgData name="Daniel Barmak" userId="S::danielbarmak@skyscanner.net::0000e24d-c646-4752-9553-3fe2f39fe951" providerId="AD" clId="Web-{A4DF331C-A451-746D-08AF-C9E1E9996DA8}" dt="2022-02-17T08:50:04.268" v="470" actId="1076"/>
          <ac:spMkLst>
            <pc:docMk/>
            <pc:sldMk cId="104435473" sldId="276"/>
            <ac:spMk id="36" creationId="{6BA7AAA7-4C33-4F22-866F-B34327AD00F8}"/>
          </ac:spMkLst>
        </pc:spChg>
        <pc:spChg chg="add del">
          <ac:chgData name="Daniel Barmak" userId="S::danielbarmak@skyscanner.net::0000e24d-c646-4752-9553-3fe2f39fe951" providerId="AD" clId="Web-{A4DF331C-A451-746D-08AF-C9E1E9996DA8}" dt="2022-02-17T08:46:27.153" v="380"/>
          <ac:spMkLst>
            <pc:docMk/>
            <pc:sldMk cId="104435473" sldId="276"/>
            <ac:spMk id="37" creationId="{8A5A6C5F-5A9C-4413-BF33-4FC001F6958B}"/>
          </ac:spMkLst>
        </pc:spChg>
        <pc:spChg chg="add mod">
          <ac:chgData name="Daniel Barmak" userId="S::danielbarmak@skyscanner.net::0000e24d-c646-4752-9553-3fe2f39fe951" providerId="AD" clId="Web-{A4DF331C-A451-746D-08AF-C9E1E9996DA8}" dt="2022-02-17T08:52:02.005" v="489" actId="20577"/>
          <ac:spMkLst>
            <pc:docMk/>
            <pc:sldMk cId="104435473" sldId="276"/>
            <ac:spMk id="38" creationId="{246028DB-49C2-4A2F-8E16-C5A8F1D2EB5A}"/>
          </ac:spMkLst>
        </pc:spChg>
        <pc:cxnChg chg="add mod">
          <ac:chgData name="Daniel Barmak" userId="S::danielbarmak@skyscanner.net::0000e24d-c646-4752-9553-3fe2f39fe951" providerId="AD" clId="Web-{A4DF331C-A451-746D-08AF-C9E1E9996DA8}" dt="2022-02-17T08:50:04.080" v="464" actId="1076"/>
          <ac:cxnSpMkLst>
            <pc:docMk/>
            <pc:sldMk cId="104435473" sldId="276"/>
            <ac:cxnSpMk id="5" creationId="{7C9B11BA-ABEC-4D26-B16D-5C9AC1BF0145}"/>
          </ac:cxnSpMkLst>
        </pc:cxnChg>
        <pc:cxnChg chg="mod">
          <ac:chgData name="Daniel Barmak" userId="S::danielbarmak@skyscanner.net::0000e24d-c646-4752-9553-3fe2f39fe951" providerId="AD" clId="Web-{A4DF331C-A451-746D-08AF-C9E1E9996DA8}" dt="2022-02-17T08:50:03.971" v="460" actId="1076"/>
          <ac:cxnSpMkLst>
            <pc:docMk/>
            <pc:sldMk cId="104435473" sldId="276"/>
            <ac:cxnSpMk id="11" creationId="{142950CC-1167-1048-91EF-4068A85C842E}"/>
          </ac:cxnSpMkLst>
        </pc:cxnChg>
        <pc:cxnChg chg="mod">
          <ac:chgData name="Daniel Barmak" userId="S::danielbarmak@skyscanner.net::0000e24d-c646-4752-9553-3fe2f39fe951" providerId="AD" clId="Web-{A4DF331C-A451-746D-08AF-C9E1E9996DA8}" dt="2022-02-17T08:50:04.002" v="461" actId="1076"/>
          <ac:cxnSpMkLst>
            <pc:docMk/>
            <pc:sldMk cId="104435473" sldId="276"/>
            <ac:cxnSpMk id="12" creationId="{99243B64-C70F-7D49-8BBE-ED5B80486A4D}"/>
          </ac:cxnSpMkLst>
        </pc:cxnChg>
        <pc:cxnChg chg="mod">
          <ac:chgData name="Daniel Barmak" userId="S::danielbarmak@skyscanner.net::0000e24d-c646-4752-9553-3fe2f39fe951" providerId="AD" clId="Web-{A4DF331C-A451-746D-08AF-C9E1E9996DA8}" dt="2022-02-17T08:50:04.033" v="462" actId="1076"/>
          <ac:cxnSpMkLst>
            <pc:docMk/>
            <pc:sldMk cId="104435473" sldId="276"/>
            <ac:cxnSpMk id="13" creationId="{A72BA469-6128-AB41-AEB4-D0CEC710FC34}"/>
          </ac:cxnSpMkLst>
        </pc:cxnChg>
        <pc:cxnChg chg="mod">
          <ac:chgData name="Daniel Barmak" userId="S::danielbarmak@skyscanner.net::0000e24d-c646-4752-9553-3fe2f39fe951" providerId="AD" clId="Web-{A4DF331C-A451-746D-08AF-C9E1E9996DA8}" dt="2022-02-17T08:50:04.064" v="463" actId="1076"/>
          <ac:cxnSpMkLst>
            <pc:docMk/>
            <pc:sldMk cId="104435473" sldId="276"/>
            <ac:cxnSpMk id="14" creationId="{2F0D47F9-CFA2-A34F-96C9-36A0C02499A9}"/>
          </ac:cxnSpMkLst>
        </pc:cxnChg>
        <pc:cxnChg chg="add mod">
          <ac:chgData name="Daniel Barmak" userId="S::danielbarmak@skyscanner.net::0000e24d-c646-4752-9553-3fe2f39fe951" providerId="AD" clId="Web-{A4DF331C-A451-746D-08AF-C9E1E9996DA8}" dt="2022-02-17T08:50:04.205" v="468" actId="1076"/>
          <ac:cxnSpMkLst>
            <pc:docMk/>
            <pc:sldMk cId="104435473" sldId="276"/>
            <ac:cxnSpMk id="34" creationId="{684E7F22-31C4-43C8-83E5-302B1297891D}"/>
          </ac:cxnSpMkLst>
        </pc:cxnChg>
      </pc:sldChg>
    </pc:docChg>
  </pc:docChgLst>
  <pc:docChgLst>
    <pc:chgData name="Jose Parreño" userId="S::joseparreno@skyscanner.net::e9eb2e60-3ac9-459e-b2e3-ffd9754e9e4c" providerId="AD" clId="Web-{8E978588-824D-35FE-EE53-34F2C5FBD12C}"/>
    <pc:docChg chg="sldOrd">
      <pc:chgData name="Jose Parreño" userId="S::joseparreno@skyscanner.net::e9eb2e60-3ac9-459e-b2e3-ffd9754e9e4c" providerId="AD" clId="Web-{8E978588-824D-35FE-EE53-34F2C5FBD12C}" dt="2022-02-24T08:23:58.875" v="2"/>
      <pc:docMkLst>
        <pc:docMk/>
      </pc:docMkLst>
      <pc:sldChg chg="ord">
        <pc:chgData name="Jose Parreño" userId="S::joseparreno@skyscanner.net::e9eb2e60-3ac9-459e-b2e3-ffd9754e9e4c" providerId="AD" clId="Web-{8E978588-824D-35FE-EE53-34F2C5FBD12C}" dt="2022-02-24T08:22:51.527" v="0"/>
        <pc:sldMkLst>
          <pc:docMk/>
          <pc:sldMk cId="3496135211" sldId="281"/>
        </pc:sldMkLst>
      </pc:sldChg>
      <pc:sldChg chg="ord">
        <pc:chgData name="Jose Parreño" userId="S::joseparreno@skyscanner.net::e9eb2e60-3ac9-459e-b2e3-ffd9754e9e4c" providerId="AD" clId="Web-{8E978588-824D-35FE-EE53-34F2C5FBD12C}" dt="2022-02-24T08:23:58.875" v="2"/>
        <pc:sldMkLst>
          <pc:docMk/>
          <pc:sldMk cId="2253139105" sldId="286"/>
        </pc:sldMkLst>
      </pc:sldChg>
    </pc:docChg>
  </pc:docChgLst>
  <pc:docChgLst>
    <pc:chgData name="Jose Parreño" userId="e9eb2e60-3ac9-459e-b2e3-ffd9754e9e4c" providerId="ADAL" clId="{6C00A1E3-C950-4345-A3F0-E49020E882C2}"/>
    <pc:docChg chg="undo custSel addSld delSld modSld">
      <pc:chgData name="Jose Parreño" userId="e9eb2e60-3ac9-459e-b2e3-ffd9754e9e4c" providerId="ADAL" clId="{6C00A1E3-C950-4345-A3F0-E49020E882C2}" dt="2022-04-28T20:21:10.001" v="10352" actId="1582"/>
      <pc:docMkLst>
        <pc:docMk/>
      </pc:docMkLst>
      <pc:sldChg chg="modSp mod">
        <pc:chgData name="Jose Parreño" userId="e9eb2e60-3ac9-459e-b2e3-ffd9754e9e4c" providerId="ADAL" clId="{6C00A1E3-C950-4345-A3F0-E49020E882C2}" dt="2022-04-24T20:37:21.622" v="4868" actId="208"/>
        <pc:sldMkLst>
          <pc:docMk/>
          <pc:sldMk cId="2729048269" sldId="265"/>
        </pc:sldMkLst>
        <pc:spChg chg="mod">
          <ac:chgData name="Jose Parreño" userId="e9eb2e60-3ac9-459e-b2e3-ffd9754e9e4c" providerId="ADAL" clId="{6C00A1E3-C950-4345-A3F0-E49020E882C2}" dt="2022-04-24T20:37:21.622" v="4868" actId="208"/>
          <ac:spMkLst>
            <pc:docMk/>
            <pc:sldMk cId="2729048269" sldId="265"/>
            <ac:spMk id="8" creationId="{05C2CE6D-1C52-FD45-A3CE-AD1254D5F3D0}"/>
          </ac:spMkLst>
        </pc:spChg>
      </pc:sldChg>
      <pc:sldChg chg="addSp delSp modSp mod">
        <pc:chgData name="Jose Parreño" userId="e9eb2e60-3ac9-459e-b2e3-ffd9754e9e4c" providerId="ADAL" clId="{6C00A1E3-C950-4345-A3F0-E49020E882C2}" dt="2022-04-24T20:37:31.699" v="4872"/>
        <pc:sldMkLst>
          <pc:docMk/>
          <pc:sldMk cId="3938750070" sldId="277"/>
        </pc:sldMkLst>
        <pc:spChg chg="del">
          <ac:chgData name="Jose Parreño" userId="e9eb2e60-3ac9-459e-b2e3-ffd9754e9e4c" providerId="ADAL" clId="{6C00A1E3-C950-4345-A3F0-E49020E882C2}" dt="2022-04-24T20:37:31.167" v="4871" actId="478"/>
          <ac:spMkLst>
            <pc:docMk/>
            <pc:sldMk cId="3938750070" sldId="277"/>
            <ac:spMk id="8" creationId="{05C2CE6D-1C52-FD45-A3CE-AD1254D5F3D0}"/>
          </ac:spMkLst>
        </pc:spChg>
        <pc:spChg chg="add del mod">
          <ac:chgData name="Jose Parreño" userId="e9eb2e60-3ac9-459e-b2e3-ffd9754e9e4c" providerId="ADAL" clId="{6C00A1E3-C950-4345-A3F0-E49020E882C2}" dt="2022-04-24T20:37:29.380" v="4870"/>
          <ac:spMkLst>
            <pc:docMk/>
            <pc:sldMk cId="3938750070" sldId="277"/>
            <ac:spMk id="38" creationId="{06CFF602-29DB-5245-A63F-E0730F7D882D}"/>
          </ac:spMkLst>
        </pc:spChg>
        <pc:spChg chg="add mod">
          <ac:chgData name="Jose Parreño" userId="e9eb2e60-3ac9-459e-b2e3-ffd9754e9e4c" providerId="ADAL" clId="{6C00A1E3-C950-4345-A3F0-E49020E882C2}" dt="2022-04-24T20:37:31.699" v="4872"/>
          <ac:spMkLst>
            <pc:docMk/>
            <pc:sldMk cId="3938750070" sldId="277"/>
            <ac:spMk id="45" creationId="{8B908899-0479-BE41-B253-E60C576E9F02}"/>
          </ac:spMkLst>
        </pc:spChg>
        <pc:cxnChg chg="mod">
          <ac:chgData name="Jose Parreño" userId="e9eb2e60-3ac9-459e-b2e3-ffd9754e9e4c" providerId="ADAL" clId="{6C00A1E3-C950-4345-A3F0-E49020E882C2}" dt="2022-04-24T20:37:31.167" v="4871" actId="478"/>
          <ac:cxnSpMkLst>
            <pc:docMk/>
            <pc:sldMk cId="3938750070" sldId="277"/>
            <ac:cxnSpMk id="23" creationId="{2C6706DC-E4F2-DE4E-9E59-405931F97720}"/>
          </ac:cxnSpMkLst>
        </pc:cxnChg>
      </pc:sldChg>
      <pc:sldChg chg="addSp delSp modSp mod">
        <pc:chgData name="Jose Parreño" userId="e9eb2e60-3ac9-459e-b2e3-ffd9754e9e4c" providerId="ADAL" clId="{6C00A1E3-C950-4345-A3F0-E49020E882C2}" dt="2022-04-24T20:37:38.677" v="4874"/>
        <pc:sldMkLst>
          <pc:docMk/>
          <pc:sldMk cId="965872238" sldId="292"/>
        </pc:sldMkLst>
        <pc:spChg chg="del">
          <ac:chgData name="Jose Parreño" userId="e9eb2e60-3ac9-459e-b2e3-ffd9754e9e4c" providerId="ADAL" clId="{6C00A1E3-C950-4345-A3F0-E49020E882C2}" dt="2022-04-24T20:37:38.134" v="4873" actId="478"/>
          <ac:spMkLst>
            <pc:docMk/>
            <pc:sldMk cId="965872238" sldId="292"/>
            <ac:spMk id="8" creationId="{05C2CE6D-1C52-FD45-A3CE-AD1254D5F3D0}"/>
          </ac:spMkLst>
        </pc:spChg>
        <pc:spChg chg="add mod">
          <ac:chgData name="Jose Parreño" userId="e9eb2e60-3ac9-459e-b2e3-ffd9754e9e4c" providerId="ADAL" clId="{6C00A1E3-C950-4345-A3F0-E49020E882C2}" dt="2022-04-24T20:37:38.677" v="4874"/>
          <ac:spMkLst>
            <pc:docMk/>
            <pc:sldMk cId="965872238" sldId="292"/>
            <ac:spMk id="38" creationId="{C5D23443-2300-B54F-8742-B8659B650831}"/>
          </ac:spMkLst>
        </pc:spChg>
        <pc:cxnChg chg="mod">
          <ac:chgData name="Jose Parreño" userId="e9eb2e60-3ac9-459e-b2e3-ffd9754e9e4c" providerId="ADAL" clId="{6C00A1E3-C950-4345-A3F0-E49020E882C2}" dt="2022-04-24T20:37:38.134" v="4873" actId="478"/>
          <ac:cxnSpMkLst>
            <pc:docMk/>
            <pc:sldMk cId="965872238" sldId="292"/>
            <ac:cxnSpMk id="23" creationId="{2C6706DC-E4F2-DE4E-9E59-405931F97720}"/>
          </ac:cxnSpMkLst>
        </pc:cxnChg>
      </pc:sldChg>
      <pc:sldChg chg="addSp delSp modSp mod">
        <pc:chgData name="Jose Parreño" userId="e9eb2e60-3ac9-459e-b2e3-ffd9754e9e4c" providerId="ADAL" clId="{6C00A1E3-C950-4345-A3F0-E49020E882C2}" dt="2022-04-24T20:37:51.216" v="4878"/>
        <pc:sldMkLst>
          <pc:docMk/>
          <pc:sldMk cId="50373760" sldId="312"/>
        </pc:sldMkLst>
        <pc:spChg chg="del">
          <ac:chgData name="Jose Parreño" userId="e9eb2e60-3ac9-459e-b2e3-ffd9754e9e4c" providerId="ADAL" clId="{6C00A1E3-C950-4345-A3F0-E49020E882C2}" dt="2022-04-24T20:37:50.659" v="4877" actId="478"/>
          <ac:spMkLst>
            <pc:docMk/>
            <pc:sldMk cId="50373760" sldId="312"/>
            <ac:spMk id="8" creationId="{05C2CE6D-1C52-FD45-A3CE-AD1254D5F3D0}"/>
          </ac:spMkLst>
        </pc:spChg>
        <pc:spChg chg="add mod">
          <ac:chgData name="Jose Parreño" userId="e9eb2e60-3ac9-459e-b2e3-ffd9754e9e4c" providerId="ADAL" clId="{6C00A1E3-C950-4345-A3F0-E49020E882C2}" dt="2022-04-24T20:37:51.216" v="4878"/>
          <ac:spMkLst>
            <pc:docMk/>
            <pc:sldMk cId="50373760" sldId="312"/>
            <ac:spMk id="36" creationId="{0CB4ED99-A5BC-DD4C-8701-958B9E5F6542}"/>
          </ac:spMkLst>
        </pc:spChg>
        <pc:cxnChg chg="mod">
          <ac:chgData name="Jose Parreño" userId="e9eb2e60-3ac9-459e-b2e3-ffd9754e9e4c" providerId="ADAL" clId="{6C00A1E3-C950-4345-A3F0-E49020E882C2}" dt="2022-04-24T20:37:50.659" v="4877" actId="478"/>
          <ac:cxnSpMkLst>
            <pc:docMk/>
            <pc:sldMk cId="50373760" sldId="312"/>
            <ac:cxnSpMk id="23" creationId="{2C6706DC-E4F2-DE4E-9E59-405931F97720}"/>
          </ac:cxnSpMkLst>
        </pc:cxnChg>
      </pc:sldChg>
      <pc:sldChg chg="addSp delSp modSp mod">
        <pc:chgData name="Jose Parreño" userId="e9eb2e60-3ac9-459e-b2e3-ffd9754e9e4c" providerId="ADAL" clId="{6C00A1E3-C950-4345-A3F0-E49020E882C2}" dt="2022-04-24T20:37:44.759" v="4876"/>
        <pc:sldMkLst>
          <pc:docMk/>
          <pc:sldMk cId="4134648605" sldId="325"/>
        </pc:sldMkLst>
        <pc:spChg chg="del">
          <ac:chgData name="Jose Parreño" userId="e9eb2e60-3ac9-459e-b2e3-ffd9754e9e4c" providerId="ADAL" clId="{6C00A1E3-C950-4345-A3F0-E49020E882C2}" dt="2022-04-24T20:37:44.201" v="4875" actId="478"/>
          <ac:spMkLst>
            <pc:docMk/>
            <pc:sldMk cId="4134648605" sldId="325"/>
            <ac:spMk id="8" creationId="{05C2CE6D-1C52-FD45-A3CE-AD1254D5F3D0}"/>
          </ac:spMkLst>
        </pc:spChg>
        <pc:spChg chg="add mod">
          <ac:chgData name="Jose Parreño" userId="e9eb2e60-3ac9-459e-b2e3-ffd9754e9e4c" providerId="ADAL" clId="{6C00A1E3-C950-4345-A3F0-E49020E882C2}" dt="2022-04-24T20:37:44.759" v="4876"/>
          <ac:spMkLst>
            <pc:docMk/>
            <pc:sldMk cId="4134648605" sldId="325"/>
            <ac:spMk id="36" creationId="{13ED6A22-80D2-AA42-85BA-D384491F4625}"/>
          </ac:spMkLst>
        </pc:spChg>
        <pc:cxnChg chg="mod">
          <ac:chgData name="Jose Parreño" userId="e9eb2e60-3ac9-459e-b2e3-ffd9754e9e4c" providerId="ADAL" clId="{6C00A1E3-C950-4345-A3F0-E49020E882C2}" dt="2022-04-24T20:37:44.201" v="4875" actId="478"/>
          <ac:cxnSpMkLst>
            <pc:docMk/>
            <pc:sldMk cId="4134648605" sldId="325"/>
            <ac:cxnSpMk id="23" creationId="{2C6706DC-E4F2-DE4E-9E59-405931F97720}"/>
          </ac:cxnSpMkLst>
        </pc:cxnChg>
      </pc:sldChg>
      <pc:sldChg chg="addSp delSp modSp mod">
        <pc:chgData name="Jose Parreño" userId="e9eb2e60-3ac9-459e-b2e3-ffd9754e9e4c" providerId="ADAL" clId="{6C00A1E3-C950-4345-A3F0-E49020E882C2}" dt="2022-04-24T20:37:57.269" v="4880"/>
        <pc:sldMkLst>
          <pc:docMk/>
          <pc:sldMk cId="3844141514" sldId="346"/>
        </pc:sldMkLst>
        <pc:spChg chg="del">
          <ac:chgData name="Jose Parreño" userId="e9eb2e60-3ac9-459e-b2e3-ffd9754e9e4c" providerId="ADAL" clId="{6C00A1E3-C950-4345-A3F0-E49020E882C2}" dt="2022-04-24T20:37:56.632" v="4879" actId="478"/>
          <ac:spMkLst>
            <pc:docMk/>
            <pc:sldMk cId="3844141514" sldId="346"/>
            <ac:spMk id="8" creationId="{05C2CE6D-1C52-FD45-A3CE-AD1254D5F3D0}"/>
          </ac:spMkLst>
        </pc:spChg>
        <pc:spChg chg="add mod">
          <ac:chgData name="Jose Parreño" userId="e9eb2e60-3ac9-459e-b2e3-ffd9754e9e4c" providerId="ADAL" clId="{6C00A1E3-C950-4345-A3F0-E49020E882C2}" dt="2022-04-24T20:37:57.269" v="4880"/>
          <ac:spMkLst>
            <pc:docMk/>
            <pc:sldMk cId="3844141514" sldId="346"/>
            <ac:spMk id="38" creationId="{564A308C-FDEE-A646-89C8-A8DBE945882B}"/>
          </ac:spMkLst>
        </pc:spChg>
        <pc:cxnChg chg="mod">
          <ac:chgData name="Jose Parreño" userId="e9eb2e60-3ac9-459e-b2e3-ffd9754e9e4c" providerId="ADAL" clId="{6C00A1E3-C950-4345-A3F0-E49020E882C2}" dt="2022-04-24T20:37:56.632" v="4879" actId="478"/>
          <ac:cxnSpMkLst>
            <pc:docMk/>
            <pc:sldMk cId="3844141514" sldId="346"/>
            <ac:cxnSpMk id="23" creationId="{2C6706DC-E4F2-DE4E-9E59-405931F97720}"/>
          </ac:cxnSpMkLst>
        </pc:cxnChg>
      </pc:sldChg>
      <pc:sldChg chg="modSp mod">
        <pc:chgData name="Jose Parreño" userId="e9eb2e60-3ac9-459e-b2e3-ffd9754e9e4c" providerId="ADAL" clId="{6C00A1E3-C950-4345-A3F0-E49020E882C2}" dt="2022-04-21T20:25:50.211" v="47" actId="113"/>
        <pc:sldMkLst>
          <pc:docMk/>
          <pc:sldMk cId="2997482320" sldId="350"/>
        </pc:sldMkLst>
        <pc:spChg chg="mod">
          <ac:chgData name="Jose Parreño" userId="e9eb2e60-3ac9-459e-b2e3-ffd9754e9e4c" providerId="ADAL" clId="{6C00A1E3-C950-4345-A3F0-E49020E882C2}" dt="2022-04-21T20:25:30.127" v="43" actId="208"/>
          <ac:spMkLst>
            <pc:docMk/>
            <pc:sldMk cId="2997482320" sldId="350"/>
            <ac:spMk id="11" creationId="{7F6D6E0D-0BF0-3744-A475-1AA2E8C7AF40}"/>
          </ac:spMkLst>
        </pc:spChg>
        <pc:spChg chg="mod">
          <ac:chgData name="Jose Parreño" userId="e9eb2e60-3ac9-459e-b2e3-ffd9754e9e4c" providerId="ADAL" clId="{6C00A1E3-C950-4345-A3F0-E49020E882C2}" dt="2022-04-21T20:25:41.376" v="44" actId="113"/>
          <ac:spMkLst>
            <pc:docMk/>
            <pc:sldMk cId="2997482320" sldId="350"/>
            <ac:spMk id="12" creationId="{D99FA626-A30D-9045-BDDE-30607D156B32}"/>
          </ac:spMkLst>
        </pc:spChg>
        <pc:spChg chg="mod">
          <ac:chgData name="Jose Parreño" userId="e9eb2e60-3ac9-459e-b2e3-ffd9754e9e4c" providerId="ADAL" clId="{6C00A1E3-C950-4345-A3F0-E49020E882C2}" dt="2022-04-21T20:25:43.014" v="45" actId="113"/>
          <ac:spMkLst>
            <pc:docMk/>
            <pc:sldMk cId="2997482320" sldId="350"/>
            <ac:spMk id="13" creationId="{D09D87C2-58D6-014B-91C4-7D0B880E877D}"/>
          </ac:spMkLst>
        </pc:spChg>
        <pc:spChg chg="mod">
          <ac:chgData name="Jose Parreño" userId="e9eb2e60-3ac9-459e-b2e3-ffd9754e9e4c" providerId="ADAL" clId="{6C00A1E3-C950-4345-A3F0-E49020E882C2}" dt="2022-04-21T20:25:50.211" v="47" actId="113"/>
          <ac:spMkLst>
            <pc:docMk/>
            <pc:sldMk cId="2997482320" sldId="350"/>
            <ac:spMk id="21" creationId="{5A1D0625-BC0B-6E4B-8DD3-8843756ADE5A}"/>
          </ac:spMkLst>
        </pc:spChg>
        <pc:spChg chg="mod">
          <ac:chgData name="Jose Parreño" userId="e9eb2e60-3ac9-459e-b2e3-ffd9754e9e4c" providerId="ADAL" clId="{6C00A1E3-C950-4345-A3F0-E49020E882C2}" dt="2022-04-21T20:25:47.786" v="46" actId="113"/>
          <ac:spMkLst>
            <pc:docMk/>
            <pc:sldMk cId="2997482320" sldId="350"/>
            <ac:spMk id="22" creationId="{11D6697A-A417-3949-A131-8D3537CB278C}"/>
          </ac:spMkLst>
        </pc:spChg>
      </pc:sldChg>
      <pc:sldChg chg="addSp delSp modSp mod">
        <pc:chgData name="Jose Parreño" userId="e9eb2e60-3ac9-459e-b2e3-ffd9754e9e4c" providerId="ADAL" clId="{6C00A1E3-C950-4345-A3F0-E49020E882C2}" dt="2022-04-22T04:53:42.488" v="1892" actId="14100"/>
        <pc:sldMkLst>
          <pc:docMk/>
          <pc:sldMk cId="140281212" sldId="351"/>
        </pc:sldMkLst>
        <pc:spChg chg="add mod">
          <ac:chgData name="Jose Parreño" userId="e9eb2e60-3ac9-459e-b2e3-ffd9754e9e4c" providerId="ADAL" clId="{6C00A1E3-C950-4345-A3F0-E49020E882C2}" dt="2022-04-21T20:30:35.364" v="235" actId="164"/>
          <ac:spMkLst>
            <pc:docMk/>
            <pc:sldMk cId="140281212" sldId="351"/>
            <ac:spMk id="6" creationId="{5B3F1239-DF29-C249-8A9B-72A7CBD25E36}"/>
          </ac:spMkLst>
        </pc:spChg>
        <pc:spChg chg="add mod">
          <ac:chgData name="Jose Parreño" userId="e9eb2e60-3ac9-459e-b2e3-ffd9754e9e4c" providerId="ADAL" clId="{6C00A1E3-C950-4345-A3F0-E49020E882C2}" dt="2022-04-21T20:30:35.364" v="235" actId="164"/>
          <ac:spMkLst>
            <pc:docMk/>
            <pc:sldMk cId="140281212" sldId="351"/>
            <ac:spMk id="8" creationId="{7F6B4947-1245-9549-9531-4A192776542B}"/>
          </ac:spMkLst>
        </pc:spChg>
        <pc:spChg chg="add mod">
          <ac:chgData name="Jose Parreño" userId="e9eb2e60-3ac9-459e-b2e3-ffd9754e9e4c" providerId="ADAL" clId="{6C00A1E3-C950-4345-A3F0-E49020E882C2}" dt="2022-04-21T20:30:35.364" v="235" actId="164"/>
          <ac:spMkLst>
            <pc:docMk/>
            <pc:sldMk cId="140281212" sldId="351"/>
            <ac:spMk id="9" creationId="{317F6CA9-591A-134A-A9BC-A5B599F4CEAE}"/>
          </ac:spMkLst>
        </pc:spChg>
        <pc:spChg chg="add mod">
          <ac:chgData name="Jose Parreño" userId="e9eb2e60-3ac9-459e-b2e3-ffd9754e9e4c" providerId="ADAL" clId="{6C00A1E3-C950-4345-A3F0-E49020E882C2}" dt="2022-04-21T20:30:35.364" v="235" actId="164"/>
          <ac:spMkLst>
            <pc:docMk/>
            <pc:sldMk cId="140281212" sldId="351"/>
            <ac:spMk id="10" creationId="{B556F86C-590D-B346-9065-3C6C3C6F0641}"/>
          </ac:spMkLst>
        </pc:spChg>
        <pc:spChg chg="add mod">
          <ac:chgData name="Jose Parreño" userId="e9eb2e60-3ac9-459e-b2e3-ffd9754e9e4c" providerId="ADAL" clId="{6C00A1E3-C950-4345-A3F0-E49020E882C2}" dt="2022-04-21T20:30:35.364" v="235" actId="164"/>
          <ac:spMkLst>
            <pc:docMk/>
            <pc:sldMk cId="140281212" sldId="351"/>
            <ac:spMk id="11" creationId="{79F2F815-5FA8-5343-8092-379CF74834BF}"/>
          </ac:spMkLst>
        </pc:spChg>
        <pc:spChg chg="add mod">
          <ac:chgData name="Jose Parreño" userId="e9eb2e60-3ac9-459e-b2e3-ffd9754e9e4c" providerId="ADAL" clId="{6C00A1E3-C950-4345-A3F0-E49020E882C2}" dt="2022-04-21T20:30:35.364" v="235" actId="164"/>
          <ac:spMkLst>
            <pc:docMk/>
            <pc:sldMk cId="140281212" sldId="351"/>
            <ac:spMk id="12" creationId="{3B4FCFC0-3494-0A4A-80F8-E31F22F4F4AB}"/>
          </ac:spMkLst>
        </pc:spChg>
        <pc:spChg chg="add mod">
          <ac:chgData name="Jose Parreño" userId="e9eb2e60-3ac9-459e-b2e3-ffd9754e9e4c" providerId="ADAL" clId="{6C00A1E3-C950-4345-A3F0-E49020E882C2}" dt="2022-04-21T20:30:35.364" v="235" actId="164"/>
          <ac:spMkLst>
            <pc:docMk/>
            <pc:sldMk cId="140281212" sldId="351"/>
            <ac:spMk id="13" creationId="{6F32F6F6-E7DF-F740-AB1C-DD8E6C3480BB}"/>
          </ac:spMkLst>
        </pc:spChg>
        <pc:spChg chg="add mod">
          <ac:chgData name="Jose Parreño" userId="e9eb2e60-3ac9-459e-b2e3-ffd9754e9e4c" providerId="ADAL" clId="{6C00A1E3-C950-4345-A3F0-E49020E882C2}" dt="2022-04-21T20:30:35.364" v="235" actId="164"/>
          <ac:spMkLst>
            <pc:docMk/>
            <pc:sldMk cId="140281212" sldId="351"/>
            <ac:spMk id="14" creationId="{0410069D-94C8-BA46-B303-B50368E893DB}"/>
          </ac:spMkLst>
        </pc:spChg>
        <pc:spChg chg="add mod">
          <ac:chgData name="Jose Parreño" userId="e9eb2e60-3ac9-459e-b2e3-ffd9754e9e4c" providerId="ADAL" clId="{6C00A1E3-C950-4345-A3F0-E49020E882C2}" dt="2022-04-21T20:30:35.364" v="235" actId="164"/>
          <ac:spMkLst>
            <pc:docMk/>
            <pc:sldMk cId="140281212" sldId="351"/>
            <ac:spMk id="15" creationId="{4092853A-36D9-A644-B6FE-FAFAE6B4770C}"/>
          </ac:spMkLst>
        </pc:spChg>
        <pc:spChg chg="add del mod">
          <ac:chgData name="Jose Parreño" userId="e9eb2e60-3ac9-459e-b2e3-ffd9754e9e4c" providerId="ADAL" clId="{6C00A1E3-C950-4345-A3F0-E49020E882C2}" dt="2022-04-21T20:51:21.944" v="1461" actId="478"/>
          <ac:spMkLst>
            <pc:docMk/>
            <pc:sldMk cId="140281212" sldId="351"/>
            <ac:spMk id="16" creationId="{473C0F11-8971-1347-BEE2-C79607F944F6}"/>
          </ac:spMkLst>
        </pc:spChg>
        <pc:spChg chg="add mod">
          <ac:chgData name="Jose Parreño" userId="e9eb2e60-3ac9-459e-b2e3-ffd9754e9e4c" providerId="ADAL" clId="{6C00A1E3-C950-4345-A3F0-E49020E882C2}" dt="2022-04-21T20:31:15.002" v="288" actId="20577"/>
          <ac:spMkLst>
            <pc:docMk/>
            <pc:sldMk cId="140281212" sldId="351"/>
            <ac:spMk id="17" creationId="{830FF3EE-C98C-A64B-8E52-A9909B3B0BC8}"/>
          </ac:spMkLst>
        </pc:spChg>
        <pc:spChg chg="add mod">
          <ac:chgData name="Jose Parreño" userId="e9eb2e60-3ac9-459e-b2e3-ffd9754e9e4c" providerId="ADAL" clId="{6C00A1E3-C950-4345-A3F0-E49020E882C2}" dt="2022-04-21T20:33:56.589" v="352" actId="14100"/>
          <ac:spMkLst>
            <pc:docMk/>
            <pc:sldMk cId="140281212" sldId="351"/>
            <ac:spMk id="19" creationId="{44CF9FA9-BD04-C54C-838B-9DC63FE45C34}"/>
          </ac:spMkLst>
        </pc:spChg>
        <pc:spChg chg="add mod">
          <ac:chgData name="Jose Parreño" userId="e9eb2e60-3ac9-459e-b2e3-ffd9754e9e4c" providerId="ADAL" clId="{6C00A1E3-C950-4345-A3F0-E49020E882C2}" dt="2022-04-22T04:52:16.087" v="1880" actId="12"/>
          <ac:spMkLst>
            <pc:docMk/>
            <pc:sldMk cId="140281212" sldId="351"/>
            <ac:spMk id="23" creationId="{24AF5C78-E0C5-4243-8DD3-D3BC108EB038}"/>
          </ac:spMkLst>
        </pc:spChg>
        <pc:spChg chg="add del mod">
          <ac:chgData name="Jose Parreño" userId="e9eb2e60-3ac9-459e-b2e3-ffd9754e9e4c" providerId="ADAL" clId="{6C00A1E3-C950-4345-A3F0-E49020E882C2}" dt="2022-04-21T20:37:36.287" v="433" actId="478"/>
          <ac:spMkLst>
            <pc:docMk/>
            <pc:sldMk cId="140281212" sldId="351"/>
            <ac:spMk id="24" creationId="{FA7753DE-9EB7-FD4F-9DB8-35DDD1F09FBD}"/>
          </ac:spMkLst>
        </pc:spChg>
        <pc:spChg chg="add del mod">
          <ac:chgData name="Jose Parreño" userId="e9eb2e60-3ac9-459e-b2e3-ffd9754e9e4c" providerId="ADAL" clId="{6C00A1E3-C950-4345-A3F0-E49020E882C2}" dt="2022-04-21T20:37:37.509" v="434" actId="478"/>
          <ac:spMkLst>
            <pc:docMk/>
            <pc:sldMk cId="140281212" sldId="351"/>
            <ac:spMk id="25" creationId="{744F1099-A9D4-FF4B-A3FE-2917E9489610}"/>
          </ac:spMkLst>
        </pc:spChg>
        <pc:spChg chg="add del mod">
          <ac:chgData name="Jose Parreño" userId="e9eb2e60-3ac9-459e-b2e3-ffd9754e9e4c" providerId="ADAL" clId="{6C00A1E3-C950-4345-A3F0-E49020E882C2}" dt="2022-04-21T20:37:38.675" v="435" actId="478"/>
          <ac:spMkLst>
            <pc:docMk/>
            <pc:sldMk cId="140281212" sldId="351"/>
            <ac:spMk id="26" creationId="{64B029E7-F96B-3C42-8863-56476EAD2F40}"/>
          </ac:spMkLst>
        </pc:spChg>
        <pc:spChg chg="add mod">
          <ac:chgData name="Jose Parreño" userId="e9eb2e60-3ac9-459e-b2e3-ffd9754e9e4c" providerId="ADAL" clId="{6C00A1E3-C950-4345-A3F0-E49020E882C2}" dt="2022-04-21T20:51:28.137" v="1462"/>
          <ac:spMkLst>
            <pc:docMk/>
            <pc:sldMk cId="140281212" sldId="351"/>
            <ac:spMk id="27" creationId="{EE0CB89C-AFE5-6E47-8107-888CDDD0EA5E}"/>
          </ac:spMkLst>
        </pc:spChg>
        <pc:spChg chg="add mod">
          <ac:chgData name="Jose Parreño" userId="e9eb2e60-3ac9-459e-b2e3-ffd9754e9e4c" providerId="ADAL" clId="{6C00A1E3-C950-4345-A3F0-E49020E882C2}" dt="2022-04-21T20:51:28.137" v="1462"/>
          <ac:spMkLst>
            <pc:docMk/>
            <pc:sldMk cId="140281212" sldId="351"/>
            <ac:spMk id="28" creationId="{1E533FE8-EFDB-8D48-85E4-6743EEDBC38A}"/>
          </ac:spMkLst>
        </pc:spChg>
        <pc:spChg chg="add del mod">
          <ac:chgData name="Jose Parreño" userId="e9eb2e60-3ac9-459e-b2e3-ffd9754e9e4c" providerId="ADAL" clId="{6C00A1E3-C950-4345-A3F0-E49020E882C2}" dt="2022-04-22T04:50:57.200" v="1843" actId="478"/>
          <ac:spMkLst>
            <pc:docMk/>
            <pc:sldMk cId="140281212" sldId="351"/>
            <ac:spMk id="29" creationId="{B31325A1-D6DF-BD4F-A4EF-12376D63FB6F}"/>
          </ac:spMkLst>
        </pc:spChg>
        <pc:spChg chg="add del mod">
          <ac:chgData name="Jose Parreño" userId="e9eb2e60-3ac9-459e-b2e3-ffd9754e9e4c" providerId="ADAL" clId="{6C00A1E3-C950-4345-A3F0-E49020E882C2}" dt="2022-04-21T20:53:37.570" v="1519"/>
          <ac:spMkLst>
            <pc:docMk/>
            <pc:sldMk cId="140281212" sldId="351"/>
            <ac:spMk id="30" creationId="{852625FC-EFAF-4643-B6DD-31389309FF52}"/>
          </ac:spMkLst>
        </pc:spChg>
        <pc:spChg chg="add mod">
          <ac:chgData name="Jose Parreño" userId="e9eb2e60-3ac9-459e-b2e3-ffd9754e9e4c" providerId="ADAL" clId="{6C00A1E3-C950-4345-A3F0-E49020E882C2}" dt="2022-04-22T04:52:58.552" v="1884" actId="208"/>
          <ac:spMkLst>
            <pc:docMk/>
            <pc:sldMk cId="140281212" sldId="351"/>
            <ac:spMk id="32" creationId="{258CE69B-5F93-FF44-9A20-19AFDB9C4E2A}"/>
          </ac:spMkLst>
        </pc:spChg>
        <pc:grpChg chg="add mod">
          <ac:chgData name="Jose Parreño" userId="e9eb2e60-3ac9-459e-b2e3-ffd9754e9e4c" providerId="ADAL" clId="{6C00A1E3-C950-4345-A3F0-E49020E882C2}" dt="2022-04-21T20:30:38.637" v="236" actId="1076"/>
          <ac:grpSpMkLst>
            <pc:docMk/>
            <pc:sldMk cId="140281212" sldId="351"/>
            <ac:grpSpMk id="18" creationId="{4F41FA0E-9F8F-8642-A6C3-4C8548EC410C}"/>
          </ac:grpSpMkLst>
        </pc:grpChg>
        <pc:picChg chg="add del mod">
          <ac:chgData name="Jose Parreño" userId="e9eb2e60-3ac9-459e-b2e3-ffd9754e9e4c" providerId="ADAL" clId="{6C00A1E3-C950-4345-A3F0-E49020E882C2}" dt="2022-04-21T20:37:39.416" v="436" actId="478"/>
          <ac:picMkLst>
            <pc:docMk/>
            <pc:sldMk cId="140281212" sldId="351"/>
            <ac:picMk id="3" creationId="{890DF84C-E44B-0E46-8973-E99EC381890F}"/>
          </ac:picMkLst>
        </pc:picChg>
        <pc:picChg chg="add del mod">
          <ac:chgData name="Jose Parreño" userId="e9eb2e60-3ac9-459e-b2e3-ffd9754e9e4c" providerId="ADAL" clId="{6C00A1E3-C950-4345-A3F0-E49020E882C2}" dt="2022-04-21T20:29:14.398" v="232" actId="478"/>
          <ac:picMkLst>
            <pc:docMk/>
            <pc:sldMk cId="140281212" sldId="351"/>
            <ac:picMk id="5" creationId="{2771DA77-06E8-444F-B737-F144EFCD1A5B}"/>
          </ac:picMkLst>
        </pc:picChg>
        <pc:picChg chg="add del mod">
          <ac:chgData name="Jose Parreño" userId="e9eb2e60-3ac9-459e-b2e3-ffd9754e9e4c" providerId="ADAL" clId="{6C00A1E3-C950-4345-A3F0-E49020E882C2}" dt="2022-04-21T20:27:06.837" v="77" actId="478"/>
          <ac:picMkLst>
            <pc:docMk/>
            <pc:sldMk cId="140281212" sldId="351"/>
            <ac:picMk id="7" creationId="{AF670789-A567-7849-95CF-FB671F543E4F}"/>
          </ac:picMkLst>
        </pc:picChg>
        <pc:picChg chg="add mod">
          <ac:chgData name="Jose Parreño" userId="e9eb2e60-3ac9-459e-b2e3-ffd9754e9e4c" providerId="ADAL" clId="{6C00A1E3-C950-4345-A3F0-E49020E882C2}" dt="2022-04-21T20:32:28.307" v="343" actId="1036"/>
          <ac:picMkLst>
            <pc:docMk/>
            <pc:sldMk cId="140281212" sldId="351"/>
            <ac:picMk id="20" creationId="{9B491439-B3D4-5349-9FA9-DD5A348B1F32}"/>
          </ac:picMkLst>
        </pc:picChg>
        <pc:picChg chg="add mod">
          <ac:chgData name="Jose Parreño" userId="e9eb2e60-3ac9-459e-b2e3-ffd9754e9e4c" providerId="ADAL" clId="{6C00A1E3-C950-4345-A3F0-E49020E882C2}" dt="2022-04-22T04:51:30.275" v="1846" actId="1076"/>
          <ac:picMkLst>
            <pc:docMk/>
            <pc:sldMk cId="140281212" sldId="351"/>
            <ac:picMk id="31" creationId="{D88D6066-47FB-6B49-918D-57BA7E2E65E7}"/>
          </ac:picMkLst>
        </pc:picChg>
        <pc:cxnChg chg="add del mod">
          <ac:chgData name="Jose Parreño" userId="e9eb2e60-3ac9-459e-b2e3-ffd9754e9e4c" providerId="ADAL" clId="{6C00A1E3-C950-4345-A3F0-E49020E882C2}" dt="2022-04-21T20:37:34.808" v="432" actId="478"/>
          <ac:cxnSpMkLst>
            <pc:docMk/>
            <pc:sldMk cId="140281212" sldId="351"/>
            <ac:cxnSpMk id="21" creationId="{B1713E9E-1C0B-2040-AA42-428402285E74}"/>
          </ac:cxnSpMkLst>
        </pc:cxnChg>
        <pc:cxnChg chg="add mod">
          <ac:chgData name="Jose Parreño" userId="e9eb2e60-3ac9-459e-b2e3-ffd9754e9e4c" providerId="ADAL" clId="{6C00A1E3-C950-4345-A3F0-E49020E882C2}" dt="2022-04-22T04:53:20.430" v="1889" actId="1582"/>
          <ac:cxnSpMkLst>
            <pc:docMk/>
            <pc:sldMk cId="140281212" sldId="351"/>
            <ac:cxnSpMk id="34" creationId="{39247CD1-0DD0-1D47-8F88-29E1A691D7FC}"/>
          </ac:cxnSpMkLst>
        </pc:cxnChg>
        <pc:cxnChg chg="add mod">
          <ac:chgData name="Jose Parreño" userId="e9eb2e60-3ac9-459e-b2e3-ffd9754e9e4c" providerId="ADAL" clId="{6C00A1E3-C950-4345-A3F0-E49020E882C2}" dt="2022-04-22T04:53:42.488" v="1892" actId="14100"/>
          <ac:cxnSpMkLst>
            <pc:docMk/>
            <pc:sldMk cId="140281212" sldId="351"/>
            <ac:cxnSpMk id="36" creationId="{1084A442-905B-944A-A8CF-5DC19322164F}"/>
          </ac:cxnSpMkLst>
        </pc:cxnChg>
      </pc:sldChg>
      <pc:sldChg chg="addSp delSp modSp add mod">
        <pc:chgData name="Jose Parreño" userId="e9eb2e60-3ac9-459e-b2e3-ffd9754e9e4c" providerId="ADAL" clId="{6C00A1E3-C950-4345-A3F0-E49020E882C2}" dt="2022-04-21T20:51:12.531" v="1459" actId="208"/>
        <pc:sldMkLst>
          <pc:docMk/>
          <pc:sldMk cId="2367217437" sldId="354"/>
        </pc:sldMkLst>
        <pc:spChg chg="add mod">
          <ac:chgData name="Jose Parreño" userId="e9eb2e60-3ac9-459e-b2e3-ffd9754e9e4c" providerId="ADAL" clId="{6C00A1E3-C950-4345-A3F0-E49020E882C2}" dt="2022-04-21T20:51:12.531" v="1459" actId="208"/>
          <ac:spMkLst>
            <pc:docMk/>
            <pc:sldMk cId="2367217437" sldId="354"/>
            <ac:spMk id="7" creationId="{332826F3-FC10-A44A-BB79-32DB980BDF3D}"/>
          </ac:spMkLst>
        </pc:spChg>
        <pc:spChg chg="mod">
          <ac:chgData name="Jose Parreño" userId="e9eb2e60-3ac9-459e-b2e3-ffd9754e9e4c" providerId="ADAL" clId="{6C00A1E3-C950-4345-A3F0-E49020E882C2}" dt="2022-04-21T20:50:49.820" v="1449" actId="1076"/>
          <ac:spMkLst>
            <pc:docMk/>
            <pc:sldMk cId="2367217437" sldId="354"/>
            <ac:spMk id="16" creationId="{473C0F11-8971-1347-BEE2-C79607F944F6}"/>
          </ac:spMkLst>
        </pc:spChg>
        <pc:spChg chg="mod">
          <ac:chgData name="Jose Parreño" userId="e9eb2e60-3ac9-459e-b2e3-ffd9754e9e4c" providerId="ADAL" clId="{6C00A1E3-C950-4345-A3F0-E49020E882C2}" dt="2022-04-21T20:37:10.195" v="424"/>
          <ac:spMkLst>
            <pc:docMk/>
            <pc:sldMk cId="2367217437" sldId="354"/>
            <ac:spMk id="19" creationId="{44CF9FA9-BD04-C54C-838B-9DC63FE45C34}"/>
          </ac:spMkLst>
        </pc:spChg>
        <pc:spChg chg="del">
          <ac:chgData name="Jose Parreño" userId="e9eb2e60-3ac9-459e-b2e3-ffd9754e9e4c" providerId="ADAL" clId="{6C00A1E3-C950-4345-A3F0-E49020E882C2}" dt="2022-04-21T20:37:14.494" v="427" actId="478"/>
          <ac:spMkLst>
            <pc:docMk/>
            <pc:sldMk cId="2367217437" sldId="354"/>
            <ac:spMk id="23" creationId="{24AF5C78-E0C5-4243-8DD3-D3BC108EB038}"/>
          </ac:spMkLst>
        </pc:spChg>
        <pc:spChg chg="del">
          <ac:chgData name="Jose Parreño" userId="e9eb2e60-3ac9-459e-b2e3-ffd9754e9e4c" providerId="ADAL" clId="{6C00A1E3-C950-4345-A3F0-E49020E882C2}" dt="2022-04-21T20:37:31.725" v="431" actId="478"/>
          <ac:spMkLst>
            <pc:docMk/>
            <pc:sldMk cId="2367217437" sldId="354"/>
            <ac:spMk id="24" creationId="{FA7753DE-9EB7-FD4F-9DB8-35DDD1F09FBD}"/>
          </ac:spMkLst>
        </pc:spChg>
        <pc:spChg chg="mod">
          <ac:chgData name="Jose Parreño" userId="e9eb2e60-3ac9-459e-b2e3-ffd9754e9e4c" providerId="ADAL" clId="{6C00A1E3-C950-4345-A3F0-E49020E882C2}" dt="2022-04-21T20:37:18.813" v="428" actId="1076"/>
          <ac:spMkLst>
            <pc:docMk/>
            <pc:sldMk cId="2367217437" sldId="354"/>
            <ac:spMk id="25" creationId="{744F1099-A9D4-FF4B-A3FE-2917E9489610}"/>
          </ac:spMkLst>
        </pc:spChg>
        <pc:spChg chg="mod">
          <ac:chgData name="Jose Parreño" userId="e9eb2e60-3ac9-459e-b2e3-ffd9754e9e4c" providerId="ADAL" clId="{6C00A1E3-C950-4345-A3F0-E49020E882C2}" dt="2022-04-21T20:48:22.562" v="1246" actId="404"/>
          <ac:spMkLst>
            <pc:docMk/>
            <pc:sldMk cId="2367217437" sldId="354"/>
            <ac:spMk id="26" creationId="{64B029E7-F96B-3C42-8863-56476EAD2F40}"/>
          </ac:spMkLst>
        </pc:spChg>
        <pc:spChg chg="add mod">
          <ac:chgData name="Jose Parreño" userId="e9eb2e60-3ac9-459e-b2e3-ffd9754e9e4c" providerId="ADAL" clId="{6C00A1E3-C950-4345-A3F0-E49020E882C2}" dt="2022-04-21T20:50:35.903" v="1446" actId="20577"/>
          <ac:spMkLst>
            <pc:docMk/>
            <pc:sldMk cId="2367217437" sldId="354"/>
            <ac:spMk id="27" creationId="{AB73A6CD-14E7-D749-BF6B-962633E5F86D}"/>
          </ac:spMkLst>
        </pc:spChg>
        <pc:picChg chg="del mod">
          <ac:chgData name="Jose Parreño" userId="e9eb2e60-3ac9-459e-b2e3-ffd9754e9e4c" providerId="ADAL" clId="{6C00A1E3-C950-4345-A3F0-E49020E882C2}" dt="2022-04-21T20:48:25.664" v="1247" actId="478"/>
          <ac:picMkLst>
            <pc:docMk/>
            <pc:sldMk cId="2367217437" sldId="354"/>
            <ac:picMk id="3" creationId="{890DF84C-E44B-0E46-8973-E99EC381890F}"/>
          </ac:picMkLst>
        </pc:picChg>
        <pc:picChg chg="add mod">
          <ac:chgData name="Jose Parreño" userId="e9eb2e60-3ac9-459e-b2e3-ffd9754e9e4c" providerId="ADAL" clId="{6C00A1E3-C950-4345-A3F0-E49020E882C2}" dt="2022-04-21T20:48:50.542" v="1250" actId="1076"/>
          <ac:picMkLst>
            <pc:docMk/>
            <pc:sldMk cId="2367217437" sldId="354"/>
            <ac:picMk id="5" creationId="{37A28AFE-F48E-4742-AB3F-6CDFD9B52CB4}"/>
          </ac:picMkLst>
        </pc:picChg>
        <pc:picChg chg="del">
          <ac:chgData name="Jose Parreño" userId="e9eb2e60-3ac9-459e-b2e3-ffd9754e9e4c" providerId="ADAL" clId="{6C00A1E3-C950-4345-A3F0-E49020E882C2}" dt="2022-04-21T20:37:13.169" v="426" actId="478"/>
          <ac:picMkLst>
            <pc:docMk/>
            <pc:sldMk cId="2367217437" sldId="354"/>
            <ac:picMk id="20" creationId="{9B491439-B3D4-5349-9FA9-DD5A348B1F32}"/>
          </ac:picMkLst>
        </pc:picChg>
        <pc:cxnChg chg="del">
          <ac:chgData name="Jose Parreño" userId="e9eb2e60-3ac9-459e-b2e3-ffd9754e9e4c" providerId="ADAL" clId="{6C00A1E3-C950-4345-A3F0-E49020E882C2}" dt="2022-04-21T20:37:12.125" v="425" actId="478"/>
          <ac:cxnSpMkLst>
            <pc:docMk/>
            <pc:sldMk cId="2367217437" sldId="354"/>
            <ac:cxnSpMk id="21" creationId="{B1713E9E-1C0B-2040-AA42-428402285E74}"/>
          </ac:cxnSpMkLst>
        </pc:cxnChg>
      </pc:sldChg>
      <pc:sldChg chg="addSp delSp modSp new mod">
        <pc:chgData name="Jose Parreño" userId="e9eb2e60-3ac9-459e-b2e3-ffd9754e9e4c" providerId="ADAL" clId="{6C00A1E3-C950-4345-A3F0-E49020E882C2}" dt="2022-04-22T04:59:28.714" v="2257" actId="114"/>
        <pc:sldMkLst>
          <pc:docMk/>
          <pc:sldMk cId="1894654154" sldId="355"/>
        </pc:sldMkLst>
        <pc:spChg chg="mod">
          <ac:chgData name="Jose Parreño" userId="e9eb2e60-3ac9-459e-b2e3-ffd9754e9e4c" providerId="ADAL" clId="{6C00A1E3-C950-4345-A3F0-E49020E882C2}" dt="2022-04-22T04:54:43.512" v="1991" actId="20577"/>
          <ac:spMkLst>
            <pc:docMk/>
            <pc:sldMk cId="1894654154" sldId="355"/>
            <ac:spMk id="2" creationId="{191725EE-18A7-6542-8F6B-1489C4D32EE4}"/>
          </ac:spMkLst>
        </pc:spChg>
        <pc:spChg chg="del">
          <ac:chgData name="Jose Parreño" userId="e9eb2e60-3ac9-459e-b2e3-ffd9754e9e4c" providerId="ADAL" clId="{6C00A1E3-C950-4345-A3F0-E49020E882C2}" dt="2022-04-22T04:54:46.294" v="1992" actId="478"/>
          <ac:spMkLst>
            <pc:docMk/>
            <pc:sldMk cId="1894654154" sldId="355"/>
            <ac:spMk id="3" creationId="{EC5E2343-04F0-3141-8D8B-DA447BD202AF}"/>
          </ac:spMkLst>
        </pc:spChg>
        <pc:spChg chg="mod">
          <ac:chgData name="Jose Parreño" userId="e9eb2e60-3ac9-459e-b2e3-ffd9754e9e4c" providerId="ADAL" clId="{6C00A1E3-C950-4345-A3F0-E49020E882C2}" dt="2022-04-21T20:53:57.745" v="1567" actId="20577"/>
          <ac:spMkLst>
            <pc:docMk/>
            <pc:sldMk cId="1894654154" sldId="355"/>
            <ac:spMk id="4" creationId="{CD48EB86-EF2A-0346-B586-102E67F7C219}"/>
          </ac:spMkLst>
        </pc:spChg>
        <pc:spChg chg="add mod">
          <ac:chgData name="Jose Parreño" userId="e9eb2e60-3ac9-459e-b2e3-ffd9754e9e4c" providerId="ADAL" clId="{6C00A1E3-C950-4345-A3F0-E49020E882C2}" dt="2022-04-22T04:57:07.276" v="2015" actId="113"/>
          <ac:spMkLst>
            <pc:docMk/>
            <pc:sldMk cId="1894654154" sldId="355"/>
            <ac:spMk id="5" creationId="{B1398DDD-EA96-024A-88BA-1B1FA73E387E}"/>
          </ac:spMkLst>
        </pc:spChg>
        <pc:spChg chg="add mod">
          <ac:chgData name="Jose Parreño" userId="e9eb2e60-3ac9-459e-b2e3-ffd9754e9e4c" providerId="ADAL" clId="{6C00A1E3-C950-4345-A3F0-E49020E882C2}" dt="2022-04-22T04:59:28.714" v="2257" actId="114"/>
          <ac:spMkLst>
            <pc:docMk/>
            <pc:sldMk cId="1894654154" sldId="355"/>
            <ac:spMk id="7" creationId="{CD764742-0912-9D4E-95F9-D27062B58C93}"/>
          </ac:spMkLst>
        </pc:spChg>
        <pc:picChg chg="add mod">
          <ac:chgData name="Jose Parreño" userId="e9eb2e60-3ac9-459e-b2e3-ffd9754e9e4c" providerId="ADAL" clId="{6C00A1E3-C950-4345-A3F0-E49020E882C2}" dt="2022-04-22T04:57:43.961" v="2019" actId="14100"/>
          <ac:picMkLst>
            <pc:docMk/>
            <pc:sldMk cId="1894654154" sldId="355"/>
            <ac:picMk id="6" creationId="{B600A8D4-7BDD-3944-84CB-ABF638C941C1}"/>
          </ac:picMkLst>
        </pc:picChg>
      </pc:sldChg>
      <pc:sldChg chg="addSp delSp modSp new mod">
        <pc:chgData name="Jose Parreño" userId="e9eb2e60-3ac9-459e-b2e3-ffd9754e9e4c" providerId="ADAL" clId="{6C00A1E3-C950-4345-A3F0-E49020E882C2}" dt="2022-04-22T20:42:21.374" v="2430" actId="20577"/>
        <pc:sldMkLst>
          <pc:docMk/>
          <pc:sldMk cId="2985498887" sldId="356"/>
        </pc:sldMkLst>
        <pc:spChg chg="del">
          <ac:chgData name="Jose Parreño" userId="e9eb2e60-3ac9-459e-b2e3-ffd9754e9e4c" providerId="ADAL" clId="{6C00A1E3-C950-4345-A3F0-E49020E882C2}" dt="2022-04-22T20:36:12.883" v="2321" actId="478"/>
          <ac:spMkLst>
            <pc:docMk/>
            <pc:sldMk cId="2985498887" sldId="356"/>
            <ac:spMk id="2" creationId="{2BB6476A-A5EE-E34B-B6ED-7B4B07829BD3}"/>
          </ac:spMkLst>
        </pc:spChg>
        <pc:spChg chg="del">
          <ac:chgData name="Jose Parreño" userId="e9eb2e60-3ac9-459e-b2e3-ffd9754e9e4c" providerId="ADAL" clId="{6C00A1E3-C950-4345-A3F0-E49020E882C2}" dt="2022-04-22T20:35:36.159" v="2262" actId="478"/>
          <ac:spMkLst>
            <pc:docMk/>
            <pc:sldMk cId="2985498887" sldId="356"/>
            <ac:spMk id="3" creationId="{7BF3E4DC-B620-2C4B-8DFF-162363D741DD}"/>
          </ac:spMkLst>
        </pc:spChg>
        <pc:spChg chg="mod">
          <ac:chgData name="Jose Parreño" userId="e9eb2e60-3ac9-459e-b2e3-ffd9754e9e4c" providerId="ADAL" clId="{6C00A1E3-C950-4345-A3F0-E49020E882C2}" dt="2022-04-22T20:35:53.844" v="2319" actId="20577"/>
          <ac:spMkLst>
            <pc:docMk/>
            <pc:sldMk cId="2985498887" sldId="356"/>
            <ac:spMk id="4" creationId="{C1568C60-F712-E845-9175-0333B52E19A3}"/>
          </ac:spMkLst>
        </pc:spChg>
        <pc:spChg chg="add mod">
          <ac:chgData name="Jose Parreño" userId="e9eb2e60-3ac9-459e-b2e3-ffd9754e9e4c" providerId="ADAL" clId="{6C00A1E3-C950-4345-A3F0-E49020E882C2}" dt="2022-04-22T20:42:18.877" v="2429" actId="404"/>
          <ac:spMkLst>
            <pc:docMk/>
            <pc:sldMk cId="2985498887" sldId="356"/>
            <ac:spMk id="7" creationId="{DEF2CCCA-A4D5-3944-85D2-183EF29BC426}"/>
          </ac:spMkLst>
        </pc:spChg>
        <pc:spChg chg="add mod">
          <ac:chgData name="Jose Parreño" userId="e9eb2e60-3ac9-459e-b2e3-ffd9754e9e4c" providerId="ADAL" clId="{6C00A1E3-C950-4345-A3F0-E49020E882C2}" dt="2022-04-22T20:42:21.374" v="2430" actId="20577"/>
          <ac:spMkLst>
            <pc:docMk/>
            <pc:sldMk cId="2985498887" sldId="356"/>
            <ac:spMk id="17" creationId="{0917A03E-CEA3-F948-929C-32AC6760BA0A}"/>
          </ac:spMkLst>
        </pc:spChg>
        <pc:picChg chg="add mod">
          <ac:chgData name="Jose Parreño" userId="e9eb2e60-3ac9-459e-b2e3-ffd9754e9e4c" providerId="ADAL" clId="{6C00A1E3-C950-4345-A3F0-E49020E882C2}" dt="2022-04-22T20:40:16.108" v="2388" actId="1076"/>
          <ac:picMkLst>
            <pc:docMk/>
            <pc:sldMk cId="2985498887" sldId="356"/>
            <ac:picMk id="5" creationId="{F473BE1D-9500-DC47-890E-CB0F4C1AE65F}"/>
          </ac:picMkLst>
        </pc:picChg>
        <pc:picChg chg="add mod">
          <ac:chgData name="Jose Parreño" userId="e9eb2e60-3ac9-459e-b2e3-ffd9754e9e4c" providerId="ADAL" clId="{6C00A1E3-C950-4345-A3F0-E49020E882C2}" dt="2022-04-22T20:39:13.749" v="2374" actId="14100"/>
          <ac:picMkLst>
            <pc:docMk/>
            <pc:sldMk cId="2985498887" sldId="356"/>
            <ac:picMk id="8" creationId="{831E630B-B8D4-424A-A9D2-400E13EE5836}"/>
          </ac:picMkLst>
        </pc:picChg>
        <pc:cxnChg chg="add mod">
          <ac:chgData name="Jose Parreño" userId="e9eb2e60-3ac9-459e-b2e3-ffd9754e9e4c" providerId="ADAL" clId="{6C00A1E3-C950-4345-A3F0-E49020E882C2}" dt="2022-04-22T20:39:43.898" v="2380" actId="693"/>
          <ac:cxnSpMkLst>
            <pc:docMk/>
            <pc:sldMk cId="2985498887" sldId="356"/>
            <ac:cxnSpMk id="10" creationId="{D68D8F55-E8A7-A040-B640-B4610EAAB3C2}"/>
          </ac:cxnSpMkLst>
        </pc:cxnChg>
        <pc:cxnChg chg="add mod">
          <ac:chgData name="Jose Parreño" userId="e9eb2e60-3ac9-459e-b2e3-ffd9754e9e4c" providerId="ADAL" clId="{6C00A1E3-C950-4345-A3F0-E49020E882C2}" dt="2022-04-22T20:39:57.534" v="2385" actId="14100"/>
          <ac:cxnSpMkLst>
            <pc:docMk/>
            <pc:sldMk cId="2985498887" sldId="356"/>
            <ac:cxnSpMk id="11" creationId="{5E59C020-C05B-D549-809C-BDC11706C193}"/>
          </ac:cxnSpMkLst>
        </pc:cxnChg>
      </pc:sldChg>
      <pc:sldChg chg="addSp delSp modSp new mod">
        <pc:chgData name="Jose Parreño" userId="e9eb2e60-3ac9-459e-b2e3-ffd9754e9e4c" providerId="ADAL" clId="{6C00A1E3-C950-4345-A3F0-E49020E882C2}" dt="2022-04-23T20:19:35.696" v="3021" actId="1037"/>
        <pc:sldMkLst>
          <pc:docMk/>
          <pc:sldMk cId="1697295018" sldId="357"/>
        </pc:sldMkLst>
        <pc:spChg chg="del">
          <ac:chgData name="Jose Parreño" userId="e9eb2e60-3ac9-459e-b2e3-ffd9754e9e4c" providerId="ADAL" clId="{6C00A1E3-C950-4345-A3F0-E49020E882C2}" dt="2022-04-22T20:46:07.898" v="2469" actId="478"/>
          <ac:spMkLst>
            <pc:docMk/>
            <pc:sldMk cId="1697295018" sldId="357"/>
            <ac:spMk id="2" creationId="{E675A491-8598-4A4E-AF80-D0CF4D3BB01D}"/>
          </ac:spMkLst>
        </pc:spChg>
        <pc:spChg chg="del">
          <ac:chgData name="Jose Parreño" userId="e9eb2e60-3ac9-459e-b2e3-ffd9754e9e4c" providerId="ADAL" clId="{6C00A1E3-C950-4345-A3F0-E49020E882C2}" dt="2022-04-22T20:46:09.410" v="2470" actId="478"/>
          <ac:spMkLst>
            <pc:docMk/>
            <pc:sldMk cId="1697295018" sldId="357"/>
            <ac:spMk id="3" creationId="{1E8A33AF-BB81-5D4D-8612-BDAE6281AB63}"/>
          </ac:spMkLst>
        </pc:spChg>
        <pc:spChg chg="mod">
          <ac:chgData name="Jose Parreño" userId="e9eb2e60-3ac9-459e-b2e3-ffd9754e9e4c" providerId="ADAL" clId="{6C00A1E3-C950-4345-A3F0-E49020E882C2}" dt="2022-04-22T20:45:00.995" v="2468" actId="20577"/>
          <ac:spMkLst>
            <pc:docMk/>
            <pc:sldMk cId="1697295018" sldId="357"/>
            <ac:spMk id="4" creationId="{410A2B54-146A-9243-95F0-C76BD0333A12}"/>
          </ac:spMkLst>
        </pc:spChg>
        <pc:spChg chg="add mod">
          <ac:chgData name="Jose Parreño" userId="e9eb2e60-3ac9-459e-b2e3-ffd9754e9e4c" providerId="ADAL" clId="{6C00A1E3-C950-4345-A3F0-E49020E882C2}" dt="2022-04-23T20:18:55.664" v="3009" actId="14100"/>
          <ac:spMkLst>
            <pc:docMk/>
            <pc:sldMk cId="1697295018" sldId="357"/>
            <ac:spMk id="7" creationId="{21B5CAF9-78AC-024C-8B47-FF24E531FA9A}"/>
          </ac:spMkLst>
        </pc:spChg>
        <pc:spChg chg="add del mod">
          <ac:chgData name="Jose Parreño" userId="e9eb2e60-3ac9-459e-b2e3-ffd9754e9e4c" providerId="ADAL" clId="{6C00A1E3-C950-4345-A3F0-E49020E882C2}" dt="2022-04-22T20:48:16.703" v="2489"/>
          <ac:spMkLst>
            <pc:docMk/>
            <pc:sldMk cId="1697295018" sldId="357"/>
            <ac:spMk id="9" creationId="{D8E08879-30A8-CE44-8913-39E1B4762C19}"/>
          </ac:spMkLst>
        </pc:spChg>
        <pc:spChg chg="add mod">
          <ac:chgData name="Jose Parreño" userId="e9eb2e60-3ac9-459e-b2e3-ffd9754e9e4c" providerId="ADAL" clId="{6C00A1E3-C950-4345-A3F0-E49020E882C2}" dt="2022-04-22T20:55:11.762" v="2637" actId="208"/>
          <ac:spMkLst>
            <pc:docMk/>
            <pc:sldMk cId="1697295018" sldId="357"/>
            <ac:spMk id="12" creationId="{690C3E29-0B07-8043-94F8-FC1F48783046}"/>
          </ac:spMkLst>
        </pc:spChg>
        <pc:spChg chg="add mod">
          <ac:chgData name="Jose Parreño" userId="e9eb2e60-3ac9-459e-b2e3-ffd9754e9e4c" providerId="ADAL" clId="{6C00A1E3-C950-4345-A3F0-E49020E882C2}" dt="2022-04-22T20:55:18.467" v="2638" actId="207"/>
          <ac:spMkLst>
            <pc:docMk/>
            <pc:sldMk cId="1697295018" sldId="357"/>
            <ac:spMk id="13" creationId="{ECCED386-9625-124B-9BDF-3067E1690A69}"/>
          </ac:spMkLst>
        </pc:spChg>
        <pc:spChg chg="add del mod">
          <ac:chgData name="Jose Parreño" userId="e9eb2e60-3ac9-459e-b2e3-ffd9754e9e4c" providerId="ADAL" clId="{6C00A1E3-C950-4345-A3F0-E49020E882C2}" dt="2022-04-22T20:51:28" v="2523"/>
          <ac:spMkLst>
            <pc:docMk/>
            <pc:sldMk cId="1697295018" sldId="357"/>
            <ac:spMk id="14" creationId="{FDFA9B26-7C21-A74C-AE7B-ADC3694253D7}"/>
          </ac:spMkLst>
        </pc:spChg>
        <pc:spChg chg="add mod">
          <ac:chgData name="Jose Parreño" userId="e9eb2e60-3ac9-459e-b2e3-ffd9754e9e4c" providerId="ADAL" clId="{6C00A1E3-C950-4345-A3F0-E49020E882C2}" dt="2022-04-22T20:53:33.311" v="2598" actId="1076"/>
          <ac:spMkLst>
            <pc:docMk/>
            <pc:sldMk cId="1697295018" sldId="357"/>
            <ac:spMk id="15" creationId="{B09DAFAD-4791-8F4A-BD3E-C3125682BED4}"/>
          </ac:spMkLst>
        </pc:spChg>
        <pc:spChg chg="add mod">
          <ac:chgData name="Jose Parreño" userId="e9eb2e60-3ac9-459e-b2e3-ffd9754e9e4c" providerId="ADAL" clId="{6C00A1E3-C950-4345-A3F0-E49020E882C2}" dt="2022-04-22T20:53:56.516" v="2615" actId="1038"/>
          <ac:spMkLst>
            <pc:docMk/>
            <pc:sldMk cId="1697295018" sldId="357"/>
            <ac:spMk id="17" creationId="{BDEFD9B6-43F6-204F-BB93-5AE433B17D56}"/>
          </ac:spMkLst>
        </pc:spChg>
        <pc:spChg chg="add mod">
          <ac:chgData name="Jose Parreño" userId="e9eb2e60-3ac9-459e-b2e3-ffd9754e9e4c" providerId="ADAL" clId="{6C00A1E3-C950-4345-A3F0-E49020E882C2}" dt="2022-04-22T20:57:33.569" v="2898" actId="5793"/>
          <ac:spMkLst>
            <pc:docMk/>
            <pc:sldMk cId="1697295018" sldId="357"/>
            <ac:spMk id="22" creationId="{194BBBB4-30BD-4F41-9569-CEA0207BA7C3}"/>
          </ac:spMkLst>
        </pc:spChg>
        <pc:grpChg chg="add mod">
          <ac:chgData name="Jose Parreño" userId="e9eb2e60-3ac9-459e-b2e3-ffd9754e9e4c" providerId="ADAL" clId="{6C00A1E3-C950-4345-A3F0-E49020E882C2}" dt="2022-04-22T20:55:06.684" v="2636" actId="164"/>
          <ac:grpSpMkLst>
            <pc:docMk/>
            <pc:sldMk cId="1697295018" sldId="357"/>
            <ac:grpSpMk id="21" creationId="{0259DE7E-14C3-4542-B982-2BE35F847486}"/>
          </ac:grpSpMkLst>
        </pc:grpChg>
        <pc:picChg chg="add mod">
          <ac:chgData name="Jose Parreño" userId="e9eb2e60-3ac9-459e-b2e3-ffd9754e9e4c" providerId="ADAL" clId="{6C00A1E3-C950-4345-A3F0-E49020E882C2}" dt="2022-04-23T20:18:58.945" v="3010" actId="1076"/>
          <ac:picMkLst>
            <pc:docMk/>
            <pc:sldMk cId="1697295018" sldId="357"/>
            <ac:picMk id="5" creationId="{2AD7E474-CA98-C54A-B4EC-505F334F1290}"/>
          </ac:picMkLst>
        </pc:picChg>
        <pc:picChg chg="add mod">
          <ac:chgData name="Jose Parreño" userId="e9eb2e60-3ac9-459e-b2e3-ffd9754e9e4c" providerId="ADAL" clId="{6C00A1E3-C950-4345-A3F0-E49020E882C2}" dt="2022-04-23T20:18:58.945" v="3010" actId="1076"/>
          <ac:picMkLst>
            <pc:docMk/>
            <pc:sldMk cId="1697295018" sldId="357"/>
            <ac:picMk id="10" creationId="{60DB2C18-9438-5C4E-B1D1-3A55557D9F98}"/>
          </ac:picMkLst>
        </pc:picChg>
        <pc:picChg chg="add mod">
          <ac:chgData name="Jose Parreño" userId="e9eb2e60-3ac9-459e-b2e3-ffd9754e9e4c" providerId="ADAL" clId="{6C00A1E3-C950-4345-A3F0-E49020E882C2}" dt="2022-04-22T20:55:06.684" v="2636" actId="164"/>
          <ac:picMkLst>
            <pc:docMk/>
            <pc:sldMk cId="1697295018" sldId="357"/>
            <ac:picMk id="11" creationId="{DE285A4A-B13F-D046-8E02-C57EC14380BA}"/>
          </ac:picMkLst>
        </pc:picChg>
        <pc:picChg chg="add mod">
          <ac:chgData name="Jose Parreño" userId="e9eb2e60-3ac9-459e-b2e3-ffd9754e9e4c" providerId="ADAL" clId="{6C00A1E3-C950-4345-A3F0-E49020E882C2}" dt="2022-04-22T20:52:30.229" v="2534" actId="14100"/>
          <ac:picMkLst>
            <pc:docMk/>
            <pc:sldMk cId="1697295018" sldId="357"/>
            <ac:picMk id="16" creationId="{F78D1BAD-DCF0-0A4F-B4B0-590ADFB1C470}"/>
          </ac:picMkLst>
        </pc:picChg>
        <pc:picChg chg="add mod">
          <ac:chgData name="Jose Parreño" userId="e9eb2e60-3ac9-459e-b2e3-ffd9754e9e4c" providerId="ADAL" clId="{6C00A1E3-C950-4345-A3F0-E49020E882C2}" dt="2022-04-22T20:54:34.847" v="2619" actId="1076"/>
          <ac:picMkLst>
            <pc:docMk/>
            <pc:sldMk cId="1697295018" sldId="357"/>
            <ac:picMk id="18" creationId="{CF4C55CB-3D67-6441-BFE7-169448E2295D}"/>
          </ac:picMkLst>
        </pc:picChg>
        <pc:cxnChg chg="add mod">
          <ac:chgData name="Jose Parreño" userId="e9eb2e60-3ac9-459e-b2e3-ffd9754e9e4c" providerId="ADAL" clId="{6C00A1E3-C950-4345-A3F0-E49020E882C2}" dt="2022-04-23T20:19:35.696" v="3021" actId="1037"/>
          <ac:cxnSpMkLst>
            <pc:docMk/>
            <pc:sldMk cId="1697295018" sldId="357"/>
            <ac:cxnSpMk id="20" creationId="{1C1C2090-9E4D-9640-A9AE-B3561CE24895}"/>
          </ac:cxnSpMkLst>
        </pc:cxnChg>
      </pc:sldChg>
      <pc:sldChg chg="addSp delSp modSp new mod">
        <pc:chgData name="Jose Parreño" userId="e9eb2e60-3ac9-459e-b2e3-ffd9754e9e4c" providerId="ADAL" clId="{6C00A1E3-C950-4345-A3F0-E49020E882C2}" dt="2022-04-24T19:56:34.260" v="3252" actId="113"/>
        <pc:sldMkLst>
          <pc:docMk/>
          <pc:sldMk cId="2979402479" sldId="358"/>
        </pc:sldMkLst>
        <pc:spChg chg="del">
          <ac:chgData name="Jose Parreño" userId="e9eb2e60-3ac9-459e-b2e3-ffd9754e9e4c" providerId="ADAL" clId="{6C00A1E3-C950-4345-A3F0-E49020E882C2}" dt="2022-04-22T20:58:47.254" v="3002" actId="478"/>
          <ac:spMkLst>
            <pc:docMk/>
            <pc:sldMk cId="2979402479" sldId="358"/>
            <ac:spMk id="2" creationId="{14ED0C10-FE57-414D-9BD0-16F15717A9AB}"/>
          </ac:spMkLst>
        </pc:spChg>
        <pc:spChg chg="del">
          <ac:chgData name="Jose Parreño" userId="e9eb2e60-3ac9-459e-b2e3-ffd9754e9e4c" providerId="ADAL" clId="{6C00A1E3-C950-4345-A3F0-E49020E882C2}" dt="2022-04-23T20:18:38.968" v="3006" actId="478"/>
          <ac:spMkLst>
            <pc:docMk/>
            <pc:sldMk cId="2979402479" sldId="358"/>
            <ac:spMk id="3" creationId="{4AF2C4E1-7A7A-D548-9123-23EA84029E6A}"/>
          </ac:spMkLst>
        </pc:spChg>
        <pc:spChg chg="mod">
          <ac:chgData name="Jose Parreño" userId="e9eb2e60-3ac9-459e-b2e3-ffd9754e9e4c" providerId="ADAL" clId="{6C00A1E3-C950-4345-A3F0-E49020E882C2}" dt="2022-04-22T20:58:51.773" v="3005" actId="20577"/>
          <ac:spMkLst>
            <pc:docMk/>
            <pc:sldMk cId="2979402479" sldId="358"/>
            <ac:spMk id="4" creationId="{E09F8D85-2253-9541-A47E-EF87B8FBABE2}"/>
          </ac:spMkLst>
        </pc:spChg>
        <pc:spChg chg="add mod">
          <ac:chgData name="Jose Parreño" userId="e9eb2e60-3ac9-459e-b2e3-ffd9754e9e4c" providerId="ADAL" clId="{6C00A1E3-C950-4345-A3F0-E49020E882C2}" dt="2022-04-23T20:22:14.835" v="3170" actId="207"/>
          <ac:spMkLst>
            <pc:docMk/>
            <pc:sldMk cId="2979402479" sldId="358"/>
            <ac:spMk id="9" creationId="{628621A0-9528-AB4C-A705-BF9A9C278D7B}"/>
          </ac:spMkLst>
        </pc:spChg>
        <pc:spChg chg="add mod">
          <ac:chgData name="Jose Parreño" userId="e9eb2e60-3ac9-459e-b2e3-ffd9754e9e4c" providerId="ADAL" clId="{6C00A1E3-C950-4345-A3F0-E49020E882C2}" dt="2022-04-23T20:24:10.841" v="3201" actId="207"/>
          <ac:spMkLst>
            <pc:docMk/>
            <pc:sldMk cId="2979402479" sldId="358"/>
            <ac:spMk id="11" creationId="{BBA8A6D6-F4BD-1E44-A7E7-8C252BFECA5C}"/>
          </ac:spMkLst>
        </pc:spChg>
        <pc:spChg chg="add mod">
          <ac:chgData name="Jose Parreño" userId="e9eb2e60-3ac9-459e-b2e3-ffd9754e9e4c" providerId="ADAL" clId="{6C00A1E3-C950-4345-A3F0-E49020E882C2}" dt="2022-04-24T19:56:34.260" v="3252" actId="113"/>
          <ac:spMkLst>
            <pc:docMk/>
            <pc:sldMk cId="2979402479" sldId="358"/>
            <ac:spMk id="16" creationId="{BD419D8C-5A90-5943-84F3-C6138EEA0DC0}"/>
          </ac:spMkLst>
        </pc:spChg>
        <pc:picChg chg="add mod">
          <ac:chgData name="Jose Parreño" userId="e9eb2e60-3ac9-459e-b2e3-ffd9754e9e4c" providerId="ADAL" clId="{6C00A1E3-C950-4345-A3F0-E49020E882C2}" dt="2022-04-23T20:21:35.363" v="3032" actId="1076"/>
          <ac:picMkLst>
            <pc:docMk/>
            <pc:sldMk cId="2979402479" sldId="358"/>
            <ac:picMk id="5" creationId="{1BAD1AB4-DD11-EF42-84FE-31F512894830}"/>
          </ac:picMkLst>
        </pc:picChg>
        <pc:picChg chg="add mod">
          <ac:chgData name="Jose Parreño" userId="e9eb2e60-3ac9-459e-b2e3-ffd9754e9e4c" providerId="ADAL" clId="{6C00A1E3-C950-4345-A3F0-E49020E882C2}" dt="2022-04-23T20:20:40.855" v="3028" actId="14100"/>
          <ac:picMkLst>
            <pc:docMk/>
            <pc:sldMk cId="2979402479" sldId="358"/>
            <ac:picMk id="8" creationId="{F38ED4A5-EC22-C24D-B037-7F4EB623702E}"/>
          </ac:picMkLst>
        </pc:picChg>
        <pc:picChg chg="add mod">
          <ac:chgData name="Jose Parreño" userId="e9eb2e60-3ac9-459e-b2e3-ffd9754e9e4c" providerId="ADAL" clId="{6C00A1E3-C950-4345-A3F0-E49020E882C2}" dt="2022-04-23T20:23:31.567" v="3182" actId="1076"/>
          <ac:picMkLst>
            <pc:docMk/>
            <pc:sldMk cId="2979402479" sldId="358"/>
            <ac:picMk id="12" creationId="{110C3346-B9EA-C84C-A8D8-D8EC28DABF57}"/>
          </ac:picMkLst>
        </pc:picChg>
        <pc:cxnChg chg="add mod">
          <ac:chgData name="Jose Parreño" userId="e9eb2e60-3ac9-459e-b2e3-ffd9754e9e4c" providerId="ADAL" clId="{6C00A1E3-C950-4345-A3F0-E49020E882C2}" dt="2022-04-23T20:19:41.537" v="3023" actId="14100"/>
          <ac:cxnSpMkLst>
            <pc:docMk/>
            <pc:sldMk cId="2979402479" sldId="358"/>
            <ac:cxnSpMk id="6" creationId="{2E923600-87C8-F447-8B43-E95AC325F31B}"/>
          </ac:cxnSpMkLst>
        </pc:cxnChg>
        <pc:cxnChg chg="add mod">
          <ac:chgData name="Jose Parreño" userId="e9eb2e60-3ac9-459e-b2e3-ffd9754e9e4c" providerId="ADAL" clId="{6C00A1E3-C950-4345-A3F0-E49020E882C2}" dt="2022-04-23T20:24:02.758" v="3199" actId="208"/>
          <ac:cxnSpMkLst>
            <pc:docMk/>
            <pc:sldMk cId="2979402479" sldId="358"/>
            <ac:cxnSpMk id="14" creationId="{40256801-F5BF-644C-9CD8-BEB94D11CD77}"/>
          </ac:cxnSpMkLst>
        </pc:cxnChg>
      </pc:sldChg>
      <pc:sldChg chg="addSp modSp new mod">
        <pc:chgData name="Jose Parreño" userId="e9eb2e60-3ac9-459e-b2e3-ffd9754e9e4c" providerId="ADAL" clId="{6C00A1E3-C950-4345-A3F0-E49020E882C2}" dt="2022-04-24T20:06:37.305" v="3553" actId="208"/>
        <pc:sldMkLst>
          <pc:docMk/>
          <pc:sldMk cId="2075758217" sldId="359"/>
        </pc:sldMkLst>
        <pc:spChg chg="mod">
          <ac:chgData name="Jose Parreño" userId="e9eb2e60-3ac9-459e-b2e3-ffd9754e9e4c" providerId="ADAL" clId="{6C00A1E3-C950-4345-A3F0-E49020E882C2}" dt="2022-04-24T19:59:57.745" v="3342" actId="20577"/>
          <ac:spMkLst>
            <pc:docMk/>
            <pc:sldMk cId="2075758217" sldId="359"/>
            <ac:spMk id="2" creationId="{5377F75F-7E8B-5B47-B4C4-502927678669}"/>
          </ac:spMkLst>
        </pc:spChg>
        <pc:spChg chg="mod">
          <ac:chgData name="Jose Parreño" userId="e9eb2e60-3ac9-459e-b2e3-ffd9754e9e4c" providerId="ADAL" clId="{6C00A1E3-C950-4345-A3F0-E49020E882C2}" dt="2022-04-24T20:02:32.944" v="3365" actId="1076"/>
          <ac:spMkLst>
            <pc:docMk/>
            <pc:sldMk cId="2075758217" sldId="359"/>
            <ac:spMk id="3" creationId="{BE7C2B21-5E1D-5F4E-8CB6-47D911D49B84}"/>
          </ac:spMkLst>
        </pc:spChg>
        <pc:spChg chg="mod">
          <ac:chgData name="Jose Parreño" userId="e9eb2e60-3ac9-459e-b2e3-ffd9754e9e4c" providerId="ADAL" clId="{6C00A1E3-C950-4345-A3F0-E49020E882C2}" dt="2022-04-24T19:57:05.730" v="3310" actId="20577"/>
          <ac:spMkLst>
            <pc:docMk/>
            <pc:sldMk cId="2075758217" sldId="359"/>
            <ac:spMk id="4" creationId="{D90D5B60-E4E4-7641-8CA6-0E4CA14D7662}"/>
          </ac:spMkLst>
        </pc:spChg>
        <pc:spChg chg="add mod">
          <ac:chgData name="Jose Parreño" userId="e9eb2e60-3ac9-459e-b2e3-ffd9754e9e4c" providerId="ADAL" clId="{6C00A1E3-C950-4345-A3F0-E49020E882C2}" dt="2022-04-24T20:06:32.794" v="3552" actId="207"/>
          <ac:spMkLst>
            <pc:docMk/>
            <pc:sldMk cId="2075758217" sldId="359"/>
            <ac:spMk id="8" creationId="{8E893F9C-584A-6848-A009-F52CC7D618BE}"/>
          </ac:spMkLst>
        </pc:spChg>
        <pc:spChg chg="add">
          <ac:chgData name="Jose Parreño" userId="e9eb2e60-3ac9-459e-b2e3-ffd9754e9e4c" providerId="ADAL" clId="{6C00A1E3-C950-4345-A3F0-E49020E882C2}" dt="2022-04-24T20:05:53.625" v="3490" actId="11529"/>
          <ac:spMkLst>
            <pc:docMk/>
            <pc:sldMk cId="2075758217" sldId="359"/>
            <ac:spMk id="14" creationId="{C829C697-3A5E-994E-997C-AFF65A34293A}"/>
          </ac:spMkLst>
        </pc:spChg>
        <pc:spChg chg="add mod">
          <ac:chgData name="Jose Parreño" userId="e9eb2e60-3ac9-459e-b2e3-ffd9754e9e4c" providerId="ADAL" clId="{6C00A1E3-C950-4345-A3F0-E49020E882C2}" dt="2022-04-24T20:06:30.020" v="3551" actId="207"/>
          <ac:spMkLst>
            <pc:docMk/>
            <pc:sldMk cId="2075758217" sldId="359"/>
            <ac:spMk id="15" creationId="{6A0558DF-C736-DC48-8E4B-67085AF03F4B}"/>
          </ac:spMkLst>
        </pc:spChg>
        <pc:picChg chg="add mod">
          <ac:chgData name="Jose Parreño" userId="e9eb2e60-3ac9-459e-b2e3-ffd9754e9e4c" providerId="ADAL" clId="{6C00A1E3-C950-4345-A3F0-E49020E882C2}" dt="2022-04-24T20:02:26.342" v="3364" actId="1076"/>
          <ac:picMkLst>
            <pc:docMk/>
            <pc:sldMk cId="2075758217" sldId="359"/>
            <ac:picMk id="5" creationId="{6D526471-D871-3246-B459-436036389C0E}"/>
          </ac:picMkLst>
        </pc:picChg>
        <pc:picChg chg="add mod">
          <ac:chgData name="Jose Parreño" userId="e9eb2e60-3ac9-459e-b2e3-ffd9754e9e4c" providerId="ADAL" clId="{6C00A1E3-C950-4345-A3F0-E49020E882C2}" dt="2022-04-24T20:03:01.930" v="3368" actId="14100"/>
          <ac:picMkLst>
            <pc:docMk/>
            <pc:sldMk cId="2075758217" sldId="359"/>
            <ac:picMk id="6" creationId="{3540BEA5-F67B-E94A-9DFE-09EA9D6370D6}"/>
          </ac:picMkLst>
        </pc:picChg>
        <pc:picChg chg="add mod">
          <ac:chgData name="Jose Parreño" userId="e9eb2e60-3ac9-459e-b2e3-ffd9754e9e4c" providerId="ADAL" clId="{6C00A1E3-C950-4345-A3F0-E49020E882C2}" dt="2022-04-24T20:03:43.205" v="3374" actId="1076"/>
          <ac:picMkLst>
            <pc:docMk/>
            <pc:sldMk cId="2075758217" sldId="359"/>
            <ac:picMk id="7" creationId="{ED3C5C13-45F6-0740-AF02-D64EB6E39BAD}"/>
          </ac:picMkLst>
        </pc:picChg>
        <pc:cxnChg chg="add mod">
          <ac:chgData name="Jose Parreño" userId="e9eb2e60-3ac9-459e-b2e3-ffd9754e9e4c" providerId="ADAL" clId="{6C00A1E3-C950-4345-A3F0-E49020E882C2}" dt="2022-04-24T20:06:37.305" v="3553" actId="208"/>
          <ac:cxnSpMkLst>
            <pc:docMk/>
            <pc:sldMk cId="2075758217" sldId="359"/>
            <ac:cxnSpMk id="10" creationId="{C3CE5EA9-6BC2-084C-AD89-17EC9FE5DCBD}"/>
          </ac:cxnSpMkLst>
        </pc:cxnChg>
        <pc:cxnChg chg="add mod">
          <ac:chgData name="Jose Parreño" userId="e9eb2e60-3ac9-459e-b2e3-ffd9754e9e4c" providerId="ADAL" clId="{6C00A1E3-C950-4345-A3F0-E49020E882C2}" dt="2022-04-24T20:06:37.305" v="3553" actId="208"/>
          <ac:cxnSpMkLst>
            <pc:docMk/>
            <pc:sldMk cId="2075758217" sldId="359"/>
            <ac:cxnSpMk id="11" creationId="{BD75FC57-ECBD-1643-8428-570292287667}"/>
          </ac:cxnSpMkLst>
        </pc:cxnChg>
      </pc:sldChg>
      <pc:sldChg chg="addSp delSp modSp add mod">
        <pc:chgData name="Jose Parreño" userId="e9eb2e60-3ac9-459e-b2e3-ffd9754e9e4c" providerId="ADAL" clId="{6C00A1E3-C950-4345-A3F0-E49020E882C2}" dt="2022-04-24T20:20:43.521" v="4151" actId="403"/>
        <pc:sldMkLst>
          <pc:docMk/>
          <pc:sldMk cId="1166249098" sldId="360"/>
        </pc:sldMkLst>
        <pc:spChg chg="mod">
          <ac:chgData name="Jose Parreño" userId="e9eb2e60-3ac9-459e-b2e3-ffd9754e9e4c" providerId="ADAL" clId="{6C00A1E3-C950-4345-A3F0-E49020E882C2}" dt="2022-04-24T20:07:47.341" v="3592" actId="20577"/>
          <ac:spMkLst>
            <pc:docMk/>
            <pc:sldMk cId="1166249098" sldId="360"/>
            <ac:spMk id="2" creationId="{5377F75F-7E8B-5B47-B4C4-502927678669}"/>
          </ac:spMkLst>
        </pc:spChg>
        <pc:spChg chg="del">
          <ac:chgData name="Jose Parreño" userId="e9eb2e60-3ac9-459e-b2e3-ffd9754e9e4c" providerId="ADAL" clId="{6C00A1E3-C950-4345-A3F0-E49020E882C2}" dt="2022-04-24T20:08:04.527" v="3593" actId="478"/>
          <ac:spMkLst>
            <pc:docMk/>
            <pc:sldMk cId="1166249098" sldId="360"/>
            <ac:spMk id="3" creationId="{BE7C2B21-5E1D-5F4E-8CB6-47D911D49B84}"/>
          </ac:spMkLst>
        </pc:spChg>
        <pc:spChg chg="del">
          <ac:chgData name="Jose Parreño" userId="e9eb2e60-3ac9-459e-b2e3-ffd9754e9e4c" providerId="ADAL" clId="{6C00A1E3-C950-4345-A3F0-E49020E882C2}" dt="2022-04-24T20:06:56.612" v="3556" actId="478"/>
          <ac:spMkLst>
            <pc:docMk/>
            <pc:sldMk cId="1166249098" sldId="360"/>
            <ac:spMk id="8" creationId="{8E893F9C-584A-6848-A009-F52CC7D618BE}"/>
          </ac:spMkLst>
        </pc:spChg>
        <pc:spChg chg="add del mod">
          <ac:chgData name="Jose Parreño" userId="e9eb2e60-3ac9-459e-b2e3-ffd9754e9e4c" providerId="ADAL" clId="{6C00A1E3-C950-4345-A3F0-E49020E882C2}" dt="2022-04-24T20:08:07.030" v="3594" actId="478"/>
          <ac:spMkLst>
            <pc:docMk/>
            <pc:sldMk cId="1166249098" sldId="360"/>
            <ac:spMk id="12" creationId="{9ACDA1B5-C261-7D4B-BB42-7EE093CCC2ED}"/>
          </ac:spMkLst>
        </pc:spChg>
        <pc:spChg chg="del">
          <ac:chgData name="Jose Parreño" userId="e9eb2e60-3ac9-459e-b2e3-ffd9754e9e4c" providerId="ADAL" clId="{6C00A1E3-C950-4345-A3F0-E49020E882C2}" dt="2022-04-24T20:07:00.524" v="3557" actId="478"/>
          <ac:spMkLst>
            <pc:docMk/>
            <pc:sldMk cId="1166249098" sldId="360"/>
            <ac:spMk id="14" creationId="{C829C697-3A5E-994E-997C-AFF65A34293A}"/>
          </ac:spMkLst>
        </pc:spChg>
        <pc:spChg chg="del">
          <ac:chgData name="Jose Parreño" userId="e9eb2e60-3ac9-459e-b2e3-ffd9754e9e4c" providerId="ADAL" clId="{6C00A1E3-C950-4345-A3F0-E49020E882C2}" dt="2022-04-24T20:06:56.612" v="3556" actId="478"/>
          <ac:spMkLst>
            <pc:docMk/>
            <pc:sldMk cId="1166249098" sldId="360"/>
            <ac:spMk id="15" creationId="{6A0558DF-C736-DC48-8E4B-67085AF03F4B}"/>
          </ac:spMkLst>
        </pc:spChg>
        <pc:spChg chg="add mod">
          <ac:chgData name="Jose Parreño" userId="e9eb2e60-3ac9-459e-b2e3-ffd9754e9e4c" providerId="ADAL" clId="{6C00A1E3-C950-4345-A3F0-E49020E882C2}" dt="2022-04-24T20:09:16.572" v="3608" actId="208"/>
          <ac:spMkLst>
            <pc:docMk/>
            <pc:sldMk cId="1166249098" sldId="360"/>
            <ac:spMk id="17" creationId="{156126E8-8E42-5443-84EB-8E5031360FB0}"/>
          </ac:spMkLst>
        </pc:spChg>
        <pc:spChg chg="add mod">
          <ac:chgData name="Jose Parreño" userId="e9eb2e60-3ac9-459e-b2e3-ffd9754e9e4c" providerId="ADAL" clId="{6C00A1E3-C950-4345-A3F0-E49020E882C2}" dt="2022-04-24T20:09:29.546" v="3612" actId="14100"/>
          <ac:spMkLst>
            <pc:docMk/>
            <pc:sldMk cId="1166249098" sldId="360"/>
            <ac:spMk id="18" creationId="{EDF50F49-6BBC-1E42-87BF-45FFC5214EDF}"/>
          </ac:spMkLst>
        </pc:spChg>
        <pc:spChg chg="add mod">
          <ac:chgData name="Jose Parreño" userId="e9eb2e60-3ac9-459e-b2e3-ffd9754e9e4c" providerId="ADAL" clId="{6C00A1E3-C950-4345-A3F0-E49020E882C2}" dt="2022-04-24T20:20:39.610" v="4149" actId="403"/>
          <ac:spMkLst>
            <pc:docMk/>
            <pc:sldMk cId="1166249098" sldId="360"/>
            <ac:spMk id="19" creationId="{CD0E73BC-DA1C-624B-9287-851BEC97808E}"/>
          </ac:spMkLst>
        </pc:spChg>
        <pc:spChg chg="add mod">
          <ac:chgData name="Jose Parreño" userId="e9eb2e60-3ac9-459e-b2e3-ffd9754e9e4c" providerId="ADAL" clId="{6C00A1E3-C950-4345-A3F0-E49020E882C2}" dt="2022-04-24T20:20:43.521" v="4151" actId="403"/>
          <ac:spMkLst>
            <pc:docMk/>
            <pc:sldMk cId="1166249098" sldId="360"/>
            <ac:spMk id="20" creationId="{7B33AC11-D714-7A43-AC9E-6318FD4B06CF}"/>
          </ac:spMkLst>
        </pc:spChg>
        <pc:spChg chg="add del">
          <ac:chgData name="Jose Parreño" userId="e9eb2e60-3ac9-459e-b2e3-ffd9754e9e4c" providerId="ADAL" clId="{6C00A1E3-C950-4345-A3F0-E49020E882C2}" dt="2022-04-24T20:19:15.639" v="4126" actId="478"/>
          <ac:spMkLst>
            <pc:docMk/>
            <pc:sldMk cId="1166249098" sldId="360"/>
            <ac:spMk id="21" creationId="{C0903847-C296-614B-80BF-620685A31D33}"/>
          </ac:spMkLst>
        </pc:spChg>
        <pc:picChg chg="del">
          <ac:chgData name="Jose Parreño" userId="e9eb2e60-3ac9-459e-b2e3-ffd9754e9e4c" providerId="ADAL" clId="{6C00A1E3-C950-4345-A3F0-E49020E882C2}" dt="2022-04-24T20:06:56.612" v="3556" actId="478"/>
          <ac:picMkLst>
            <pc:docMk/>
            <pc:sldMk cId="1166249098" sldId="360"/>
            <ac:picMk id="5" creationId="{6D526471-D871-3246-B459-436036389C0E}"/>
          </ac:picMkLst>
        </pc:picChg>
        <pc:picChg chg="del">
          <ac:chgData name="Jose Parreño" userId="e9eb2e60-3ac9-459e-b2e3-ffd9754e9e4c" providerId="ADAL" clId="{6C00A1E3-C950-4345-A3F0-E49020E882C2}" dt="2022-04-24T20:06:56.612" v="3556" actId="478"/>
          <ac:picMkLst>
            <pc:docMk/>
            <pc:sldMk cId="1166249098" sldId="360"/>
            <ac:picMk id="6" creationId="{3540BEA5-F67B-E94A-9DFE-09EA9D6370D6}"/>
          </ac:picMkLst>
        </pc:picChg>
        <pc:picChg chg="del mod">
          <ac:chgData name="Jose Parreño" userId="e9eb2e60-3ac9-459e-b2e3-ffd9754e9e4c" providerId="ADAL" clId="{6C00A1E3-C950-4345-A3F0-E49020E882C2}" dt="2022-04-24T20:06:56.612" v="3556" actId="478"/>
          <ac:picMkLst>
            <pc:docMk/>
            <pc:sldMk cId="1166249098" sldId="360"/>
            <ac:picMk id="7" creationId="{ED3C5C13-45F6-0740-AF02-D64EB6E39BAD}"/>
          </ac:picMkLst>
        </pc:picChg>
        <pc:picChg chg="add mod modCrop">
          <ac:chgData name="Jose Parreño" userId="e9eb2e60-3ac9-459e-b2e3-ffd9754e9e4c" providerId="ADAL" clId="{6C00A1E3-C950-4345-A3F0-E49020E882C2}" dt="2022-04-24T20:08:45.126" v="3605" actId="14100"/>
          <ac:picMkLst>
            <pc:docMk/>
            <pc:sldMk cId="1166249098" sldId="360"/>
            <ac:picMk id="13" creationId="{AE1A538D-CE93-BB4F-A803-99E327E8B755}"/>
          </ac:picMkLst>
        </pc:picChg>
        <pc:picChg chg="add mod modCrop">
          <ac:chgData name="Jose Parreño" userId="e9eb2e60-3ac9-459e-b2e3-ffd9754e9e4c" providerId="ADAL" clId="{6C00A1E3-C950-4345-A3F0-E49020E882C2}" dt="2022-04-24T20:08:38.620" v="3604" actId="14100"/>
          <ac:picMkLst>
            <pc:docMk/>
            <pc:sldMk cId="1166249098" sldId="360"/>
            <ac:picMk id="16" creationId="{18CF9450-48B9-5D40-B726-37A8301E05B1}"/>
          </ac:picMkLst>
        </pc:picChg>
        <pc:cxnChg chg="del">
          <ac:chgData name="Jose Parreño" userId="e9eb2e60-3ac9-459e-b2e3-ffd9754e9e4c" providerId="ADAL" clId="{6C00A1E3-C950-4345-A3F0-E49020E882C2}" dt="2022-04-24T20:07:00.524" v="3557" actId="478"/>
          <ac:cxnSpMkLst>
            <pc:docMk/>
            <pc:sldMk cId="1166249098" sldId="360"/>
            <ac:cxnSpMk id="10" creationId="{C3CE5EA9-6BC2-084C-AD89-17EC9FE5DCBD}"/>
          </ac:cxnSpMkLst>
        </pc:cxnChg>
        <pc:cxnChg chg="del mod">
          <ac:chgData name="Jose Parreño" userId="e9eb2e60-3ac9-459e-b2e3-ffd9754e9e4c" providerId="ADAL" clId="{6C00A1E3-C950-4345-A3F0-E49020E882C2}" dt="2022-04-24T20:06:56.612" v="3556" actId="478"/>
          <ac:cxnSpMkLst>
            <pc:docMk/>
            <pc:sldMk cId="1166249098" sldId="360"/>
            <ac:cxnSpMk id="11" creationId="{BD75FC57-ECBD-1643-8428-570292287667}"/>
          </ac:cxnSpMkLst>
        </pc:cxnChg>
        <pc:cxnChg chg="add mod">
          <ac:chgData name="Jose Parreño" userId="e9eb2e60-3ac9-459e-b2e3-ffd9754e9e4c" providerId="ADAL" clId="{6C00A1E3-C950-4345-A3F0-E49020E882C2}" dt="2022-04-24T20:19:31.393" v="4131" actId="208"/>
          <ac:cxnSpMkLst>
            <pc:docMk/>
            <pc:sldMk cId="1166249098" sldId="360"/>
            <ac:cxnSpMk id="23" creationId="{FD0AC219-24B4-6946-9DE0-0A3988556C54}"/>
          </ac:cxnSpMkLst>
        </pc:cxnChg>
        <pc:cxnChg chg="add mod">
          <ac:chgData name="Jose Parreño" userId="e9eb2e60-3ac9-459e-b2e3-ffd9754e9e4c" providerId="ADAL" clId="{6C00A1E3-C950-4345-A3F0-E49020E882C2}" dt="2022-04-24T20:19:41.784" v="4133" actId="208"/>
          <ac:cxnSpMkLst>
            <pc:docMk/>
            <pc:sldMk cId="1166249098" sldId="360"/>
            <ac:cxnSpMk id="25" creationId="{9DDB4DE7-1603-9940-B3EE-9184AF685736}"/>
          </ac:cxnSpMkLst>
        </pc:cxnChg>
      </pc:sldChg>
      <pc:sldChg chg="new del">
        <pc:chgData name="Jose Parreño" userId="e9eb2e60-3ac9-459e-b2e3-ffd9754e9e4c" providerId="ADAL" clId="{6C00A1E3-C950-4345-A3F0-E49020E882C2}" dt="2022-04-24T20:20:51.594" v="4153" actId="680"/>
        <pc:sldMkLst>
          <pc:docMk/>
          <pc:sldMk cId="3337201484" sldId="361"/>
        </pc:sldMkLst>
      </pc:sldChg>
      <pc:sldChg chg="addSp delSp modSp add mod">
        <pc:chgData name="Jose Parreño" userId="e9eb2e60-3ac9-459e-b2e3-ffd9754e9e4c" providerId="ADAL" clId="{6C00A1E3-C950-4345-A3F0-E49020E882C2}" dt="2022-04-24T20:35:29.110" v="4812" actId="14100"/>
        <pc:sldMkLst>
          <pc:docMk/>
          <pc:sldMk cId="3921617513" sldId="361"/>
        </pc:sldMkLst>
        <pc:spChg chg="mod">
          <ac:chgData name="Jose Parreño" userId="e9eb2e60-3ac9-459e-b2e3-ffd9754e9e4c" providerId="ADAL" clId="{6C00A1E3-C950-4345-A3F0-E49020E882C2}" dt="2022-04-24T20:26:56.818" v="4180" actId="255"/>
          <ac:spMkLst>
            <pc:docMk/>
            <pc:sldMk cId="3921617513" sldId="361"/>
            <ac:spMk id="2" creationId="{5377F75F-7E8B-5B47-B4C4-502927678669}"/>
          </ac:spMkLst>
        </pc:spChg>
        <pc:spChg chg="add mod">
          <ac:chgData name="Jose Parreño" userId="e9eb2e60-3ac9-459e-b2e3-ffd9754e9e4c" providerId="ADAL" clId="{6C00A1E3-C950-4345-A3F0-E49020E882C2}" dt="2022-04-24T20:30:51.202" v="4369" actId="208"/>
          <ac:spMkLst>
            <pc:docMk/>
            <pc:sldMk cId="3921617513" sldId="361"/>
            <ac:spMk id="10" creationId="{F76B94E8-F832-6848-A018-586B10590A6B}"/>
          </ac:spMkLst>
        </pc:spChg>
        <pc:spChg chg="add mod">
          <ac:chgData name="Jose Parreño" userId="e9eb2e60-3ac9-459e-b2e3-ffd9754e9e4c" providerId="ADAL" clId="{6C00A1E3-C950-4345-A3F0-E49020E882C2}" dt="2022-04-24T20:28:19.136" v="4216" actId="1076"/>
          <ac:spMkLst>
            <pc:docMk/>
            <pc:sldMk cId="3921617513" sldId="361"/>
            <ac:spMk id="14" creationId="{80C8D371-409D-C347-9009-CD41EF6303B0}"/>
          </ac:spMkLst>
        </pc:spChg>
        <pc:spChg chg="del">
          <ac:chgData name="Jose Parreño" userId="e9eb2e60-3ac9-459e-b2e3-ffd9754e9e4c" providerId="ADAL" clId="{6C00A1E3-C950-4345-A3F0-E49020E882C2}" dt="2022-04-24T20:21:05.683" v="4175" actId="478"/>
          <ac:spMkLst>
            <pc:docMk/>
            <pc:sldMk cId="3921617513" sldId="361"/>
            <ac:spMk id="17" creationId="{156126E8-8E42-5443-84EB-8E5031360FB0}"/>
          </ac:spMkLst>
        </pc:spChg>
        <pc:spChg chg="del">
          <ac:chgData name="Jose Parreño" userId="e9eb2e60-3ac9-459e-b2e3-ffd9754e9e4c" providerId="ADAL" clId="{6C00A1E3-C950-4345-A3F0-E49020E882C2}" dt="2022-04-24T20:21:05.683" v="4175" actId="478"/>
          <ac:spMkLst>
            <pc:docMk/>
            <pc:sldMk cId="3921617513" sldId="361"/>
            <ac:spMk id="18" creationId="{EDF50F49-6BBC-1E42-87BF-45FFC5214EDF}"/>
          </ac:spMkLst>
        </pc:spChg>
        <pc:spChg chg="del">
          <ac:chgData name="Jose Parreño" userId="e9eb2e60-3ac9-459e-b2e3-ffd9754e9e4c" providerId="ADAL" clId="{6C00A1E3-C950-4345-A3F0-E49020E882C2}" dt="2022-04-24T20:21:05.683" v="4175" actId="478"/>
          <ac:spMkLst>
            <pc:docMk/>
            <pc:sldMk cId="3921617513" sldId="361"/>
            <ac:spMk id="19" creationId="{CD0E73BC-DA1C-624B-9287-851BEC97808E}"/>
          </ac:spMkLst>
        </pc:spChg>
        <pc:spChg chg="del">
          <ac:chgData name="Jose Parreño" userId="e9eb2e60-3ac9-459e-b2e3-ffd9754e9e4c" providerId="ADAL" clId="{6C00A1E3-C950-4345-A3F0-E49020E882C2}" dt="2022-04-24T20:21:05.683" v="4175" actId="478"/>
          <ac:spMkLst>
            <pc:docMk/>
            <pc:sldMk cId="3921617513" sldId="361"/>
            <ac:spMk id="20" creationId="{7B33AC11-D714-7A43-AC9E-6318FD4B06CF}"/>
          </ac:spMkLst>
        </pc:spChg>
        <pc:spChg chg="add mod">
          <ac:chgData name="Jose Parreño" userId="e9eb2e60-3ac9-459e-b2e3-ffd9754e9e4c" providerId="ADAL" clId="{6C00A1E3-C950-4345-A3F0-E49020E882C2}" dt="2022-04-24T20:30:07.902" v="4349" actId="20577"/>
          <ac:spMkLst>
            <pc:docMk/>
            <pc:sldMk cId="3921617513" sldId="361"/>
            <ac:spMk id="21" creationId="{A86553E7-C063-D940-A90D-C90E7342ABDB}"/>
          </ac:spMkLst>
        </pc:spChg>
        <pc:spChg chg="add mod">
          <ac:chgData name="Jose Parreño" userId="e9eb2e60-3ac9-459e-b2e3-ffd9754e9e4c" providerId="ADAL" clId="{6C00A1E3-C950-4345-A3F0-E49020E882C2}" dt="2022-04-24T20:31:00.079" v="4374" actId="14100"/>
          <ac:spMkLst>
            <pc:docMk/>
            <pc:sldMk cId="3921617513" sldId="361"/>
            <ac:spMk id="24" creationId="{93F73B29-2A40-AF46-9FC3-D43A50B5FC13}"/>
          </ac:spMkLst>
        </pc:spChg>
        <pc:spChg chg="add mod">
          <ac:chgData name="Jose Parreño" userId="e9eb2e60-3ac9-459e-b2e3-ffd9754e9e4c" providerId="ADAL" clId="{6C00A1E3-C950-4345-A3F0-E49020E882C2}" dt="2022-04-24T20:33:44.768" v="4635" actId="403"/>
          <ac:spMkLst>
            <pc:docMk/>
            <pc:sldMk cId="3921617513" sldId="361"/>
            <ac:spMk id="26" creationId="{551C55B9-C9DC-DA40-A107-55809DE3D286}"/>
          </ac:spMkLst>
        </pc:spChg>
        <pc:spChg chg="add mod">
          <ac:chgData name="Jose Parreño" userId="e9eb2e60-3ac9-459e-b2e3-ffd9754e9e4c" providerId="ADAL" clId="{6C00A1E3-C950-4345-A3F0-E49020E882C2}" dt="2022-04-24T20:34:26.597" v="4644" actId="1076"/>
          <ac:spMkLst>
            <pc:docMk/>
            <pc:sldMk cId="3921617513" sldId="361"/>
            <ac:spMk id="27" creationId="{7FB6493B-517F-8149-BB8B-2D6DD2F00C27}"/>
          </ac:spMkLst>
        </pc:spChg>
        <pc:spChg chg="add mod">
          <ac:chgData name="Jose Parreño" userId="e9eb2e60-3ac9-459e-b2e3-ffd9754e9e4c" providerId="ADAL" clId="{6C00A1E3-C950-4345-A3F0-E49020E882C2}" dt="2022-04-24T20:35:17.759" v="4808" actId="14100"/>
          <ac:spMkLst>
            <pc:docMk/>
            <pc:sldMk cId="3921617513" sldId="361"/>
            <ac:spMk id="28" creationId="{38D966D9-8046-AF4A-BA22-57634653DC4E}"/>
          </ac:spMkLst>
        </pc:spChg>
        <pc:picChg chg="add mod">
          <ac:chgData name="Jose Parreño" userId="e9eb2e60-3ac9-459e-b2e3-ffd9754e9e4c" providerId="ADAL" clId="{6C00A1E3-C950-4345-A3F0-E49020E882C2}" dt="2022-04-24T20:30:54.047" v="4372" actId="1076"/>
          <ac:picMkLst>
            <pc:docMk/>
            <pc:sldMk cId="3921617513" sldId="361"/>
            <ac:picMk id="3" creationId="{F755CFB4-277D-0A46-84DF-0C1314EC388D}"/>
          </ac:picMkLst>
        </pc:picChg>
        <pc:picChg chg="add mod">
          <ac:chgData name="Jose Parreño" userId="e9eb2e60-3ac9-459e-b2e3-ffd9754e9e4c" providerId="ADAL" clId="{6C00A1E3-C950-4345-A3F0-E49020E882C2}" dt="2022-04-24T20:33:52.649" v="4638" actId="1076"/>
          <ac:picMkLst>
            <pc:docMk/>
            <pc:sldMk cId="3921617513" sldId="361"/>
            <ac:picMk id="12" creationId="{1712244C-5883-D24B-B323-2FA457671AF5}"/>
          </ac:picMkLst>
        </pc:picChg>
        <pc:picChg chg="del">
          <ac:chgData name="Jose Parreño" userId="e9eb2e60-3ac9-459e-b2e3-ffd9754e9e4c" providerId="ADAL" clId="{6C00A1E3-C950-4345-A3F0-E49020E882C2}" dt="2022-04-24T20:21:05.683" v="4175" actId="478"/>
          <ac:picMkLst>
            <pc:docMk/>
            <pc:sldMk cId="3921617513" sldId="361"/>
            <ac:picMk id="13" creationId="{AE1A538D-CE93-BB4F-A803-99E327E8B755}"/>
          </ac:picMkLst>
        </pc:picChg>
        <pc:picChg chg="add mod">
          <ac:chgData name="Jose Parreño" userId="e9eb2e60-3ac9-459e-b2e3-ffd9754e9e4c" providerId="ADAL" clId="{6C00A1E3-C950-4345-A3F0-E49020E882C2}" dt="2022-04-24T20:34:34.404" v="4645" actId="1076"/>
          <ac:picMkLst>
            <pc:docMk/>
            <pc:sldMk cId="3921617513" sldId="361"/>
            <ac:picMk id="15" creationId="{5DCFBC8B-01FC-774F-8F50-E2507BFAA2BB}"/>
          </ac:picMkLst>
        </pc:picChg>
        <pc:picChg chg="del">
          <ac:chgData name="Jose Parreño" userId="e9eb2e60-3ac9-459e-b2e3-ffd9754e9e4c" providerId="ADAL" clId="{6C00A1E3-C950-4345-A3F0-E49020E882C2}" dt="2022-04-24T20:21:05.683" v="4175" actId="478"/>
          <ac:picMkLst>
            <pc:docMk/>
            <pc:sldMk cId="3921617513" sldId="361"/>
            <ac:picMk id="16" creationId="{18CF9450-48B9-5D40-B726-37A8301E05B1}"/>
          </ac:picMkLst>
        </pc:picChg>
        <pc:cxnChg chg="add mod">
          <ac:chgData name="Jose Parreño" userId="e9eb2e60-3ac9-459e-b2e3-ffd9754e9e4c" providerId="ADAL" clId="{6C00A1E3-C950-4345-A3F0-E49020E882C2}" dt="2022-04-24T20:30:31.292" v="4361" actId="1076"/>
          <ac:cxnSpMkLst>
            <pc:docMk/>
            <pc:sldMk cId="3921617513" sldId="361"/>
            <ac:cxnSpMk id="6" creationId="{54BD8341-2E6E-CF46-A678-9E4487EA8ED7}"/>
          </ac:cxnSpMkLst>
        </pc:cxnChg>
        <pc:cxnChg chg="add mod">
          <ac:chgData name="Jose Parreño" userId="e9eb2e60-3ac9-459e-b2e3-ffd9754e9e4c" providerId="ADAL" clId="{6C00A1E3-C950-4345-A3F0-E49020E882C2}" dt="2022-04-24T20:30:39.183" v="4364" actId="14100"/>
          <ac:cxnSpMkLst>
            <pc:docMk/>
            <pc:sldMk cId="3921617513" sldId="361"/>
            <ac:cxnSpMk id="22" creationId="{E28CCF60-96F4-7946-BD04-163BEED4E5EC}"/>
          </ac:cxnSpMkLst>
        </pc:cxnChg>
        <pc:cxnChg chg="del">
          <ac:chgData name="Jose Parreño" userId="e9eb2e60-3ac9-459e-b2e3-ffd9754e9e4c" providerId="ADAL" clId="{6C00A1E3-C950-4345-A3F0-E49020E882C2}" dt="2022-04-24T20:21:05.683" v="4175" actId="478"/>
          <ac:cxnSpMkLst>
            <pc:docMk/>
            <pc:sldMk cId="3921617513" sldId="361"/>
            <ac:cxnSpMk id="23" creationId="{FD0AC219-24B4-6946-9DE0-0A3988556C54}"/>
          </ac:cxnSpMkLst>
        </pc:cxnChg>
        <pc:cxnChg chg="del">
          <ac:chgData name="Jose Parreño" userId="e9eb2e60-3ac9-459e-b2e3-ffd9754e9e4c" providerId="ADAL" clId="{6C00A1E3-C950-4345-A3F0-E49020E882C2}" dt="2022-04-24T20:21:05.683" v="4175" actId="478"/>
          <ac:cxnSpMkLst>
            <pc:docMk/>
            <pc:sldMk cId="3921617513" sldId="361"/>
            <ac:cxnSpMk id="25" creationId="{9DDB4DE7-1603-9940-B3EE-9184AF685736}"/>
          </ac:cxnSpMkLst>
        </pc:cxnChg>
        <pc:cxnChg chg="add mod">
          <ac:chgData name="Jose Parreño" userId="e9eb2e60-3ac9-459e-b2e3-ffd9754e9e4c" providerId="ADAL" clId="{6C00A1E3-C950-4345-A3F0-E49020E882C2}" dt="2022-04-24T20:35:29.110" v="4812" actId="14100"/>
          <ac:cxnSpMkLst>
            <pc:docMk/>
            <pc:sldMk cId="3921617513" sldId="361"/>
            <ac:cxnSpMk id="29" creationId="{031EF2A7-96EA-814F-BE91-151F2B98095E}"/>
          </ac:cxnSpMkLst>
        </pc:cxnChg>
      </pc:sldChg>
      <pc:sldChg chg="modSp add mod">
        <pc:chgData name="Jose Parreño" userId="e9eb2e60-3ac9-459e-b2e3-ffd9754e9e4c" providerId="ADAL" clId="{6C00A1E3-C950-4345-A3F0-E49020E882C2}" dt="2022-04-25T05:19:46.134" v="4904" actId="20577"/>
        <pc:sldMkLst>
          <pc:docMk/>
          <pc:sldMk cId="2893932449" sldId="362"/>
        </pc:sldMkLst>
        <pc:spChg chg="mod">
          <ac:chgData name="Jose Parreño" userId="e9eb2e60-3ac9-459e-b2e3-ffd9754e9e4c" providerId="ADAL" clId="{6C00A1E3-C950-4345-A3F0-E49020E882C2}" dt="2022-04-24T20:35:44.480" v="4841" actId="20577"/>
          <ac:spMkLst>
            <pc:docMk/>
            <pc:sldMk cId="2893932449" sldId="362"/>
            <ac:spMk id="2" creationId="{B741A274-9E0D-124A-81D2-4C8A023B0FC7}"/>
          </ac:spMkLst>
        </pc:spChg>
        <pc:spChg chg="mod">
          <ac:chgData name="Jose Parreño" userId="e9eb2e60-3ac9-459e-b2e3-ffd9754e9e4c" providerId="ADAL" clId="{6C00A1E3-C950-4345-A3F0-E49020E882C2}" dt="2022-04-25T05:19:46.134" v="4904" actId="20577"/>
          <ac:spMkLst>
            <pc:docMk/>
            <pc:sldMk cId="2893932449" sldId="362"/>
            <ac:spMk id="3" creationId="{ADF09A32-1016-0C42-B648-397C288FBA66}"/>
          </ac:spMkLst>
        </pc:spChg>
      </pc:sldChg>
      <pc:sldChg chg="addSp delSp modSp add mod">
        <pc:chgData name="Jose Parreño" userId="e9eb2e60-3ac9-459e-b2e3-ffd9754e9e4c" providerId="ADAL" clId="{6C00A1E3-C950-4345-A3F0-E49020E882C2}" dt="2022-04-24T20:38:02.879" v="4882"/>
        <pc:sldMkLst>
          <pc:docMk/>
          <pc:sldMk cId="3434290644" sldId="363"/>
        </pc:sldMkLst>
        <pc:spChg chg="mod">
          <ac:chgData name="Jose Parreño" userId="e9eb2e60-3ac9-459e-b2e3-ffd9754e9e4c" providerId="ADAL" clId="{6C00A1E3-C950-4345-A3F0-E49020E882C2}" dt="2022-04-24T20:36:29.319" v="4863" actId="113"/>
          <ac:spMkLst>
            <pc:docMk/>
            <pc:sldMk cId="3434290644" sldId="363"/>
            <ac:spMk id="5" creationId="{AF829203-3554-E449-93E6-939BC8200590}"/>
          </ac:spMkLst>
        </pc:spChg>
        <pc:spChg chg="del">
          <ac:chgData name="Jose Parreño" userId="e9eb2e60-3ac9-459e-b2e3-ffd9754e9e4c" providerId="ADAL" clId="{6C00A1E3-C950-4345-A3F0-E49020E882C2}" dt="2022-04-24T20:38:02.261" v="4881" actId="478"/>
          <ac:spMkLst>
            <pc:docMk/>
            <pc:sldMk cId="3434290644" sldId="363"/>
            <ac:spMk id="8" creationId="{05C2CE6D-1C52-FD45-A3CE-AD1254D5F3D0}"/>
          </ac:spMkLst>
        </pc:spChg>
        <pc:spChg chg="mod">
          <ac:chgData name="Jose Parreño" userId="e9eb2e60-3ac9-459e-b2e3-ffd9754e9e4c" providerId="ADAL" clId="{6C00A1E3-C950-4345-A3F0-E49020E882C2}" dt="2022-04-24T20:36:29.319" v="4863" actId="113"/>
          <ac:spMkLst>
            <pc:docMk/>
            <pc:sldMk cId="3434290644" sldId="363"/>
            <ac:spMk id="9" creationId="{4390D4A6-8CA6-904B-AFE8-68FBD4B782BF}"/>
          </ac:spMkLst>
        </pc:spChg>
        <pc:spChg chg="mod">
          <ac:chgData name="Jose Parreño" userId="e9eb2e60-3ac9-459e-b2e3-ffd9754e9e4c" providerId="ADAL" clId="{6C00A1E3-C950-4345-A3F0-E49020E882C2}" dt="2022-04-24T20:36:29.319" v="4863" actId="113"/>
          <ac:spMkLst>
            <pc:docMk/>
            <pc:sldMk cId="3434290644" sldId="363"/>
            <ac:spMk id="26" creationId="{6F5C5480-987E-9E4C-A445-BC057249C1BB}"/>
          </ac:spMkLst>
        </pc:spChg>
        <pc:spChg chg="add mod">
          <ac:chgData name="Jose Parreño" userId="e9eb2e60-3ac9-459e-b2e3-ffd9754e9e4c" providerId="ADAL" clId="{6C00A1E3-C950-4345-A3F0-E49020E882C2}" dt="2022-04-24T20:38:02.879" v="4882"/>
          <ac:spMkLst>
            <pc:docMk/>
            <pc:sldMk cId="3434290644" sldId="363"/>
            <ac:spMk id="38" creationId="{35FDFE8F-BBA6-1844-BFA7-2A433E082FB7}"/>
          </ac:spMkLst>
        </pc:spChg>
        <pc:spChg chg="mod">
          <ac:chgData name="Jose Parreño" userId="e9eb2e60-3ac9-459e-b2e3-ffd9754e9e4c" providerId="ADAL" clId="{6C00A1E3-C950-4345-A3F0-E49020E882C2}" dt="2022-04-24T20:36:34.973" v="4865" actId="207"/>
          <ac:spMkLst>
            <pc:docMk/>
            <pc:sldMk cId="3434290644" sldId="363"/>
            <ac:spMk id="43" creationId="{4B3385FE-FFFA-7A48-8DC6-C69826798611}"/>
          </ac:spMkLst>
        </pc:spChg>
        <pc:spChg chg="mod">
          <ac:chgData name="Jose Parreño" userId="e9eb2e60-3ac9-459e-b2e3-ffd9754e9e4c" providerId="ADAL" clId="{6C00A1E3-C950-4345-A3F0-E49020E882C2}" dt="2022-04-24T20:36:34.973" v="4865" actId="207"/>
          <ac:spMkLst>
            <pc:docMk/>
            <pc:sldMk cId="3434290644" sldId="363"/>
            <ac:spMk id="50" creationId="{ABD5069B-4087-EA4F-830B-B7F836F2D403}"/>
          </ac:spMkLst>
        </pc:spChg>
        <pc:cxnChg chg="mod">
          <ac:chgData name="Jose Parreño" userId="e9eb2e60-3ac9-459e-b2e3-ffd9754e9e4c" providerId="ADAL" clId="{6C00A1E3-C950-4345-A3F0-E49020E882C2}" dt="2022-04-24T20:38:02.261" v="4881" actId="478"/>
          <ac:cxnSpMkLst>
            <pc:docMk/>
            <pc:sldMk cId="3434290644" sldId="363"/>
            <ac:cxnSpMk id="23" creationId="{2C6706DC-E4F2-DE4E-9E59-405931F97720}"/>
          </ac:cxnSpMkLst>
        </pc:cxnChg>
        <pc:cxnChg chg="mod">
          <ac:chgData name="Jose Parreño" userId="e9eb2e60-3ac9-459e-b2e3-ffd9754e9e4c" providerId="ADAL" clId="{6C00A1E3-C950-4345-A3F0-E49020E882C2}" dt="2022-04-24T20:36:23.891" v="4861" actId="1582"/>
          <ac:cxnSpMkLst>
            <pc:docMk/>
            <pc:sldMk cId="3434290644" sldId="363"/>
            <ac:cxnSpMk id="34" creationId="{C5BCA115-CD1F-364A-95E8-64C3F50BC47F}"/>
          </ac:cxnSpMkLst>
        </pc:cxnChg>
        <pc:cxnChg chg="mod">
          <ac:chgData name="Jose Parreño" userId="e9eb2e60-3ac9-459e-b2e3-ffd9754e9e4c" providerId="ADAL" clId="{6C00A1E3-C950-4345-A3F0-E49020E882C2}" dt="2022-04-24T20:36:23.891" v="4861" actId="1582"/>
          <ac:cxnSpMkLst>
            <pc:docMk/>
            <pc:sldMk cId="3434290644" sldId="363"/>
            <ac:cxnSpMk id="37" creationId="{60FDA369-CE3C-4F47-A58F-AE1CE671B90B}"/>
          </ac:cxnSpMkLst>
        </pc:cxnChg>
      </pc:sldChg>
      <pc:sldChg chg="addSp delSp modSp new mod">
        <pc:chgData name="Jose Parreño" userId="e9eb2e60-3ac9-459e-b2e3-ffd9754e9e4c" providerId="ADAL" clId="{6C00A1E3-C950-4345-A3F0-E49020E882C2}" dt="2022-04-25T20:21:11.873" v="5859" actId="20577"/>
        <pc:sldMkLst>
          <pc:docMk/>
          <pc:sldMk cId="1778515950" sldId="364"/>
        </pc:sldMkLst>
        <pc:spChg chg="mod">
          <ac:chgData name="Jose Parreño" userId="e9eb2e60-3ac9-459e-b2e3-ffd9754e9e4c" providerId="ADAL" clId="{6C00A1E3-C950-4345-A3F0-E49020E882C2}" dt="2022-04-25T05:20:45.031" v="4982" actId="20577"/>
          <ac:spMkLst>
            <pc:docMk/>
            <pc:sldMk cId="1778515950" sldId="364"/>
            <ac:spMk id="2" creationId="{13062C7E-FA40-7F4E-BEDC-142F8B127BE8}"/>
          </ac:spMkLst>
        </pc:spChg>
        <pc:spChg chg="del">
          <ac:chgData name="Jose Parreño" userId="e9eb2e60-3ac9-459e-b2e3-ffd9754e9e4c" providerId="ADAL" clId="{6C00A1E3-C950-4345-A3F0-E49020E882C2}" dt="2022-04-25T05:20:50.809" v="4983" actId="478"/>
          <ac:spMkLst>
            <pc:docMk/>
            <pc:sldMk cId="1778515950" sldId="364"/>
            <ac:spMk id="3" creationId="{DF2A8338-46CF-A442-9538-E67E6D6015B7}"/>
          </ac:spMkLst>
        </pc:spChg>
        <pc:spChg chg="mod">
          <ac:chgData name="Jose Parreño" userId="e9eb2e60-3ac9-459e-b2e3-ffd9754e9e4c" providerId="ADAL" clId="{6C00A1E3-C950-4345-A3F0-E49020E882C2}" dt="2022-04-25T05:20:31.567" v="4955" actId="20577"/>
          <ac:spMkLst>
            <pc:docMk/>
            <pc:sldMk cId="1778515950" sldId="364"/>
            <ac:spMk id="4" creationId="{D7CC463F-14FB-F54E-AC85-97788D5BBEC9}"/>
          </ac:spMkLst>
        </pc:spChg>
        <pc:spChg chg="add mod">
          <ac:chgData name="Jose Parreño" userId="e9eb2e60-3ac9-459e-b2e3-ffd9754e9e4c" providerId="ADAL" clId="{6C00A1E3-C950-4345-A3F0-E49020E882C2}" dt="2022-04-25T20:21:09.595" v="5858" actId="20577"/>
          <ac:spMkLst>
            <pc:docMk/>
            <pc:sldMk cId="1778515950" sldId="364"/>
            <ac:spMk id="6" creationId="{74836348-F1E1-2F4F-9D19-CF1163F33B1E}"/>
          </ac:spMkLst>
        </pc:spChg>
        <pc:spChg chg="add mod">
          <ac:chgData name="Jose Parreño" userId="e9eb2e60-3ac9-459e-b2e3-ffd9754e9e4c" providerId="ADAL" clId="{6C00A1E3-C950-4345-A3F0-E49020E882C2}" dt="2022-04-25T20:21:11.873" v="5859" actId="20577"/>
          <ac:spMkLst>
            <pc:docMk/>
            <pc:sldMk cId="1778515950" sldId="364"/>
            <ac:spMk id="7" creationId="{F878D4EE-C33C-C540-BE5E-B56E341FC707}"/>
          </ac:spMkLst>
        </pc:spChg>
        <pc:spChg chg="add mod">
          <ac:chgData name="Jose Parreño" userId="e9eb2e60-3ac9-459e-b2e3-ffd9754e9e4c" providerId="ADAL" clId="{6C00A1E3-C950-4345-A3F0-E49020E882C2}" dt="2022-04-25T19:55:03.901" v="5215" actId="255"/>
          <ac:spMkLst>
            <pc:docMk/>
            <pc:sldMk cId="1778515950" sldId="364"/>
            <ac:spMk id="10" creationId="{168D38C9-DC16-394D-A431-F5BBC1B3B97C}"/>
          </ac:spMkLst>
        </pc:spChg>
        <pc:picChg chg="add mod">
          <ac:chgData name="Jose Parreño" userId="e9eb2e60-3ac9-459e-b2e3-ffd9754e9e4c" providerId="ADAL" clId="{6C00A1E3-C950-4345-A3F0-E49020E882C2}" dt="2022-04-25T05:21:17.376" v="4985" actId="1076"/>
          <ac:picMkLst>
            <pc:docMk/>
            <pc:sldMk cId="1778515950" sldId="364"/>
            <ac:picMk id="1026" creationId="{2EEECCD9-4998-454F-BB06-E3BF1AE85BC7}"/>
          </ac:picMkLst>
        </pc:picChg>
      </pc:sldChg>
      <pc:sldChg chg="modSp add mod">
        <pc:chgData name="Jose Parreño" userId="e9eb2e60-3ac9-459e-b2e3-ffd9754e9e4c" providerId="ADAL" clId="{6C00A1E3-C950-4345-A3F0-E49020E882C2}" dt="2022-04-25T05:20:13.159" v="4918" actId="20577"/>
        <pc:sldMkLst>
          <pc:docMk/>
          <pc:sldMk cId="2516501860" sldId="365"/>
        </pc:sldMkLst>
        <pc:spChg chg="mod">
          <ac:chgData name="Jose Parreño" userId="e9eb2e60-3ac9-459e-b2e3-ffd9754e9e4c" providerId="ADAL" clId="{6C00A1E3-C950-4345-A3F0-E49020E882C2}" dt="2022-04-25T05:20:13.159" v="4918" actId="20577"/>
          <ac:spMkLst>
            <pc:docMk/>
            <pc:sldMk cId="2516501860" sldId="365"/>
            <ac:spMk id="2" creationId="{B4E84A52-2C85-7941-AABB-3FC65FB6A4C3}"/>
          </ac:spMkLst>
        </pc:spChg>
      </pc:sldChg>
      <pc:sldChg chg="addSp delSp modSp new mod">
        <pc:chgData name="Jose Parreño" userId="e9eb2e60-3ac9-459e-b2e3-ffd9754e9e4c" providerId="ADAL" clId="{6C00A1E3-C950-4345-A3F0-E49020E882C2}" dt="2022-04-28T18:56:15.561" v="7945" actId="20577"/>
        <pc:sldMkLst>
          <pc:docMk/>
          <pc:sldMk cId="4128301559" sldId="366"/>
        </pc:sldMkLst>
        <pc:spChg chg="mod">
          <ac:chgData name="Jose Parreño" userId="e9eb2e60-3ac9-459e-b2e3-ffd9754e9e4c" providerId="ADAL" clId="{6C00A1E3-C950-4345-A3F0-E49020E882C2}" dt="2022-04-25T19:56:50.822" v="5394" actId="20577"/>
          <ac:spMkLst>
            <pc:docMk/>
            <pc:sldMk cId="4128301559" sldId="366"/>
            <ac:spMk id="2" creationId="{B786697E-0084-7844-BB1E-39412FAE0640}"/>
          </ac:spMkLst>
        </pc:spChg>
        <pc:spChg chg="del">
          <ac:chgData name="Jose Parreño" userId="e9eb2e60-3ac9-459e-b2e3-ffd9754e9e4c" providerId="ADAL" clId="{6C00A1E3-C950-4345-A3F0-E49020E882C2}" dt="2022-04-25T19:56:52.062" v="5395" actId="478"/>
          <ac:spMkLst>
            <pc:docMk/>
            <pc:sldMk cId="4128301559" sldId="366"/>
            <ac:spMk id="3" creationId="{77083B57-2D7C-0C4E-BF12-EA593CDEC33A}"/>
          </ac:spMkLst>
        </pc:spChg>
        <pc:spChg chg="mod">
          <ac:chgData name="Jose Parreño" userId="e9eb2e60-3ac9-459e-b2e3-ffd9754e9e4c" providerId="ADAL" clId="{6C00A1E3-C950-4345-A3F0-E49020E882C2}" dt="2022-04-28T18:56:15.561" v="7945" actId="20577"/>
          <ac:spMkLst>
            <pc:docMk/>
            <pc:sldMk cId="4128301559" sldId="366"/>
            <ac:spMk id="4" creationId="{3CC4DC12-D9D2-DF4C-A1A6-7B3D7A4055A6}"/>
          </ac:spMkLst>
        </pc:spChg>
        <pc:spChg chg="add mod">
          <ac:chgData name="Jose Parreño" userId="e9eb2e60-3ac9-459e-b2e3-ffd9754e9e4c" providerId="ADAL" clId="{6C00A1E3-C950-4345-A3F0-E49020E882C2}" dt="2022-04-25T19:59:07.806" v="5459" actId="20577"/>
          <ac:spMkLst>
            <pc:docMk/>
            <pc:sldMk cId="4128301559" sldId="366"/>
            <ac:spMk id="6" creationId="{281DE57D-FC00-BC49-844A-2A1DE02990E4}"/>
          </ac:spMkLst>
        </pc:spChg>
        <pc:spChg chg="add mod">
          <ac:chgData name="Jose Parreño" userId="e9eb2e60-3ac9-459e-b2e3-ffd9754e9e4c" providerId="ADAL" clId="{6C00A1E3-C950-4345-A3F0-E49020E882C2}" dt="2022-04-25T20:00:38.153" v="5468" actId="20577"/>
          <ac:spMkLst>
            <pc:docMk/>
            <pc:sldMk cId="4128301559" sldId="366"/>
            <ac:spMk id="9" creationId="{8551C94B-1162-E146-83D9-6334BA7C5B11}"/>
          </ac:spMkLst>
        </pc:spChg>
        <pc:picChg chg="add mod">
          <ac:chgData name="Jose Parreño" userId="e9eb2e60-3ac9-459e-b2e3-ffd9754e9e4c" providerId="ADAL" clId="{6C00A1E3-C950-4345-A3F0-E49020E882C2}" dt="2022-04-25T20:00:03.119" v="5462" actId="1076"/>
          <ac:picMkLst>
            <pc:docMk/>
            <pc:sldMk cId="4128301559" sldId="366"/>
            <ac:picMk id="7" creationId="{BF95639B-2306-004A-AA93-A417AE1C9697}"/>
          </ac:picMkLst>
        </pc:picChg>
        <pc:picChg chg="add mod">
          <ac:chgData name="Jose Parreño" userId="e9eb2e60-3ac9-459e-b2e3-ffd9754e9e4c" providerId="ADAL" clId="{6C00A1E3-C950-4345-A3F0-E49020E882C2}" dt="2022-04-25T20:01:12.504" v="5478" actId="1035"/>
          <ac:picMkLst>
            <pc:docMk/>
            <pc:sldMk cId="4128301559" sldId="366"/>
            <ac:picMk id="10" creationId="{5301707B-2600-9E44-A3F5-24C3426E8618}"/>
          </ac:picMkLst>
        </pc:picChg>
        <pc:picChg chg="add mod">
          <ac:chgData name="Jose Parreño" userId="e9eb2e60-3ac9-459e-b2e3-ffd9754e9e4c" providerId="ADAL" clId="{6C00A1E3-C950-4345-A3F0-E49020E882C2}" dt="2022-04-26T19:53:09.472" v="6316" actId="1076"/>
          <ac:picMkLst>
            <pc:docMk/>
            <pc:sldMk cId="4128301559" sldId="366"/>
            <ac:picMk id="11" creationId="{66682899-6E98-5346-9CC0-2495EFE0CA2C}"/>
          </ac:picMkLst>
        </pc:picChg>
        <pc:cxnChg chg="add mod">
          <ac:chgData name="Jose Parreño" userId="e9eb2e60-3ac9-459e-b2e3-ffd9754e9e4c" providerId="ADAL" clId="{6C00A1E3-C950-4345-A3F0-E49020E882C2}" dt="2022-04-26T19:53:17.510" v="6318" actId="14100"/>
          <ac:cxnSpMkLst>
            <pc:docMk/>
            <pc:sldMk cId="4128301559" sldId="366"/>
            <ac:cxnSpMk id="13" creationId="{C77280B9-D29F-094D-A996-4BAFFB86BEE5}"/>
          </ac:cxnSpMkLst>
        </pc:cxnChg>
        <pc:cxnChg chg="add mod">
          <ac:chgData name="Jose Parreño" userId="e9eb2e60-3ac9-459e-b2e3-ffd9754e9e4c" providerId="ADAL" clId="{6C00A1E3-C950-4345-A3F0-E49020E882C2}" dt="2022-04-25T20:02:15.043" v="5503" actId="693"/>
          <ac:cxnSpMkLst>
            <pc:docMk/>
            <pc:sldMk cId="4128301559" sldId="366"/>
            <ac:cxnSpMk id="15" creationId="{A3E95268-214F-9E4C-8EDC-2124A5D84BCF}"/>
          </ac:cxnSpMkLst>
        </pc:cxnChg>
        <pc:cxnChg chg="add mod">
          <ac:chgData name="Jose Parreño" userId="e9eb2e60-3ac9-459e-b2e3-ffd9754e9e4c" providerId="ADAL" clId="{6C00A1E3-C950-4345-A3F0-E49020E882C2}" dt="2022-04-26T19:53:26.677" v="6322" actId="14100"/>
          <ac:cxnSpMkLst>
            <pc:docMk/>
            <pc:sldMk cId="4128301559" sldId="366"/>
            <ac:cxnSpMk id="18" creationId="{B83EA4E1-11B6-224C-A68E-E4A6FC520AE7}"/>
          </ac:cxnSpMkLst>
        </pc:cxnChg>
        <pc:cxnChg chg="add">
          <ac:chgData name="Jose Parreño" userId="e9eb2e60-3ac9-459e-b2e3-ffd9754e9e4c" providerId="ADAL" clId="{6C00A1E3-C950-4345-A3F0-E49020E882C2}" dt="2022-04-26T19:53:34.585" v="6323" actId="11529"/>
          <ac:cxnSpMkLst>
            <pc:docMk/>
            <pc:sldMk cId="4128301559" sldId="366"/>
            <ac:cxnSpMk id="22" creationId="{F97FE52D-F326-4F40-A956-28863A93A031}"/>
          </ac:cxnSpMkLst>
        </pc:cxnChg>
      </pc:sldChg>
      <pc:sldChg chg="new del">
        <pc:chgData name="Jose Parreño" userId="e9eb2e60-3ac9-459e-b2e3-ffd9754e9e4c" providerId="ADAL" clId="{6C00A1E3-C950-4345-A3F0-E49020E882C2}" dt="2022-04-25T20:02:33.509" v="5505" actId="680"/>
        <pc:sldMkLst>
          <pc:docMk/>
          <pc:sldMk cId="658536286" sldId="367"/>
        </pc:sldMkLst>
      </pc:sldChg>
      <pc:sldChg chg="addSp delSp modSp new mod">
        <pc:chgData name="Jose Parreño" userId="e9eb2e60-3ac9-459e-b2e3-ffd9754e9e4c" providerId="ADAL" clId="{6C00A1E3-C950-4345-A3F0-E49020E882C2}" dt="2022-04-26T19:56:40.338" v="6395" actId="1035"/>
        <pc:sldMkLst>
          <pc:docMk/>
          <pc:sldMk cId="2759033429" sldId="367"/>
        </pc:sldMkLst>
        <pc:spChg chg="del mod">
          <ac:chgData name="Jose Parreño" userId="e9eb2e60-3ac9-459e-b2e3-ffd9754e9e4c" providerId="ADAL" clId="{6C00A1E3-C950-4345-A3F0-E49020E882C2}" dt="2022-04-25T20:05:10.770" v="5573" actId="478"/>
          <ac:spMkLst>
            <pc:docMk/>
            <pc:sldMk cId="2759033429" sldId="367"/>
            <ac:spMk id="2" creationId="{6A980983-E729-3843-AF1D-1EEA178690EA}"/>
          </ac:spMkLst>
        </pc:spChg>
        <pc:spChg chg="del">
          <ac:chgData name="Jose Parreño" userId="e9eb2e60-3ac9-459e-b2e3-ffd9754e9e4c" providerId="ADAL" clId="{6C00A1E3-C950-4345-A3F0-E49020E882C2}" dt="2022-04-25T20:05:00.788" v="5568" actId="478"/>
          <ac:spMkLst>
            <pc:docMk/>
            <pc:sldMk cId="2759033429" sldId="367"/>
            <ac:spMk id="3" creationId="{91E04582-0A71-AC45-8C68-0BCA32D9A212}"/>
          </ac:spMkLst>
        </pc:spChg>
        <pc:spChg chg="mod">
          <ac:chgData name="Jose Parreño" userId="e9eb2e60-3ac9-459e-b2e3-ffd9754e9e4c" providerId="ADAL" clId="{6C00A1E3-C950-4345-A3F0-E49020E882C2}" dt="2022-04-25T20:04:22.137" v="5562" actId="20577"/>
          <ac:spMkLst>
            <pc:docMk/>
            <pc:sldMk cId="2759033429" sldId="367"/>
            <ac:spMk id="4" creationId="{26130FE8-9845-8041-9CBF-BD38FE1A5F1A}"/>
          </ac:spMkLst>
        </pc:spChg>
        <pc:spChg chg="add mod">
          <ac:chgData name="Jose Parreño" userId="e9eb2e60-3ac9-459e-b2e3-ffd9754e9e4c" providerId="ADAL" clId="{6C00A1E3-C950-4345-A3F0-E49020E882C2}" dt="2022-04-25T20:19:45.262" v="5748" actId="404"/>
          <ac:spMkLst>
            <pc:docMk/>
            <pc:sldMk cId="2759033429" sldId="367"/>
            <ac:spMk id="6" creationId="{A6411275-42C4-A84F-B427-9C6B439E54CC}"/>
          </ac:spMkLst>
        </pc:spChg>
        <pc:spChg chg="add mod">
          <ac:chgData name="Jose Parreño" userId="e9eb2e60-3ac9-459e-b2e3-ffd9754e9e4c" providerId="ADAL" clId="{6C00A1E3-C950-4345-A3F0-E49020E882C2}" dt="2022-04-25T20:19:54.472" v="5751" actId="1076"/>
          <ac:spMkLst>
            <pc:docMk/>
            <pc:sldMk cId="2759033429" sldId="367"/>
            <ac:spMk id="8" creationId="{8A71A3F0-1F91-9D44-87CE-68198F19AD44}"/>
          </ac:spMkLst>
        </pc:spChg>
        <pc:spChg chg="add mod">
          <ac:chgData name="Jose Parreño" userId="e9eb2e60-3ac9-459e-b2e3-ffd9754e9e4c" providerId="ADAL" clId="{6C00A1E3-C950-4345-A3F0-E49020E882C2}" dt="2022-04-25T20:19:57.307" v="5752" actId="1076"/>
          <ac:spMkLst>
            <pc:docMk/>
            <pc:sldMk cId="2759033429" sldId="367"/>
            <ac:spMk id="9" creationId="{33376C99-2875-D34E-809A-225ADBB163F1}"/>
          </ac:spMkLst>
        </pc:spChg>
        <pc:spChg chg="add mod">
          <ac:chgData name="Jose Parreño" userId="e9eb2e60-3ac9-459e-b2e3-ffd9754e9e4c" providerId="ADAL" clId="{6C00A1E3-C950-4345-A3F0-E49020E882C2}" dt="2022-04-25T20:28:55.155" v="6085"/>
          <ac:spMkLst>
            <pc:docMk/>
            <pc:sldMk cId="2759033429" sldId="367"/>
            <ac:spMk id="10" creationId="{D2439A53-B683-474B-BFF8-51BD14734BA4}"/>
          </ac:spMkLst>
        </pc:spChg>
        <pc:spChg chg="add mod">
          <ac:chgData name="Jose Parreño" userId="e9eb2e60-3ac9-459e-b2e3-ffd9754e9e4c" providerId="ADAL" clId="{6C00A1E3-C950-4345-A3F0-E49020E882C2}" dt="2022-04-26T19:55:55.869" v="6339" actId="20577"/>
          <ac:spMkLst>
            <pc:docMk/>
            <pc:sldMk cId="2759033429" sldId="367"/>
            <ac:spMk id="13" creationId="{69533657-A213-DD48-B4E9-E18CD9EE9A2E}"/>
          </ac:spMkLst>
        </pc:spChg>
        <pc:spChg chg="add mod">
          <ac:chgData name="Jose Parreño" userId="e9eb2e60-3ac9-459e-b2e3-ffd9754e9e4c" providerId="ADAL" clId="{6C00A1E3-C950-4345-A3F0-E49020E882C2}" dt="2022-04-26T19:54:38.672" v="6326" actId="14100"/>
          <ac:spMkLst>
            <pc:docMk/>
            <pc:sldMk cId="2759033429" sldId="367"/>
            <ac:spMk id="15" creationId="{7B4D5773-F340-A947-A129-089C84607FF9}"/>
          </ac:spMkLst>
        </pc:spChg>
        <pc:spChg chg="add mod">
          <ac:chgData name="Jose Parreño" userId="e9eb2e60-3ac9-459e-b2e3-ffd9754e9e4c" providerId="ADAL" clId="{6C00A1E3-C950-4345-A3F0-E49020E882C2}" dt="2022-04-26T19:56:40.338" v="6395" actId="1035"/>
          <ac:spMkLst>
            <pc:docMk/>
            <pc:sldMk cId="2759033429" sldId="367"/>
            <ac:spMk id="16" creationId="{8362DFB9-FE59-4943-B0D8-1CC5BF48498B}"/>
          </ac:spMkLst>
        </pc:spChg>
        <pc:picChg chg="add del mod">
          <ac:chgData name="Jose Parreño" userId="e9eb2e60-3ac9-459e-b2e3-ffd9754e9e4c" providerId="ADAL" clId="{6C00A1E3-C950-4345-A3F0-E49020E882C2}" dt="2022-04-25T20:07:24.728" v="5629" actId="478"/>
          <ac:picMkLst>
            <pc:docMk/>
            <pc:sldMk cId="2759033429" sldId="367"/>
            <ac:picMk id="7" creationId="{1710FD08-C95E-5949-AF25-2D8E16011E9A}"/>
          </ac:picMkLst>
        </pc:picChg>
        <pc:picChg chg="add del mod">
          <ac:chgData name="Jose Parreño" userId="e9eb2e60-3ac9-459e-b2e3-ffd9754e9e4c" providerId="ADAL" clId="{6C00A1E3-C950-4345-A3F0-E49020E882C2}" dt="2022-04-25T20:30:18.677" v="6241" actId="478"/>
          <ac:picMkLst>
            <pc:docMk/>
            <pc:sldMk cId="2759033429" sldId="367"/>
            <ac:picMk id="11" creationId="{71AE4D60-7FB1-CD45-B6A0-42C725B7160A}"/>
          </ac:picMkLst>
        </pc:picChg>
        <pc:picChg chg="add del mod">
          <ac:chgData name="Jose Parreño" userId="e9eb2e60-3ac9-459e-b2e3-ffd9754e9e4c" providerId="ADAL" clId="{6C00A1E3-C950-4345-A3F0-E49020E882C2}" dt="2022-04-25T20:19:34.898" v="5746" actId="478"/>
          <ac:picMkLst>
            <pc:docMk/>
            <pc:sldMk cId="2759033429" sldId="367"/>
            <ac:picMk id="12" creationId="{3CE64111-B557-B441-9970-85C93A318F9C}"/>
          </ac:picMkLst>
        </pc:picChg>
        <pc:picChg chg="add mod modCrop">
          <ac:chgData name="Jose Parreño" userId="e9eb2e60-3ac9-459e-b2e3-ffd9754e9e4c" providerId="ADAL" clId="{6C00A1E3-C950-4345-A3F0-E49020E882C2}" dt="2022-04-25T20:39:27.112" v="6315" actId="732"/>
          <ac:picMkLst>
            <pc:docMk/>
            <pc:sldMk cId="2759033429" sldId="367"/>
            <ac:picMk id="14" creationId="{D471039C-9DDD-9F4D-AA8F-F421B4BF6310}"/>
          </ac:picMkLst>
        </pc:picChg>
      </pc:sldChg>
      <pc:sldChg chg="addSp delSp modSp new mod">
        <pc:chgData name="Jose Parreño" userId="e9eb2e60-3ac9-459e-b2e3-ffd9754e9e4c" providerId="ADAL" clId="{6C00A1E3-C950-4345-A3F0-E49020E882C2}" dt="2022-04-26T20:08:34.375" v="7330" actId="1076"/>
        <pc:sldMkLst>
          <pc:docMk/>
          <pc:sldMk cId="1009139347" sldId="368"/>
        </pc:sldMkLst>
        <pc:spChg chg="mod">
          <ac:chgData name="Jose Parreño" userId="e9eb2e60-3ac9-459e-b2e3-ffd9754e9e4c" providerId="ADAL" clId="{6C00A1E3-C950-4345-A3F0-E49020E882C2}" dt="2022-04-25T20:38:56.295" v="6295" actId="20577"/>
          <ac:spMkLst>
            <pc:docMk/>
            <pc:sldMk cId="1009139347" sldId="368"/>
            <ac:spMk id="2" creationId="{6AA707C4-BF95-DB42-8AF7-EBDBDE068CFC}"/>
          </ac:spMkLst>
        </pc:spChg>
        <pc:spChg chg="del">
          <ac:chgData name="Jose Parreño" userId="e9eb2e60-3ac9-459e-b2e3-ffd9754e9e4c" providerId="ADAL" clId="{6C00A1E3-C950-4345-A3F0-E49020E882C2}" dt="2022-04-25T20:38:58.385" v="6296" actId="478"/>
          <ac:spMkLst>
            <pc:docMk/>
            <pc:sldMk cId="1009139347" sldId="368"/>
            <ac:spMk id="3" creationId="{75D6A68C-0C90-A943-863A-E8C8245D5E54}"/>
          </ac:spMkLst>
        </pc:spChg>
        <pc:spChg chg="mod">
          <ac:chgData name="Jose Parreño" userId="e9eb2e60-3ac9-459e-b2e3-ffd9754e9e4c" providerId="ADAL" clId="{6C00A1E3-C950-4345-A3F0-E49020E882C2}" dt="2022-04-25T20:37:38.752" v="6261" actId="20577"/>
          <ac:spMkLst>
            <pc:docMk/>
            <pc:sldMk cId="1009139347" sldId="368"/>
            <ac:spMk id="4" creationId="{B740D991-1CA2-184B-84BB-499179D57505}"/>
          </ac:spMkLst>
        </pc:spChg>
        <pc:spChg chg="add mod">
          <ac:chgData name="Jose Parreño" userId="e9eb2e60-3ac9-459e-b2e3-ffd9754e9e4c" providerId="ADAL" clId="{6C00A1E3-C950-4345-A3F0-E49020E882C2}" dt="2022-04-26T19:59:07.718" v="6494" actId="121"/>
          <ac:spMkLst>
            <pc:docMk/>
            <pc:sldMk cId="1009139347" sldId="368"/>
            <ac:spMk id="6" creationId="{BBA78284-AF15-B842-8310-A709D2550474}"/>
          </ac:spMkLst>
        </pc:spChg>
        <pc:spChg chg="add mod">
          <ac:chgData name="Jose Parreño" userId="e9eb2e60-3ac9-459e-b2e3-ffd9754e9e4c" providerId="ADAL" clId="{6C00A1E3-C950-4345-A3F0-E49020E882C2}" dt="2022-04-26T19:59:39.300" v="6501" actId="1076"/>
          <ac:spMkLst>
            <pc:docMk/>
            <pc:sldMk cId="1009139347" sldId="368"/>
            <ac:spMk id="8" creationId="{B0527B79-8C97-1449-8EE6-279E6154F165}"/>
          </ac:spMkLst>
        </pc:spChg>
        <pc:spChg chg="add mod">
          <ac:chgData name="Jose Parreño" userId="e9eb2e60-3ac9-459e-b2e3-ffd9754e9e4c" providerId="ADAL" clId="{6C00A1E3-C950-4345-A3F0-E49020E882C2}" dt="2022-04-26T20:01:40.768" v="6527" actId="1035"/>
          <ac:spMkLst>
            <pc:docMk/>
            <pc:sldMk cId="1009139347" sldId="368"/>
            <ac:spMk id="10" creationId="{64212BC7-B48A-DF47-B4AE-0A06F702D9BF}"/>
          </ac:spMkLst>
        </pc:spChg>
        <pc:spChg chg="add mod">
          <ac:chgData name="Jose Parreño" userId="e9eb2e60-3ac9-459e-b2e3-ffd9754e9e4c" providerId="ADAL" clId="{6C00A1E3-C950-4345-A3F0-E49020E882C2}" dt="2022-04-26T20:01:57.246" v="6531" actId="1582"/>
          <ac:spMkLst>
            <pc:docMk/>
            <pc:sldMk cId="1009139347" sldId="368"/>
            <ac:spMk id="11" creationId="{FE229D5A-F253-C24E-965A-EA86E25B7671}"/>
          </ac:spMkLst>
        </pc:spChg>
        <pc:spChg chg="add mod">
          <ac:chgData name="Jose Parreño" userId="e9eb2e60-3ac9-459e-b2e3-ffd9754e9e4c" providerId="ADAL" clId="{6C00A1E3-C950-4345-A3F0-E49020E882C2}" dt="2022-04-26T20:08:34.375" v="7330" actId="1076"/>
          <ac:spMkLst>
            <pc:docMk/>
            <pc:sldMk cId="1009139347" sldId="368"/>
            <ac:spMk id="13" creationId="{2EDD1DA0-6200-C248-92D8-85AA3139E982}"/>
          </ac:spMkLst>
        </pc:spChg>
        <pc:spChg chg="add mod">
          <ac:chgData name="Jose Parreño" userId="e9eb2e60-3ac9-459e-b2e3-ffd9754e9e4c" providerId="ADAL" clId="{6C00A1E3-C950-4345-A3F0-E49020E882C2}" dt="2022-04-26T20:06:09.591" v="6861" actId="14100"/>
          <ac:spMkLst>
            <pc:docMk/>
            <pc:sldMk cId="1009139347" sldId="368"/>
            <ac:spMk id="15" creationId="{69511224-8DCB-2D4F-AF79-EA95E49A6D09}"/>
          </ac:spMkLst>
        </pc:spChg>
        <pc:spChg chg="add mod">
          <ac:chgData name="Jose Parreño" userId="e9eb2e60-3ac9-459e-b2e3-ffd9754e9e4c" providerId="ADAL" clId="{6C00A1E3-C950-4345-A3F0-E49020E882C2}" dt="2022-04-26T20:05:56.995" v="6859" actId="14100"/>
          <ac:spMkLst>
            <pc:docMk/>
            <pc:sldMk cId="1009139347" sldId="368"/>
            <ac:spMk id="16" creationId="{6AD96595-B7AF-D64B-B1C5-8664EDEC9782}"/>
          </ac:spMkLst>
        </pc:spChg>
        <pc:spChg chg="add mod">
          <ac:chgData name="Jose Parreño" userId="e9eb2e60-3ac9-459e-b2e3-ffd9754e9e4c" providerId="ADAL" clId="{6C00A1E3-C950-4345-A3F0-E49020E882C2}" dt="2022-04-26T20:06:18.179" v="6864" actId="14100"/>
          <ac:spMkLst>
            <pc:docMk/>
            <pc:sldMk cId="1009139347" sldId="368"/>
            <ac:spMk id="17" creationId="{E886ED07-99F5-5F4C-9AB6-518C034644E5}"/>
          </ac:spMkLst>
        </pc:spChg>
        <pc:picChg chg="add mod">
          <ac:chgData name="Jose Parreño" userId="e9eb2e60-3ac9-459e-b2e3-ffd9754e9e4c" providerId="ADAL" clId="{6C00A1E3-C950-4345-A3F0-E49020E882C2}" dt="2022-04-26T19:59:43.995" v="6502" actId="1076"/>
          <ac:picMkLst>
            <pc:docMk/>
            <pc:sldMk cId="1009139347" sldId="368"/>
            <ac:picMk id="5" creationId="{32F57A1E-9746-164C-84DC-3858792D0711}"/>
          </ac:picMkLst>
        </pc:picChg>
        <pc:picChg chg="add mod">
          <ac:chgData name="Jose Parreño" userId="e9eb2e60-3ac9-459e-b2e3-ffd9754e9e4c" providerId="ADAL" clId="{6C00A1E3-C950-4345-A3F0-E49020E882C2}" dt="2022-04-26T19:59:03.675" v="6493" actId="1076"/>
          <ac:picMkLst>
            <pc:docMk/>
            <pc:sldMk cId="1009139347" sldId="368"/>
            <ac:picMk id="7" creationId="{898715A9-93E5-B345-97CD-87D40B6252F2}"/>
          </ac:picMkLst>
        </pc:picChg>
        <pc:picChg chg="add mod">
          <ac:chgData name="Jose Parreño" userId="e9eb2e60-3ac9-459e-b2e3-ffd9754e9e4c" providerId="ADAL" clId="{6C00A1E3-C950-4345-A3F0-E49020E882C2}" dt="2022-04-26T20:08:34.375" v="7330" actId="1076"/>
          <ac:picMkLst>
            <pc:docMk/>
            <pc:sldMk cId="1009139347" sldId="368"/>
            <ac:picMk id="12" creationId="{06696982-6859-0041-9BA7-F1E897FA0996}"/>
          </ac:picMkLst>
        </pc:picChg>
        <pc:picChg chg="add mod">
          <ac:chgData name="Jose Parreño" userId="e9eb2e60-3ac9-459e-b2e3-ffd9754e9e4c" providerId="ADAL" clId="{6C00A1E3-C950-4345-A3F0-E49020E882C2}" dt="2022-04-26T20:08:34.375" v="7330" actId="1076"/>
          <ac:picMkLst>
            <pc:docMk/>
            <pc:sldMk cId="1009139347" sldId="368"/>
            <ac:picMk id="14" creationId="{B1957EC2-6C4E-1A4C-A3EA-1ADFBFD4515A}"/>
          </ac:picMkLst>
        </pc:picChg>
      </pc:sldChg>
      <pc:sldChg chg="addSp modSp add mod">
        <pc:chgData name="Jose Parreño" userId="e9eb2e60-3ac9-459e-b2e3-ffd9754e9e4c" providerId="ADAL" clId="{6C00A1E3-C950-4345-A3F0-E49020E882C2}" dt="2022-04-26T20:18:44.633" v="7840" actId="20577"/>
        <pc:sldMkLst>
          <pc:docMk/>
          <pc:sldMk cId="4039636206" sldId="369"/>
        </pc:sldMkLst>
        <pc:spChg chg="mod">
          <ac:chgData name="Jose Parreño" userId="e9eb2e60-3ac9-459e-b2e3-ffd9754e9e4c" providerId="ADAL" clId="{6C00A1E3-C950-4345-A3F0-E49020E882C2}" dt="2022-04-26T20:09:05.087" v="7415" actId="20577"/>
          <ac:spMkLst>
            <pc:docMk/>
            <pc:sldMk cId="4039636206" sldId="369"/>
            <ac:spMk id="2" creationId="{6AA707C4-BF95-DB42-8AF7-EBDBDE068CFC}"/>
          </ac:spMkLst>
        </pc:spChg>
        <pc:spChg chg="mod">
          <ac:chgData name="Jose Parreño" userId="e9eb2e60-3ac9-459e-b2e3-ffd9754e9e4c" providerId="ADAL" clId="{6C00A1E3-C950-4345-A3F0-E49020E882C2}" dt="2022-04-25T20:39:05.240" v="6298" actId="20577"/>
          <ac:spMkLst>
            <pc:docMk/>
            <pc:sldMk cId="4039636206" sldId="369"/>
            <ac:spMk id="4" creationId="{B740D991-1CA2-184B-84BB-499179D57505}"/>
          </ac:spMkLst>
        </pc:spChg>
        <pc:spChg chg="add mod">
          <ac:chgData name="Jose Parreño" userId="e9eb2e60-3ac9-459e-b2e3-ffd9754e9e4c" providerId="ADAL" clId="{6C00A1E3-C950-4345-A3F0-E49020E882C2}" dt="2022-04-26T20:18:37.649" v="7838" actId="20577"/>
          <ac:spMkLst>
            <pc:docMk/>
            <pc:sldMk cId="4039636206" sldId="369"/>
            <ac:spMk id="5" creationId="{A82AAA45-D20B-C548-9CA9-E25F6B3F81DB}"/>
          </ac:spMkLst>
        </pc:spChg>
        <pc:spChg chg="add mod">
          <ac:chgData name="Jose Parreño" userId="e9eb2e60-3ac9-459e-b2e3-ffd9754e9e4c" providerId="ADAL" clId="{6C00A1E3-C950-4345-A3F0-E49020E882C2}" dt="2022-04-26T20:18:31.751" v="7836" actId="1076"/>
          <ac:spMkLst>
            <pc:docMk/>
            <pc:sldMk cId="4039636206" sldId="369"/>
            <ac:spMk id="7" creationId="{A70536E8-7F00-9446-B331-034B6DBCB102}"/>
          </ac:spMkLst>
        </pc:spChg>
        <pc:spChg chg="add mod">
          <ac:chgData name="Jose Parreño" userId="e9eb2e60-3ac9-459e-b2e3-ffd9754e9e4c" providerId="ADAL" clId="{6C00A1E3-C950-4345-A3F0-E49020E882C2}" dt="2022-04-26T20:18:27.230" v="7834" actId="1076"/>
          <ac:spMkLst>
            <pc:docMk/>
            <pc:sldMk cId="4039636206" sldId="369"/>
            <ac:spMk id="8" creationId="{61AFE776-BFFB-1D49-98DF-BB16F27837BE}"/>
          </ac:spMkLst>
        </pc:spChg>
        <pc:spChg chg="add mod">
          <ac:chgData name="Jose Parreño" userId="e9eb2e60-3ac9-459e-b2e3-ffd9754e9e4c" providerId="ADAL" clId="{6C00A1E3-C950-4345-A3F0-E49020E882C2}" dt="2022-04-26T20:15:07.545" v="7518" actId="1076"/>
          <ac:spMkLst>
            <pc:docMk/>
            <pc:sldMk cId="4039636206" sldId="369"/>
            <ac:spMk id="11" creationId="{DE193572-A8CB-9445-B3BF-3B49CB41EC29}"/>
          </ac:spMkLst>
        </pc:spChg>
        <pc:spChg chg="add mod">
          <ac:chgData name="Jose Parreño" userId="e9eb2e60-3ac9-459e-b2e3-ffd9754e9e4c" providerId="ADAL" clId="{6C00A1E3-C950-4345-A3F0-E49020E882C2}" dt="2022-04-26T20:18:44.633" v="7840" actId="20577"/>
          <ac:spMkLst>
            <pc:docMk/>
            <pc:sldMk cId="4039636206" sldId="369"/>
            <ac:spMk id="13" creationId="{9385DAF8-B907-EB4A-B797-FFF585D17ADD}"/>
          </ac:spMkLst>
        </pc:spChg>
        <pc:picChg chg="add mod modCrop">
          <ac:chgData name="Jose Parreño" userId="e9eb2e60-3ac9-459e-b2e3-ffd9754e9e4c" providerId="ADAL" clId="{6C00A1E3-C950-4345-A3F0-E49020E882C2}" dt="2022-04-26T20:18:42.933" v="7839" actId="1076"/>
          <ac:picMkLst>
            <pc:docMk/>
            <pc:sldMk cId="4039636206" sldId="369"/>
            <ac:picMk id="6" creationId="{D87EEE26-16DE-AC48-A0DE-43D1295B6A5D}"/>
          </ac:picMkLst>
        </pc:picChg>
        <pc:picChg chg="add mod">
          <ac:chgData name="Jose Parreño" userId="e9eb2e60-3ac9-459e-b2e3-ffd9754e9e4c" providerId="ADAL" clId="{6C00A1E3-C950-4345-A3F0-E49020E882C2}" dt="2022-04-26T20:14:50.960" v="7506" actId="14100"/>
          <ac:picMkLst>
            <pc:docMk/>
            <pc:sldMk cId="4039636206" sldId="369"/>
            <ac:picMk id="9" creationId="{A08CED46-F7C3-E048-83E7-F0660BE12A5D}"/>
          </ac:picMkLst>
        </pc:picChg>
        <pc:picChg chg="add mod">
          <ac:chgData name="Jose Parreño" userId="e9eb2e60-3ac9-459e-b2e3-ffd9754e9e4c" providerId="ADAL" clId="{6C00A1E3-C950-4345-A3F0-E49020E882C2}" dt="2022-04-26T20:14:54.160" v="7516" actId="1035"/>
          <ac:picMkLst>
            <pc:docMk/>
            <pc:sldMk cId="4039636206" sldId="369"/>
            <ac:picMk id="10" creationId="{803FFF2B-CB1A-3549-A36C-4E500E666852}"/>
          </ac:picMkLst>
        </pc:picChg>
        <pc:picChg chg="add mod">
          <ac:chgData name="Jose Parreño" userId="e9eb2e60-3ac9-459e-b2e3-ffd9754e9e4c" providerId="ADAL" clId="{6C00A1E3-C950-4345-A3F0-E49020E882C2}" dt="2022-04-26T20:16:08.649" v="7528" actId="1076"/>
          <ac:picMkLst>
            <pc:docMk/>
            <pc:sldMk cId="4039636206" sldId="369"/>
            <ac:picMk id="12" creationId="{3C5DFD1E-C525-AE4C-9EAD-4B9CAD467433}"/>
          </ac:picMkLst>
        </pc:picChg>
      </pc:sldChg>
      <pc:sldChg chg="modSp add mod">
        <pc:chgData name="Jose Parreño" userId="e9eb2e60-3ac9-459e-b2e3-ffd9754e9e4c" providerId="ADAL" clId="{6C00A1E3-C950-4345-A3F0-E49020E882C2}" dt="2022-04-26T20:18:54.344" v="7846" actId="20577"/>
        <pc:sldMkLst>
          <pc:docMk/>
          <pc:sldMk cId="211504661" sldId="370"/>
        </pc:sldMkLst>
        <pc:spChg chg="mod">
          <ac:chgData name="Jose Parreño" userId="e9eb2e60-3ac9-459e-b2e3-ffd9754e9e4c" providerId="ADAL" clId="{6C00A1E3-C950-4345-A3F0-E49020E882C2}" dt="2022-04-26T20:18:54.344" v="7846" actId="20577"/>
          <ac:spMkLst>
            <pc:docMk/>
            <pc:sldMk cId="211504661" sldId="370"/>
            <ac:spMk id="2" creationId="{B4E84A52-2C85-7941-AABB-3FC65FB6A4C3}"/>
          </ac:spMkLst>
        </pc:spChg>
      </pc:sldChg>
      <pc:sldChg chg="addSp delSp modSp add mod">
        <pc:chgData name="Jose Parreño" userId="e9eb2e60-3ac9-459e-b2e3-ffd9754e9e4c" providerId="ADAL" clId="{6C00A1E3-C950-4345-A3F0-E49020E882C2}" dt="2022-04-26T20:22:39.747" v="7906" actId="1076"/>
        <pc:sldMkLst>
          <pc:docMk/>
          <pc:sldMk cId="1311511957" sldId="371"/>
        </pc:sldMkLst>
        <pc:spChg chg="mod">
          <ac:chgData name="Jose Parreño" userId="e9eb2e60-3ac9-459e-b2e3-ffd9754e9e4c" providerId="ADAL" clId="{6C00A1E3-C950-4345-A3F0-E49020E882C2}" dt="2022-04-26T20:19:45.799" v="7863" actId="20577"/>
          <ac:spMkLst>
            <pc:docMk/>
            <pc:sldMk cId="1311511957" sldId="371"/>
            <ac:spMk id="2" creationId="{13062C7E-FA40-7F4E-BEDC-142F8B127BE8}"/>
          </ac:spMkLst>
        </pc:spChg>
        <pc:spChg chg="del">
          <ac:chgData name="Jose Parreño" userId="e9eb2e60-3ac9-459e-b2e3-ffd9754e9e4c" providerId="ADAL" clId="{6C00A1E3-C950-4345-A3F0-E49020E882C2}" dt="2022-04-26T20:19:49.589" v="7865" actId="478"/>
          <ac:spMkLst>
            <pc:docMk/>
            <pc:sldMk cId="1311511957" sldId="371"/>
            <ac:spMk id="6" creationId="{74836348-F1E1-2F4F-9D19-CF1163F33B1E}"/>
          </ac:spMkLst>
        </pc:spChg>
        <pc:spChg chg="del">
          <ac:chgData name="Jose Parreño" userId="e9eb2e60-3ac9-459e-b2e3-ffd9754e9e4c" providerId="ADAL" clId="{6C00A1E3-C950-4345-A3F0-E49020E882C2}" dt="2022-04-26T20:19:48.131" v="7864" actId="478"/>
          <ac:spMkLst>
            <pc:docMk/>
            <pc:sldMk cId="1311511957" sldId="371"/>
            <ac:spMk id="7" creationId="{F878D4EE-C33C-C540-BE5E-B56E341FC707}"/>
          </ac:spMkLst>
        </pc:spChg>
        <pc:spChg chg="del">
          <ac:chgData name="Jose Parreño" userId="e9eb2e60-3ac9-459e-b2e3-ffd9754e9e4c" providerId="ADAL" clId="{6C00A1E3-C950-4345-A3F0-E49020E882C2}" dt="2022-04-26T20:19:50.988" v="7866" actId="478"/>
          <ac:spMkLst>
            <pc:docMk/>
            <pc:sldMk cId="1311511957" sldId="371"/>
            <ac:spMk id="10" creationId="{168D38C9-DC16-394D-A431-F5BBC1B3B97C}"/>
          </ac:spMkLst>
        </pc:spChg>
        <pc:spChg chg="add mod">
          <ac:chgData name="Jose Parreño" userId="e9eb2e60-3ac9-459e-b2e3-ffd9754e9e4c" providerId="ADAL" clId="{6C00A1E3-C950-4345-A3F0-E49020E882C2}" dt="2022-04-26T20:22:39.747" v="7906" actId="1076"/>
          <ac:spMkLst>
            <pc:docMk/>
            <pc:sldMk cId="1311511957" sldId="371"/>
            <ac:spMk id="11" creationId="{C1549B66-E520-D34E-BA4F-8ED3B2BB26CC}"/>
          </ac:spMkLst>
        </pc:spChg>
        <pc:picChg chg="mod">
          <ac:chgData name="Jose Parreño" userId="e9eb2e60-3ac9-459e-b2e3-ffd9754e9e4c" providerId="ADAL" clId="{6C00A1E3-C950-4345-A3F0-E49020E882C2}" dt="2022-04-26T20:19:56.085" v="7867" actId="1076"/>
          <ac:picMkLst>
            <pc:docMk/>
            <pc:sldMk cId="1311511957" sldId="371"/>
            <ac:picMk id="1026" creationId="{2EEECCD9-4998-454F-BB06-E3BF1AE85BC7}"/>
          </ac:picMkLst>
        </pc:picChg>
        <pc:picChg chg="add mod">
          <ac:chgData name="Jose Parreño" userId="e9eb2e60-3ac9-459e-b2e3-ffd9754e9e4c" providerId="ADAL" clId="{6C00A1E3-C950-4345-A3F0-E49020E882C2}" dt="2022-04-26T20:20:26.997" v="7882" actId="1035"/>
          <ac:picMkLst>
            <pc:docMk/>
            <pc:sldMk cId="1311511957" sldId="371"/>
            <ac:picMk id="2050" creationId="{19B981AA-FEC0-8A4E-9FF7-20FD155D54C4}"/>
          </ac:picMkLst>
        </pc:picChg>
      </pc:sldChg>
      <pc:sldChg chg="addSp delSp modSp new mod">
        <pc:chgData name="Jose Parreño" userId="e9eb2e60-3ac9-459e-b2e3-ffd9754e9e4c" providerId="ADAL" clId="{6C00A1E3-C950-4345-A3F0-E49020E882C2}" dt="2022-04-28T19:08:59.730" v="8278" actId="1076"/>
        <pc:sldMkLst>
          <pc:docMk/>
          <pc:sldMk cId="2975613935" sldId="372"/>
        </pc:sldMkLst>
        <pc:spChg chg="mod">
          <ac:chgData name="Jose Parreño" userId="e9eb2e60-3ac9-459e-b2e3-ffd9754e9e4c" providerId="ADAL" clId="{6C00A1E3-C950-4345-A3F0-E49020E882C2}" dt="2022-04-28T18:58:10.228" v="7988" actId="404"/>
          <ac:spMkLst>
            <pc:docMk/>
            <pc:sldMk cId="2975613935" sldId="372"/>
            <ac:spMk id="2" creationId="{F207C276-65B5-A543-8980-2EA581AE42C6}"/>
          </ac:spMkLst>
        </pc:spChg>
        <pc:spChg chg="del">
          <ac:chgData name="Jose Parreño" userId="e9eb2e60-3ac9-459e-b2e3-ffd9754e9e4c" providerId="ADAL" clId="{6C00A1E3-C950-4345-A3F0-E49020E882C2}" dt="2022-04-28T18:56:02.593" v="7940" actId="478"/>
          <ac:spMkLst>
            <pc:docMk/>
            <pc:sldMk cId="2975613935" sldId="372"/>
            <ac:spMk id="3" creationId="{D07D2D19-5A89-EB4E-863B-43280CC48871}"/>
          </ac:spMkLst>
        </pc:spChg>
        <pc:spChg chg="mod">
          <ac:chgData name="Jose Parreño" userId="e9eb2e60-3ac9-459e-b2e3-ffd9754e9e4c" providerId="ADAL" clId="{6C00A1E3-C950-4345-A3F0-E49020E882C2}" dt="2022-04-28T18:56:58.777" v="7962" actId="404"/>
          <ac:spMkLst>
            <pc:docMk/>
            <pc:sldMk cId="2975613935" sldId="372"/>
            <ac:spMk id="4" creationId="{AB3E9725-900A-F84D-BDE8-39AD6CB8B718}"/>
          </ac:spMkLst>
        </pc:spChg>
        <pc:spChg chg="add mod">
          <ac:chgData name="Jose Parreño" userId="e9eb2e60-3ac9-459e-b2e3-ffd9754e9e4c" providerId="ADAL" clId="{6C00A1E3-C950-4345-A3F0-E49020E882C2}" dt="2022-04-28T18:59:59.114" v="8010" actId="14100"/>
          <ac:spMkLst>
            <pc:docMk/>
            <pc:sldMk cId="2975613935" sldId="372"/>
            <ac:spMk id="7" creationId="{F6375618-6465-474A-80FF-0A9C96524486}"/>
          </ac:spMkLst>
        </pc:spChg>
        <pc:spChg chg="add mod">
          <ac:chgData name="Jose Parreño" userId="e9eb2e60-3ac9-459e-b2e3-ffd9754e9e4c" providerId="ADAL" clId="{6C00A1E3-C950-4345-A3F0-E49020E882C2}" dt="2022-04-28T19:03:37.255" v="8224" actId="108"/>
          <ac:spMkLst>
            <pc:docMk/>
            <pc:sldMk cId="2975613935" sldId="372"/>
            <ac:spMk id="9" creationId="{5A6C6113-7F8F-BD4D-ADBB-774BF819CC60}"/>
          </ac:spMkLst>
        </pc:spChg>
        <pc:spChg chg="add mod">
          <ac:chgData name="Jose Parreño" userId="e9eb2e60-3ac9-459e-b2e3-ffd9754e9e4c" providerId="ADAL" clId="{6C00A1E3-C950-4345-A3F0-E49020E882C2}" dt="2022-04-28T19:08:53.662" v="8276" actId="207"/>
          <ac:spMkLst>
            <pc:docMk/>
            <pc:sldMk cId="2975613935" sldId="372"/>
            <ac:spMk id="12" creationId="{C84CB709-8BBA-8F44-BF6F-6295644CB1A9}"/>
          </ac:spMkLst>
        </pc:spChg>
        <pc:spChg chg="add mod">
          <ac:chgData name="Jose Parreño" userId="e9eb2e60-3ac9-459e-b2e3-ffd9754e9e4c" providerId="ADAL" clId="{6C00A1E3-C950-4345-A3F0-E49020E882C2}" dt="2022-04-28T19:06:47.464" v="8253" actId="208"/>
          <ac:spMkLst>
            <pc:docMk/>
            <pc:sldMk cId="2975613935" sldId="372"/>
            <ac:spMk id="13" creationId="{BFCCF3E4-2BF6-BD4D-BCE0-5963EE7B1F01}"/>
          </ac:spMkLst>
        </pc:spChg>
        <pc:spChg chg="add mod">
          <ac:chgData name="Jose Parreño" userId="e9eb2e60-3ac9-459e-b2e3-ffd9754e9e4c" providerId="ADAL" clId="{6C00A1E3-C950-4345-A3F0-E49020E882C2}" dt="2022-04-28T19:07:45.150" v="8263" actId="207"/>
          <ac:spMkLst>
            <pc:docMk/>
            <pc:sldMk cId="2975613935" sldId="372"/>
            <ac:spMk id="16" creationId="{A4606FF7-654E-8440-8068-6934A11791AC}"/>
          </ac:spMkLst>
        </pc:spChg>
        <pc:spChg chg="add mod">
          <ac:chgData name="Jose Parreño" userId="e9eb2e60-3ac9-459e-b2e3-ffd9754e9e4c" providerId="ADAL" clId="{6C00A1E3-C950-4345-A3F0-E49020E882C2}" dt="2022-04-28T19:08:59.730" v="8278" actId="1076"/>
          <ac:spMkLst>
            <pc:docMk/>
            <pc:sldMk cId="2975613935" sldId="372"/>
            <ac:spMk id="17" creationId="{6CCAE077-2B32-A747-A3FA-1637B79425F8}"/>
          </ac:spMkLst>
        </pc:spChg>
        <pc:picChg chg="add mod">
          <ac:chgData name="Jose Parreño" userId="e9eb2e60-3ac9-459e-b2e3-ffd9754e9e4c" providerId="ADAL" clId="{6C00A1E3-C950-4345-A3F0-E49020E882C2}" dt="2022-04-28T19:00:02.851" v="8011" actId="1076"/>
          <ac:picMkLst>
            <pc:docMk/>
            <pc:sldMk cId="2975613935" sldId="372"/>
            <ac:picMk id="5" creationId="{8FC25765-4B19-8C4B-B7E3-C4EF81857ABF}"/>
          </ac:picMkLst>
        </pc:picChg>
        <pc:picChg chg="add mod">
          <ac:chgData name="Jose Parreño" userId="e9eb2e60-3ac9-459e-b2e3-ffd9754e9e4c" providerId="ADAL" clId="{6C00A1E3-C950-4345-A3F0-E49020E882C2}" dt="2022-04-28T19:06:42.596" v="8252" actId="167"/>
          <ac:picMkLst>
            <pc:docMk/>
            <pc:sldMk cId="2975613935" sldId="372"/>
            <ac:picMk id="10" creationId="{77D27120-0A83-6E42-AC35-D74586E1ADC7}"/>
          </ac:picMkLst>
        </pc:picChg>
        <pc:picChg chg="add del">
          <ac:chgData name="Jose Parreño" userId="e9eb2e60-3ac9-459e-b2e3-ffd9754e9e4c" providerId="ADAL" clId="{6C00A1E3-C950-4345-A3F0-E49020E882C2}" dt="2022-04-28T19:05:06.506" v="8235"/>
          <ac:picMkLst>
            <pc:docMk/>
            <pc:sldMk cId="2975613935" sldId="372"/>
            <ac:picMk id="11" creationId="{F5661C60-A82C-484E-B642-1B66976A596F}"/>
          </ac:picMkLst>
        </pc:picChg>
        <pc:cxnChg chg="add mod">
          <ac:chgData name="Jose Parreño" userId="e9eb2e60-3ac9-459e-b2e3-ffd9754e9e4c" providerId="ADAL" clId="{6C00A1E3-C950-4345-A3F0-E49020E882C2}" dt="2022-04-28T19:07:06.858" v="8255" actId="208"/>
          <ac:cxnSpMkLst>
            <pc:docMk/>
            <pc:sldMk cId="2975613935" sldId="372"/>
            <ac:cxnSpMk id="15" creationId="{E9886653-0678-204A-B874-E1A9BF625CCF}"/>
          </ac:cxnSpMkLst>
        </pc:cxnChg>
      </pc:sldChg>
      <pc:sldChg chg="addSp delSp modSp new mod">
        <pc:chgData name="Jose Parreño" userId="e9eb2e60-3ac9-459e-b2e3-ffd9754e9e4c" providerId="ADAL" clId="{6C00A1E3-C950-4345-A3F0-E49020E882C2}" dt="2022-04-28T19:52:52.097" v="9053" actId="207"/>
        <pc:sldMkLst>
          <pc:docMk/>
          <pc:sldMk cId="1190600780" sldId="373"/>
        </pc:sldMkLst>
        <pc:spChg chg="mod">
          <ac:chgData name="Jose Parreño" userId="e9eb2e60-3ac9-459e-b2e3-ffd9754e9e4c" providerId="ADAL" clId="{6C00A1E3-C950-4345-A3F0-E49020E882C2}" dt="2022-04-28T19:12:10.534" v="8350" actId="20577"/>
          <ac:spMkLst>
            <pc:docMk/>
            <pc:sldMk cId="1190600780" sldId="373"/>
            <ac:spMk id="2" creationId="{71B6241F-0688-0C41-A09B-1691DB5BF181}"/>
          </ac:spMkLst>
        </pc:spChg>
        <pc:spChg chg="del">
          <ac:chgData name="Jose Parreño" userId="e9eb2e60-3ac9-459e-b2e3-ffd9754e9e4c" providerId="ADAL" clId="{6C00A1E3-C950-4345-A3F0-E49020E882C2}" dt="2022-04-28T19:12:12.142" v="8351" actId="478"/>
          <ac:spMkLst>
            <pc:docMk/>
            <pc:sldMk cId="1190600780" sldId="373"/>
            <ac:spMk id="3" creationId="{C0FDD4F0-FC27-7440-80B7-5699B844CEE0}"/>
          </ac:spMkLst>
        </pc:spChg>
        <pc:spChg chg="mod">
          <ac:chgData name="Jose Parreño" userId="e9eb2e60-3ac9-459e-b2e3-ffd9754e9e4c" providerId="ADAL" clId="{6C00A1E3-C950-4345-A3F0-E49020E882C2}" dt="2022-04-28T19:12:50.852" v="8431" actId="404"/>
          <ac:spMkLst>
            <pc:docMk/>
            <pc:sldMk cId="1190600780" sldId="373"/>
            <ac:spMk id="4" creationId="{B7975865-B4FE-B241-9F2E-DDCF592475F9}"/>
          </ac:spMkLst>
        </pc:spChg>
        <pc:spChg chg="add del mod">
          <ac:chgData name="Jose Parreño" userId="e9eb2e60-3ac9-459e-b2e3-ffd9754e9e4c" providerId="ADAL" clId="{6C00A1E3-C950-4345-A3F0-E49020E882C2}" dt="2022-04-28T19:15:58.128" v="8481"/>
          <ac:spMkLst>
            <pc:docMk/>
            <pc:sldMk cId="1190600780" sldId="373"/>
            <ac:spMk id="6" creationId="{5CD14FE8-34F4-2B4E-BB88-4D2CD9300EA3}"/>
          </ac:spMkLst>
        </pc:spChg>
        <pc:spChg chg="add mod">
          <ac:chgData name="Jose Parreño" userId="e9eb2e60-3ac9-459e-b2e3-ffd9754e9e4c" providerId="ADAL" clId="{6C00A1E3-C950-4345-A3F0-E49020E882C2}" dt="2022-04-28T19:42:05.041" v="8529" actId="207"/>
          <ac:spMkLst>
            <pc:docMk/>
            <pc:sldMk cId="1190600780" sldId="373"/>
            <ac:spMk id="7" creationId="{99273405-B3B6-904B-BE3C-28C2BB0B01B6}"/>
          </ac:spMkLst>
        </pc:spChg>
        <pc:spChg chg="add mod">
          <ac:chgData name="Jose Parreño" userId="e9eb2e60-3ac9-459e-b2e3-ffd9754e9e4c" providerId="ADAL" clId="{6C00A1E3-C950-4345-A3F0-E49020E882C2}" dt="2022-04-28T19:42:46.818" v="8539" actId="1582"/>
          <ac:spMkLst>
            <pc:docMk/>
            <pc:sldMk cId="1190600780" sldId="373"/>
            <ac:spMk id="8" creationId="{C63012D6-F88B-4141-A191-824D17555F54}"/>
          </ac:spMkLst>
        </pc:spChg>
        <pc:spChg chg="add mod">
          <ac:chgData name="Jose Parreño" userId="e9eb2e60-3ac9-459e-b2e3-ffd9754e9e4c" providerId="ADAL" clId="{6C00A1E3-C950-4345-A3F0-E49020E882C2}" dt="2022-04-28T19:43:03.455" v="8548" actId="208"/>
          <ac:spMkLst>
            <pc:docMk/>
            <pc:sldMk cId="1190600780" sldId="373"/>
            <ac:spMk id="9" creationId="{A8650F3C-DDD4-C143-B7F3-C281E29B248D}"/>
          </ac:spMkLst>
        </pc:spChg>
        <pc:spChg chg="add mod">
          <ac:chgData name="Jose Parreño" userId="e9eb2e60-3ac9-459e-b2e3-ffd9754e9e4c" providerId="ADAL" clId="{6C00A1E3-C950-4345-A3F0-E49020E882C2}" dt="2022-04-28T19:43:26.383" v="8554" actId="14100"/>
          <ac:spMkLst>
            <pc:docMk/>
            <pc:sldMk cId="1190600780" sldId="373"/>
            <ac:spMk id="10" creationId="{3FC63717-168E-5B4E-84CD-063944740F91}"/>
          </ac:spMkLst>
        </pc:spChg>
        <pc:spChg chg="add mod">
          <ac:chgData name="Jose Parreño" userId="e9eb2e60-3ac9-459e-b2e3-ffd9754e9e4c" providerId="ADAL" clId="{6C00A1E3-C950-4345-A3F0-E49020E882C2}" dt="2022-04-28T19:44:57.752" v="8661" actId="207"/>
          <ac:spMkLst>
            <pc:docMk/>
            <pc:sldMk cId="1190600780" sldId="373"/>
            <ac:spMk id="11" creationId="{B5BB3EFF-C8E8-B04D-AECA-518D84F68D9A}"/>
          </ac:spMkLst>
        </pc:spChg>
        <pc:spChg chg="add mod">
          <ac:chgData name="Jose Parreño" userId="e9eb2e60-3ac9-459e-b2e3-ffd9754e9e4c" providerId="ADAL" clId="{6C00A1E3-C950-4345-A3F0-E49020E882C2}" dt="2022-04-28T19:46:20.319" v="8687" actId="20577"/>
          <ac:spMkLst>
            <pc:docMk/>
            <pc:sldMk cId="1190600780" sldId="373"/>
            <ac:spMk id="12" creationId="{9B2732F2-3639-FC49-AFD6-C2C5C0C3F1DD}"/>
          </ac:spMkLst>
        </pc:spChg>
        <pc:spChg chg="add mod">
          <ac:chgData name="Jose Parreño" userId="e9eb2e60-3ac9-459e-b2e3-ffd9754e9e4c" providerId="ADAL" clId="{6C00A1E3-C950-4345-A3F0-E49020E882C2}" dt="2022-04-28T19:47:59.373" v="8947"/>
          <ac:spMkLst>
            <pc:docMk/>
            <pc:sldMk cId="1190600780" sldId="373"/>
            <ac:spMk id="13" creationId="{A900BB21-3186-A94D-8D74-3161A29512D0}"/>
          </ac:spMkLst>
        </pc:spChg>
        <pc:spChg chg="add mod">
          <ac:chgData name="Jose Parreño" userId="e9eb2e60-3ac9-459e-b2e3-ffd9754e9e4c" providerId="ADAL" clId="{6C00A1E3-C950-4345-A3F0-E49020E882C2}" dt="2022-04-28T19:51:12.370" v="9033" actId="108"/>
          <ac:spMkLst>
            <pc:docMk/>
            <pc:sldMk cId="1190600780" sldId="373"/>
            <ac:spMk id="14" creationId="{1DD4A829-DC5D-1744-A2C9-AC8EAFC7FC80}"/>
          </ac:spMkLst>
        </pc:spChg>
        <pc:spChg chg="add mod">
          <ac:chgData name="Jose Parreño" userId="e9eb2e60-3ac9-459e-b2e3-ffd9754e9e4c" providerId="ADAL" clId="{6C00A1E3-C950-4345-A3F0-E49020E882C2}" dt="2022-04-28T19:52:52.097" v="9053" actId="207"/>
          <ac:spMkLst>
            <pc:docMk/>
            <pc:sldMk cId="1190600780" sldId="373"/>
            <ac:spMk id="27" creationId="{5CA27E7D-7A71-634E-848E-FB4B01C524D4}"/>
          </ac:spMkLst>
        </pc:spChg>
        <pc:picChg chg="add del mod">
          <ac:chgData name="Jose Parreño" userId="e9eb2e60-3ac9-459e-b2e3-ffd9754e9e4c" providerId="ADAL" clId="{6C00A1E3-C950-4345-A3F0-E49020E882C2}" dt="2022-04-28T19:48:04.377" v="8948" actId="478"/>
          <ac:picMkLst>
            <pc:docMk/>
            <pc:sldMk cId="1190600780" sldId="373"/>
            <ac:picMk id="5" creationId="{BDD04047-2A00-B44C-BA4A-D7B943BBC42C}"/>
          </ac:picMkLst>
        </pc:picChg>
        <pc:picChg chg="add mod">
          <ac:chgData name="Jose Parreño" userId="e9eb2e60-3ac9-459e-b2e3-ffd9754e9e4c" providerId="ADAL" clId="{6C00A1E3-C950-4345-A3F0-E49020E882C2}" dt="2022-04-28T19:51:40.605" v="9036" actId="1076"/>
          <ac:picMkLst>
            <pc:docMk/>
            <pc:sldMk cId="1190600780" sldId="373"/>
            <ac:picMk id="21" creationId="{53470E19-78C8-024B-BEE1-0B3C3F5F90B7}"/>
          </ac:picMkLst>
        </pc:picChg>
        <pc:picChg chg="add mod">
          <ac:chgData name="Jose Parreño" userId="e9eb2e60-3ac9-459e-b2e3-ffd9754e9e4c" providerId="ADAL" clId="{6C00A1E3-C950-4345-A3F0-E49020E882C2}" dt="2022-04-28T19:52:00.830" v="9041" actId="14100"/>
          <ac:picMkLst>
            <pc:docMk/>
            <pc:sldMk cId="1190600780" sldId="373"/>
            <ac:picMk id="22" creationId="{12DC016E-15DD-A74B-8579-307C4E5DB6EA}"/>
          </ac:picMkLst>
        </pc:picChg>
        <pc:picChg chg="add mod">
          <ac:chgData name="Jose Parreño" userId="e9eb2e60-3ac9-459e-b2e3-ffd9754e9e4c" providerId="ADAL" clId="{6C00A1E3-C950-4345-A3F0-E49020E882C2}" dt="2022-04-28T19:52:19.208" v="9045" actId="207"/>
          <ac:picMkLst>
            <pc:docMk/>
            <pc:sldMk cId="1190600780" sldId="373"/>
            <ac:picMk id="24" creationId="{A9356D93-B19B-DA42-8476-33366F3FB4BE}"/>
          </ac:picMkLst>
        </pc:picChg>
        <pc:picChg chg="add mod">
          <ac:chgData name="Jose Parreño" userId="e9eb2e60-3ac9-459e-b2e3-ffd9754e9e4c" providerId="ADAL" clId="{6C00A1E3-C950-4345-A3F0-E49020E882C2}" dt="2022-04-28T19:52:39.620" v="9050" actId="207"/>
          <ac:picMkLst>
            <pc:docMk/>
            <pc:sldMk cId="1190600780" sldId="373"/>
            <ac:picMk id="26" creationId="{0D28859C-8B30-2247-B56D-86E1FF3FC55E}"/>
          </ac:picMkLst>
        </pc:picChg>
        <pc:cxnChg chg="add mod">
          <ac:chgData name="Jose Parreño" userId="e9eb2e60-3ac9-459e-b2e3-ffd9754e9e4c" providerId="ADAL" clId="{6C00A1E3-C950-4345-A3F0-E49020E882C2}" dt="2022-04-28T19:50:36.552" v="9024" actId="693"/>
          <ac:cxnSpMkLst>
            <pc:docMk/>
            <pc:sldMk cId="1190600780" sldId="373"/>
            <ac:cxnSpMk id="16" creationId="{57090E8C-10F0-A242-AB2F-15714FF7429F}"/>
          </ac:cxnSpMkLst>
        </pc:cxnChg>
        <pc:cxnChg chg="add mod">
          <ac:chgData name="Jose Parreño" userId="e9eb2e60-3ac9-459e-b2e3-ffd9754e9e4c" providerId="ADAL" clId="{6C00A1E3-C950-4345-A3F0-E49020E882C2}" dt="2022-04-28T19:50:48.557" v="9028" actId="14100"/>
          <ac:cxnSpMkLst>
            <pc:docMk/>
            <pc:sldMk cId="1190600780" sldId="373"/>
            <ac:cxnSpMk id="17" creationId="{A7D64F5E-0A04-4942-827D-5DB0EF073ED5}"/>
          </ac:cxnSpMkLst>
        </pc:cxnChg>
      </pc:sldChg>
      <pc:sldChg chg="addSp delSp modSp new mod">
        <pc:chgData name="Jose Parreño" userId="e9eb2e60-3ac9-459e-b2e3-ffd9754e9e4c" providerId="ADAL" clId="{6C00A1E3-C950-4345-A3F0-E49020E882C2}" dt="2022-04-28T20:11:04.175" v="9992" actId="14100"/>
        <pc:sldMkLst>
          <pc:docMk/>
          <pc:sldMk cId="186691375" sldId="374"/>
        </pc:sldMkLst>
        <pc:spChg chg="del">
          <ac:chgData name="Jose Parreño" userId="e9eb2e60-3ac9-459e-b2e3-ffd9754e9e4c" providerId="ADAL" clId="{6C00A1E3-C950-4345-A3F0-E49020E882C2}" dt="2022-04-28T19:53:24.657" v="9093" actId="478"/>
          <ac:spMkLst>
            <pc:docMk/>
            <pc:sldMk cId="186691375" sldId="374"/>
            <ac:spMk id="2" creationId="{56A85396-DFC8-8844-9116-DEAE3A6702AB}"/>
          </ac:spMkLst>
        </pc:spChg>
        <pc:spChg chg="del">
          <ac:chgData name="Jose Parreño" userId="e9eb2e60-3ac9-459e-b2e3-ffd9754e9e4c" providerId="ADAL" clId="{6C00A1E3-C950-4345-A3F0-E49020E882C2}" dt="2022-04-28T19:53:26.764" v="9094" actId="478"/>
          <ac:spMkLst>
            <pc:docMk/>
            <pc:sldMk cId="186691375" sldId="374"/>
            <ac:spMk id="3" creationId="{888716C4-304D-C447-A928-3054B9DE0873}"/>
          </ac:spMkLst>
        </pc:spChg>
        <pc:spChg chg="mod">
          <ac:chgData name="Jose Parreño" userId="e9eb2e60-3ac9-459e-b2e3-ffd9754e9e4c" providerId="ADAL" clId="{6C00A1E3-C950-4345-A3F0-E49020E882C2}" dt="2022-04-28T19:53:21.891" v="9092" actId="20577"/>
          <ac:spMkLst>
            <pc:docMk/>
            <pc:sldMk cId="186691375" sldId="374"/>
            <ac:spMk id="4" creationId="{0655585F-094E-F140-85AA-75822B781BC6}"/>
          </ac:spMkLst>
        </pc:spChg>
        <pc:spChg chg="add del mod">
          <ac:chgData name="Jose Parreño" userId="e9eb2e60-3ac9-459e-b2e3-ffd9754e9e4c" providerId="ADAL" clId="{6C00A1E3-C950-4345-A3F0-E49020E882C2}" dt="2022-04-28T20:00:02.782" v="9433" actId="478"/>
          <ac:spMkLst>
            <pc:docMk/>
            <pc:sldMk cId="186691375" sldId="374"/>
            <ac:spMk id="5" creationId="{20A2CC23-D4CC-E14C-80E2-F131917B4842}"/>
          </ac:spMkLst>
        </pc:spChg>
        <pc:spChg chg="add mod">
          <ac:chgData name="Jose Parreño" userId="e9eb2e60-3ac9-459e-b2e3-ffd9754e9e4c" providerId="ADAL" clId="{6C00A1E3-C950-4345-A3F0-E49020E882C2}" dt="2022-04-28T19:54:09.970" v="9102" actId="404"/>
          <ac:spMkLst>
            <pc:docMk/>
            <pc:sldMk cId="186691375" sldId="374"/>
            <ac:spMk id="9" creationId="{4D77853A-E32E-1546-8107-53C3CD7A55DB}"/>
          </ac:spMkLst>
        </pc:spChg>
        <pc:spChg chg="add del mod">
          <ac:chgData name="Jose Parreño" userId="e9eb2e60-3ac9-459e-b2e3-ffd9754e9e4c" providerId="ADAL" clId="{6C00A1E3-C950-4345-A3F0-E49020E882C2}" dt="2022-04-28T20:00:04.962" v="9434" actId="478"/>
          <ac:spMkLst>
            <pc:docMk/>
            <pc:sldMk cId="186691375" sldId="374"/>
            <ac:spMk id="11" creationId="{DBAD9A0E-0342-BB4C-9384-FF5146D344AA}"/>
          </ac:spMkLst>
        </pc:spChg>
        <pc:spChg chg="add del mod">
          <ac:chgData name="Jose Parreño" userId="e9eb2e60-3ac9-459e-b2e3-ffd9754e9e4c" providerId="ADAL" clId="{6C00A1E3-C950-4345-A3F0-E49020E882C2}" dt="2022-04-28T20:11:04.175" v="9992" actId="14100"/>
          <ac:spMkLst>
            <pc:docMk/>
            <pc:sldMk cId="186691375" sldId="374"/>
            <ac:spMk id="13" creationId="{2A6DE401-362B-EE41-A0EE-9F5659223FB0}"/>
          </ac:spMkLst>
        </pc:spChg>
        <pc:spChg chg="add del mod">
          <ac:chgData name="Jose Parreño" userId="e9eb2e60-3ac9-459e-b2e3-ffd9754e9e4c" providerId="ADAL" clId="{6C00A1E3-C950-4345-A3F0-E49020E882C2}" dt="2022-04-28T20:01:01.502" v="9452" actId="478"/>
          <ac:spMkLst>
            <pc:docMk/>
            <pc:sldMk cId="186691375" sldId="374"/>
            <ac:spMk id="18" creationId="{CE6D20FD-95F1-534B-9410-9647C2D7EF6C}"/>
          </ac:spMkLst>
        </pc:spChg>
        <pc:spChg chg="add del mod">
          <ac:chgData name="Jose Parreño" userId="e9eb2e60-3ac9-459e-b2e3-ffd9754e9e4c" providerId="ADAL" clId="{6C00A1E3-C950-4345-A3F0-E49020E882C2}" dt="2022-04-28T20:01:01.502" v="9452" actId="478"/>
          <ac:spMkLst>
            <pc:docMk/>
            <pc:sldMk cId="186691375" sldId="374"/>
            <ac:spMk id="19" creationId="{C9B725B4-EFB1-BE4D-90D4-22BA19E96C6C}"/>
          </ac:spMkLst>
        </pc:spChg>
        <pc:picChg chg="add del mod">
          <ac:chgData name="Jose Parreño" userId="e9eb2e60-3ac9-459e-b2e3-ffd9754e9e4c" providerId="ADAL" clId="{6C00A1E3-C950-4345-A3F0-E49020E882C2}" dt="2022-04-28T20:01:01.502" v="9452" actId="478"/>
          <ac:picMkLst>
            <pc:docMk/>
            <pc:sldMk cId="186691375" sldId="374"/>
            <ac:picMk id="12" creationId="{C92D9D89-C48F-7941-ADC3-192693D11FD7}"/>
          </ac:picMkLst>
        </pc:picChg>
        <pc:picChg chg="add del mod">
          <ac:chgData name="Jose Parreño" userId="e9eb2e60-3ac9-459e-b2e3-ffd9754e9e4c" providerId="ADAL" clId="{6C00A1E3-C950-4345-A3F0-E49020E882C2}" dt="2022-04-28T20:00:52.201" v="9447"/>
          <ac:picMkLst>
            <pc:docMk/>
            <pc:sldMk cId="186691375" sldId="374"/>
            <ac:picMk id="20" creationId="{CD625D71-D516-9240-82D6-4C4F964BE3E7}"/>
          </ac:picMkLst>
        </pc:picChg>
        <pc:picChg chg="add mod">
          <ac:chgData name="Jose Parreño" userId="e9eb2e60-3ac9-459e-b2e3-ffd9754e9e4c" providerId="ADAL" clId="{6C00A1E3-C950-4345-A3F0-E49020E882C2}" dt="2022-04-28T20:03:42.504" v="9481" actId="14100"/>
          <ac:picMkLst>
            <pc:docMk/>
            <pc:sldMk cId="186691375" sldId="374"/>
            <ac:picMk id="21" creationId="{A7CD4875-5EB2-DC41-A889-994A6749F19D}"/>
          </ac:picMkLst>
        </pc:picChg>
        <pc:picChg chg="add mod">
          <ac:chgData name="Jose Parreño" userId="e9eb2e60-3ac9-459e-b2e3-ffd9754e9e4c" providerId="ADAL" clId="{6C00A1E3-C950-4345-A3F0-E49020E882C2}" dt="2022-04-28T20:03:48.028" v="9482" actId="14100"/>
          <ac:picMkLst>
            <pc:docMk/>
            <pc:sldMk cId="186691375" sldId="374"/>
            <ac:picMk id="22" creationId="{5D2C0EAC-4695-7D44-BB7B-91BAF0D171D4}"/>
          </ac:picMkLst>
        </pc:picChg>
        <pc:picChg chg="add mod">
          <ac:chgData name="Jose Parreño" userId="e9eb2e60-3ac9-459e-b2e3-ffd9754e9e4c" providerId="ADAL" clId="{6C00A1E3-C950-4345-A3F0-E49020E882C2}" dt="2022-04-28T20:03:35.844" v="9479" actId="1038"/>
          <ac:picMkLst>
            <pc:docMk/>
            <pc:sldMk cId="186691375" sldId="374"/>
            <ac:picMk id="23" creationId="{1B0B7203-2689-2747-971A-FFCA09D13781}"/>
          </ac:picMkLst>
        </pc:picChg>
        <pc:cxnChg chg="add del mod">
          <ac:chgData name="Jose Parreño" userId="e9eb2e60-3ac9-459e-b2e3-ffd9754e9e4c" providerId="ADAL" clId="{6C00A1E3-C950-4345-A3F0-E49020E882C2}" dt="2022-04-28T20:01:01.502" v="9452" actId="478"/>
          <ac:cxnSpMkLst>
            <pc:docMk/>
            <pc:sldMk cId="186691375" sldId="374"/>
            <ac:cxnSpMk id="6" creationId="{5B8D5F66-1F79-694D-8B69-5DECD1C18CDE}"/>
          </ac:cxnSpMkLst>
        </pc:cxnChg>
        <pc:cxnChg chg="add del mod">
          <ac:chgData name="Jose Parreño" userId="e9eb2e60-3ac9-459e-b2e3-ffd9754e9e4c" providerId="ADAL" clId="{6C00A1E3-C950-4345-A3F0-E49020E882C2}" dt="2022-04-28T20:01:02.959" v="9453" actId="478"/>
          <ac:cxnSpMkLst>
            <pc:docMk/>
            <pc:sldMk cId="186691375" sldId="374"/>
            <ac:cxnSpMk id="15" creationId="{54E740EE-281D-074B-836D-9988C214FB83}"/>
          </ac:cxnSpMkLst>
        </pc:cxnChg>
      </pc:sldChg>
      <pc:sldChg chg="modSp add mod">
        <pc:chgData name="Jose Parreño" userId="e9eb2e60-3ac9-459e-b2e3-ffd9754e9e4c" providerId="ADAL" clId="{6C00A1E3-C950-4345-A3F0-E49020E882C2}" dt="2022-04-28T20:20:54.474" v="10347" actId="20577"/>
        <pc:sldMkLst>
          <pc:docMk/>
          <pc:sldMk cId="3141806879" sldId="375"/>
        </pc:sldMkLst>
        <pc:spChg chg="mod">
          <ac:chgData name="Jose Parreño" userId="e9eb2e60-3ac9-459e-b2e3-ffd9754e9e4c" providerId="ADAL" clId="{6C00A1E3-C950-4345-A3F0-E49020E882C2}" dt="2022-04-28T20:20:54.474" v="10347" actId="20577"/>
          <ac:spMkLst>
            <pc:docMk/>
            <pc:sldMk cId="3141806879" sldId="375"/>
            <ac:spMk id="2" creationId="{D081BDB7-507B-A944-B640-B7CE518C1DC9}"/>
          </ac:spMkLst>
        </pc:spChg>
      </pc:sldChg>
      <pc:sldChg chg="addSp delSp modSp add mod">
        <pc:chgData name="Jose Parreño" userId="e9eb2e60-3ac9-459e-b2e3-ffd9754e9e4c" providerId="ADAL" clId="{6C00A1E3-C950-4345-A3F0-E49020E882C2}" dt="2022-04-28T20:19:42.196" v="10288"/>
        <pc:sldMkLst>
          <pc:docMk/>
          <pc:sldMk cId="363212622" sldId="376"/>
        </pc:sldMkLst>
        <pc:spChg chg="add del mod">
          <ac:chgData name="Jose Parreño" userId="e9eb2e60-3ac9-459e-b2e3-ffd9754e9e4c" providerId="ADAL" clId="{6C00A1E3-C950-4345-A3F0-E49020E882C2}" dt="2022-04-28T20:12:07.054" v="10057" actId="478"/>
          <ac:spMkLst>
            <pc:docMk/>
            <pc:sldMk cId="363212622" sldId="376"/>
            <ac:spMk id="3" creationId="{A68FD901-3E80-4A41-B406-40CC6CCB4A61}"/>
          </ac:spMkLst>
        </pc:spChg>
        <pc:spChg chg="del">
          <ac:chgData name="Jose Parreño" userId="e9eb2e60-3ac9-459e-b2e3-ffd9754e9e4c" providerId="ADAL" clId="{6C00A1E3-C950-4345-A3F0-E49020E882C2}" dt="2022-04-28T20:12:05.589" v="10056" actId="478"/>
          <ac:spMkLst>
            <pc:docMk/>
            <pc:sldMk cId="363212622" sldId="376"/>
            <ac:spMk id="4" creationId="{5B950238-2512-2940-9F68-590B7A52CF6F}"/>
          </ac:spMkLst>
        </pc:spChg>
        <pc:spChg chg="del">
          <ac:chgData name="Jose Parreño" userId="e9eb2e60-3ac9-459e-b2e3-ffd9754e9e4c" providerId="ADAL" clId="{6C00A1E3-C950-4345-A3F0-E49020E882C2}" dt="2022-04-28T20:12:01.129" v="10054" actId="478"/>
          <ac:spMkLst>
            <pc:docMk/>
            <pc:sldMk cId="363212622" sldId="376"/>
            <ac:spMk id="5" creationId="{AF829203-3554-E449-93E6-939BC8200590}"/>
          </ac:spMkLst>
        </pc:spChg>
        <pc:spChg chg="del">
          <ac:chgData name="Jose Parreño" userId="e9eb2e60-3ac9-459e-b2e3-ffd9754e9e4c" providerId="ADAL" clId="{6C00A1E3-C950-4345-A3F0-E49020E882C2}" dt="2022-04-28T20:12:03.731" v="10055" actId="478"/>
          <ac:spMkLst>
            <pc:docMk/>
            <pc:sldMk cId="363212622" sldId="376"/>
            <ac:spMk id="6" creationId="{B84E7B20-CE6C-F446-AD52-2B7A0C995B66}"/>
          </ac:spMkLst>
        </pc:spChg>
        <pc:spChg chg="del">
          <ac:chgData name="Jose Parreño" userId="e9eb2e60-3ac9-459e-b2e3-ffd9754e9e4c" providerId="ADAL" clId="{6C00A1E3-C950-4345-A3F0-E49020E882C2}" dt="2022-04-28T20:12:03.731" v="10055" actId="478"/>
          <ac:spMkLst>
            <pc:docMk/>
            <pc:sldMk cId="363212622" sldId="376"/>
            <ac:spMk id="7" creationId="{430FAF08-3E9A-5D44-8743-FA8FCB873F9A}"/>
          </ac:spMkLst>
        </pc:spChg>
        <pc:spChg chg="del">
          <ac:chgData name="Jose Parreño" userId="e9eb2e60-3ac9-459e-b2e3-ffd9754e9e4c" providerId="ADAL" clId="{6C00A1E3-C950-4345-A3F0-E49020E882C2}" dt="2022-04-28T20:12:03.731" v="10055" actId="478"/>
          <ac:spMkLst>
            <pc:docMk/>
            <pc:sldMk cId="363212622" sldId="376"/>
            <ac:spMk id="8" creationId="{05C2CE6D-1C52-FD45-A3CE-AD1254D5F3D0}"/>
          </ac:spMkLst>
        </pc:spChg>
        <pc:spChg chg="del">
          <ac:chgData name="Jose Parreño" userId="e9eb2e60-3ac9-459e-b2e3-ffd9754e9e4c" providerId="ADAL" clId="{6C00A1E3-C950-4345-A3F0-E49020E882C2}" dt="2022-04-28T20:12:03.731" v="10055" actId="478"/>
          <ac:spMkLst>
            <pc:docMk/>
            <pc:sldMk cId="363212622" sldId="376"/>
            <ac:spMk id="9" creationId="{4390D4A6-8CA6-904B-AFE8-68FBD4B782BF}"/>
          </ac:spMkLst>
        </pc:spChg>
        <pc:spChg chg="del">
          <ac:chgData name="Jose Parreño" userId="e9eb2e60-3ac9-459e-b2e3-ffd9754e9e4c" providerId="ADAL" clId="{6C00A1E3-C950-4345-A3F0-E49020E882C2}" dt="2022-04-28T20:12:03.731" v="10055" actId="478"/>
          <ac:spMkLst>
            <pc:docMk/>
            <pc:sldMk cId="363212622" sldId="376"/>
            <ac:spMk id="10" creationId="{3430A54D-FCC3-8C40-95A4-B1C85E77A95F}"/>
          </ac:spMkLst>
        </pc:spChg>
        <pc:spChg chg="add del mod">
          <ac:chgData name="Jose Parreño" userId="e9eb2e60-3ac9-459e-b2e3-ffd9754e9e4c" providerId="ADAL" clId="{6C00A1E3-C950-4345-A3F0-E49020E882C2}" dt="2022-04-28T20:15:49.604" v="10226"/>
          <ac:spMkLst>
            <pc:docMk/>
            <pc:sldMk cId="363212622" sldId="376"/>
            <ac:spMk id="11" creationId="{7A607392-8C3C-BE4B-B53C-90AAEF9B00D7}"/>
          </ac:spMkLst>
        </pc:spChg>
        <pc:spChg chg="del">
          <ac:chgData name="Jose Parreño" userId="e9eb2e60-3ac9-459e-b2e3-ffd9754e9e4c" providerId="ADAL" clId="{6C00A1E3-C950-4345-A3F0-E49020E882C2}" dt="2022-04-28T20:12:03.731" v="10055" actId="478"/>
          <ac:spMkLst>
            <pc:docMk/>
            <pc:sldMk cId="363212622" sldId="376"/>
            <ac:spMk id="12" creationId="{6718C787-2E43-0F4A-AF0F-8516F9E2E4A8}"/>
          </ac:spMkLst>
        </pc:spChg>
        <pc:spChg chg="del">
          <ac:chgData name="Jose Parreño" userId="e9eb2e60-3ac9-459e-b2e3-ffd9754e9e4c" providerId="ADAL" clId="{6C00A1E3-C950-4345-A3F0-E49020E882C2}" dt="2022-04-28T20:12:01.129" v="10054" actId="478"/>
          <ac:spMkLst>
            <pc:docMk/>
            <pc:sldMk cId="363212622" sldId="376"/>
            <ac:spMk id="13" creationId="{6A218B14-393F-344C-A56B-FE29DE2B21D1}"/>
          </ac:spMkLst>
        </pc:spChg>
        <pc:spChg chg="add del mod">
          <ac:chgData name="Jose Parreño" userId="e9eb2e60-3ac9-459e-b2e3-ffd9754e9e4c" providerId="ADAL" clId="{6C00A1E3-C950-4345-A3F0-E49020E882C2}" dt="2022-04-28T20:19:42.196" v="10288"/>
          <ac:spMkLst>
            <pc:docMk/>
            <pc:sldMk cId="363212622" sldId="376"/>
            <ac:spMk id="14" creationId="{A4AFF0BF-BC8F-014C-AEDD-9708D54C8DD8}"/>
          </ac:spMkLst>
        </pc:spChg>
        <pc:spChg chg="del">
          <ac:chgData name="Jose Parreño" userId="e9eb2e60-3ac9-459e-b2e3-ffd9754e9e4c" providerId="ADAL" clId="{6C00A1E3-C950-4345-A3F0-E49020E882C2}" dt="2022-04-28T20:12:03.731" v="10055" actId="478"/>
          <ac:spMkLst>
            <pc:docMk/>
            <pc:sldMk cId="363212622" sldId="376"/>
            <ac:spMk id="25" creationId="{E40FFB9B-47EE-4944-8F9B-3A1C67B17F6E}"/>
          </ac:spMkLst>
        </pc:spChg>
        <pc:spChg chg="del">
          <ac:chgData name="Jose Parreño" userId="e9eb2e60-3ac9-459e-b2e3-ffd9754e9e4c" providerId="ADAL" clId="{6C00A1E3-C950-4345-A3F0-E49020E882C2}" dt="2022-04-28T20:12:01.129" v="10054" actId="478"/>
          <ac:spMkLst>
            <pc:docMk/>
            <pc:sldMk cId="363212622" sldId="376"/>
            <ac:spMk id="26" creationId="{6F5C5480-987E-9E4C-A445-BC057249C1BB}"/>
          </ac:spMkLst>
        </pc:spChg>
        <pc:spChg chg="del">
          <ac:chgData name="Jose Parreño" userId="e9eb2e60-3ac9-459e-b2e3-ffd9754e9e4c" providerId="ADAL" clId="{6C00A1E3-C950-4345-A3F0-E49020E882C2}" dt="2022-04-28T20:12:01.129" v="10054" actId="478"/>
          <ac:spMkLst>
            <pc:docMk/>
            <pc:sldMk cId="363212622" sldId="376"/>
            <ac:spMk id="35" creationId="{95159634-F257-5A43-9DAD-10F5946616E8}"/>
          </ac:spMkLst>
        </pc:spChg>
        <pc:spChg chg="del">
          <ac:chgData name="Jose Parreño" userId="e9eb2e60-3ac9-459e-b2e3-ffd9754e9e4c" providerId="ADAL" clId="{6C00A1E3-C950-4345-A3F0-E49020E882C2}" dt="2022-04-28T20:12:03.731" v="10055" actId="478"/>
          <ac:spMkLst>
            <pc:docMk/>
            <pc:sldMk cId="363212622" sldId="376"/>
            <ac:spMk id="36" creationId="{E66D6BBE-995C-F145-9ED6-3AAB91257672}"/>
          </ac:spMkLst>
        </pc:spChg>
        <pc:spChg chg="add mod">
          <ac:chgData name="Jose Parreño" userId="e9eb2e60-3ac9-459e-b2e3-ffd9754e9e4c" providerId="ADAL" clId="{6C00A1E3-C950-4345-A3F0-E49020E882C2}" dt="2022-04-28T20:19:05.871" v="10245" actId="1076"/>
          <ac:spMkLst>
            <pc:docMk/>
            <pc:sldMk cId="363212622" sldId="376"/>
            <ac:spMk id="38" creationId="{14431954-DCA3-3C47-A810-113A377CC94A}"/>
          </ac:spMkLst>
        </pc:spChg>
        <pc:spChg chg="del">
          <ac:chgData name="Jose Parreño" userId="e9eb2e60-3ac9-459e-b2e3-ffd9754e9e4c" providerId="ADAL" clId="{6C00A1E3-C950-4345-A3F0-E49020E882C2}" dt="2022-04-28T20:12:03.731" v="10055" actId="478"/>
          <ac:spMkLst>
            <pc:docMk/>
            <pc:sldMk cId="363212622" sldId="376"/>
            <ac:spMk id="40" creationId="{2BD772C9-35FB-DC4E-BBDD-1B6C846AD20D}"/>
          </ac:spMkLst>
        </pc:spChg>
        <pc:spChg chg="del">
          <ac:chgData name="Jose Parreño" userId="e9eb2e60-3ac9-459e-b2e3-ffd9754e9e4c" providerId="ADAL" clId="{6C00A1E3-C950-4345-A3F0-E49020E882C2}" dt="2022-04-28T20:12:03.731" v="10055" actId="478"/>
          <ac:spMkLst>
            <pc:docMk/>
            <pc:sldMk cId="363212622" sldId="376"/>
            <ac:spMk id="41" creationId="{F21B341D-F74C-0F44-ADF2-A34AB835F316}"/>
          </ac:spMkLst>
        </pc:spChg>
        <pc:spChg chg="del">
          <ac:chgData name="Jose Parreño" userId="e9eb2e60-3ac9-459e-b2e3-ffd9754e9e4c" providerId="ADAL" clId="{6C00A1E3-C950-4345-A3F0-E49020E882C2}" dt="2022-04-28T20:12:01.129" v="10054" actId="478"/>
          <ac:spMkLst>
            <pc:docMk/>
            <pc:sldMk cId="363212622" sldId="376"/>
            <ac:spMk id="42" creationId="{39F78A4F-0A0D-D34F-AFDD-12EAC4E51545}"/>
          </ac:spMkLst>
        </pc:spChg>
        <pc:spChg chg="del">
          <ac:chgData name="Jose Parreño" userId="e9eb2e60-3ac9-459e-b2e3-ffd9754e9e4c" providerId="ADAL" clId="{6C00A1E3-C950-4345-A3F0-E49020E882C2}" dt="2022-04-28T20:12:01.129" v="10054" actId="478"/>
          <ac:spMkLst>
            <pc:docMk/>
            <pc:sldMk cId="363212622" sldId="376"/>
            <ac:spMk id="43" creationId="{4B3385FE-FFFA-7A48-8DC6-C69826798611}"/>
          </ac:spMkLst>
        </pc:spChg>
        <pc:spChg chg="del">
          <ac:chgData name="Jose Parreño" userId="e9eb2e60-3ac9-459e-b2e3-ffd9754e9e4c" providerId="ADAL" clId="{6C00A1E3-C950-4345-A3F0-E49020E882C2}" dt="2022-04-28T20:12:03.731" v="10055" actId="478"/>
          <ac:spMkLst>
            <pc:docMk/>
            <pc:sldMk cId="363212622" sldId="376"/>
            <ac:spMk id="44" creationId="{5CB6BCCF-88D9-2A47-B1B2-F659C72AEC30}"/>
          </ac:spMkLst>
        </pc:spChg>
        <pc:spChg chg="add mod">
          <ac:chgData name="Jose Parreño" userId="e9eb2e60-3ac9-459e-b2e3-ffd9754e9e4c" providerId="ADAL" clId="{6C00A1E3-C950-4345-A3F0-E49020E882C2}" dt="2022-04-28T20:19:05.871" v="10245" actId="1076"/>
          <ac:spMkLst>
            <pc:docMk/>
            <pc:sldMk cId="363212622" sldId="376"/>
            <ac:spMk id="45" creationId="{7E730059-F280-3A46-9234-7212A8CDEC3A}"/>
          </ac:spMkLst>
        </pc:spChg>
        <pc:spChg chg="del">
          <ac:chgData name="Jose Parreño" userId="e9eb2e60-3ac9-459e-b2e3-ffd9754e9e4c" providerId="ADAL" clId="{6C00A1E3-C950-4345-A3F0-E49020E882C2}" dt="2022-04-28T20:12:03.731" v="10055" actId="478"/>
          <ac:spMkLst>
            <pc:docMk/>
            <pc:sldMk cId="363212622" sldId="376"/>
            <ac:spMk id="46" creationId="{C2598A3E-436A-A94F-A41B-13E1F10A8427}"/>
          </ac:spMkLst>
        </pc:spChg>
        <pc:spChg chg="del">
          <ac:chgData name="Jose Parreño" userId="e9eb2e60-3ac9-459e-b2e3-ffd9754e9e4c" providerId="ADAL" clId="{6C00A1E3-C950-4345-A3F0-E49020E882C2}" dt="2022-04-28T20:12:01.129" v="10054" actId="478"/>
          <ac:spMkLst>
            <pc:docMk/>
            <pc:sldMk cId="363212622" sldId="376"/>
            <ac:spMk id="47" creationId="{095B60F7-8ED7-D44E-89E3-0BD82163BBF5}"/>
          </ac:spMkLst>
        </pc:spChg>
        <pc:spChg chg="del">
          <ac:chgData name="Jose Parreño" userId="e9eb2e60-3ac9-459e-b2e3-ffd9754e9e4c" providerId="ADAL" clId="{6C00A1E3-C950-4345-A3F0-E49020E882C2}" dt="2022-04-28T20:12:03.731" v="10055" actId="478"/>
          <ac:spMkLst>
            <pc:docMk/>
            <pc:sldMk cId="363212622" sldId="376"/>
            <ac:spMk id="48" creationId="{110222CD-F57E-FB45-A676-D720EFEBD2AE}"/>
          </ac:spMkLst>
        </pc:spChg>
        <pc:spChg chg="del">
          <ac:chgData name="Jose Parreño" userId="e9eb2e60-3ac9-459e-b2e3-ffd9754e9e4c" providerId="ADAL" clId="{6C00A1E3-C950-4345-A3F0-E49020E882C2}" dt="2022-04-28T20:12:01.129" v="10054" actId="478"/>
          <ac:spMkLst>
            <pc:docMk/>
            <pc:sldMk cId="363212622" sldId="376"/>
            <ac:spMk id="49" creationId="{F0BA40C8-F077-574F-B28F-960F6C26529F}"/>
          </ac:spMkLst>
        </pc:spChg>
        <pc:spChg chg="del">
          <ac:chgData name="Jose Parreño" userId="e9eb2e60-3ac9-459e-b2e3-ffd9754e9e4c" providerId="ADAL" clId="{6C00A1E3-C950-4345-A3F0-E49020E882C2}" dt="2022-04-28T20:12:01.129" v="10054" actId="478"/>
          <ac:spMkLst>
            <pc:docMk/>
            <pc:sldMk cId="363212622" sldId="376"/>
            <ac:spMk id="50" creationId="{ABD5069B-4087-EA4F-830B-B7F836F2D403}"/>
          </ac:spMkLst>
        </pc:spChg>
        <pc:spChg chg="del">
          <ac:chgData name="Jose Parreño" userId="e9eb2e60-3ac9-459e-b2e3-ffd9754e9e4c" providerId="ADAL" clId="{6C00A1E3-C950-4345-A3F0-E49020E882C2}" dt="2022-04-28T20:12:01.129" v="10054" actId="478"/>
          <ac:spMkLst>
            <pc:docMk/>
            <pc:sldMk cId="363212622" sldId="376"/>
            <ac:spMk id="51" creationId="{76A20BBE-1CB8-E341-968A-AA1D9EB25085}"/>
          </ac:spMkLst>
        </pc:spChg>
        <pc:spChg chg="add mod">
          <ac:chgData name="Jose Parreño" userId="e9eb2e60-3ac9-459e-b2e3-ffd9754e9e4c" providerId="ADAL" clId="{6C00A1E3-C950-4345-A3F0-E49020E882C2}" dt="2022-04-28T20:19:28.946" v="10249" actId="20577"/>
          <ac:spMkLst>
            <pc:docMk/>
            <pc:sldMk cId="363212622" sldId="376"/>
            <ac:spMk id="52" creationId="{73C4911D-13B4-A747-BD89-EB9FFCBA06A3}"/>
          </ac:spMkLst>
        </pc:spChg>
        <pc:spChg chg="add mod">
          <ac:chgData name="Jose Parreño" userId="e9eb2e60-3ac9-459e-b2e3-ffd9754e9e4c" providerId="ADAL" clId="{6C00A1E3-C950-4345-A3F0-E49020E882C2}" dt="2022-04-28T20:19:23.821" v="10247" actId="1076"/>
          <ac:spMkLst>
            <pc:docMk/>
            <pc:sldMk cId="363212622" sldId="376"/>
            <ac:spMk id="53" creationId="{98BCF01E-91D5-FD4D-A595-FE111EFC5E8C}"/>
          </ac:spMkLst>
        </pc:spChg>
        <pc:spChg chg="add mod">
          <ac:chgData name="Jose Parreño" userId="e9eb2e60-3ac9-459e-b2e3-ffd9754e9e4c" providerId="ADAL" clId="{6C00A1E3-C950-4345-A3F0-E49020E882C2}" dt="2022-04-28T20:19:23.821" v="10247" actId="1076"/>
          <ac:spMkLst>
            <pc:docMk/>
            <pc:sldMk cId="363212622" sldId="376"/>
            <ac:spMk id="54" creationId="{606A7CD7-CDC4-DB4A-BFE7-BE4A32F86B95}"/>
          </ac:spMkLst>
        </pc:spChg>
        <pc:spChg chg="add mod">
          <ac:chgData name="Jose Parreño" userId="e9eb2e60-3ac9-459e-b2e3-ffd9754e9e4c" providerId="ADAL" clId="{6C00A1E3-C950-4345-A3F0-E49020E882C2}" dt="2022-04-28T20:19:23.821" v="10247" actId="1076"/>
          <ac:spMkLst>
            <pc:docMk/>
            <pc:sldMk cId="363212622" sldId="376"/>
            <ac:spMk id="55" creationId="{D8685F04-8399-DB47-B943-29FEE445803A}"/>
          </ac:spMkLst>
        </pc:spChg>
        <pc:spChg chg="add mod">
          <ac:chgData name="Jose Parreño" userId="e9eb2e60-3ac9-459e-b2e3-ffd9754e9e4c" providerId="ADAL" clId="{6C00A1E3-C950-4345-A3F0-E49020E882C2}" dt="2022-04-28T20:19:23.821" v="10247" actId="1076"/>
          <ac:spMkLst>
            <pc:docMk/>
            <pc:sldMk cId="363212622" sldId="376"/>
            <ac:spMk id="56" creationId="{324026EE-AE56-D848-9B21-ED1AC00C4BD7}"/>
          </ac:spMkLst>
        </pc:spChg>
        <pc:spChg chg="add mod">
          <ac:chgData name="Jose Parreño" userId="e9eb2e60-3ac9-459e-b2e3-ffd9754e9e4c" providerId="ADAL" clId="{6C00A1E3-C950-4345-A3F0-E49020E882C2}" dt="2022-04-28T20:19:39.681" v="10286" actId="20577"/>
          <ac:spMkLst>
            <pc:docMk/>
            <pc:sldMk cId="363212622" sldId="376"/>
            <ac:spMk id="57" creationId="{B868FD69-6048-F24D-97F9-06547AD67027}"/>
          </ac:spMkLst>
        </pc:spChg>
        <pc:cxnChg chg="del mod">
          <ac:chgData name="Jose Parreño" userId="e9eb2e60-3ac9-459e-b2e3-ffd9754e9e4c" providerId="ADAL" clId="{6C00A1E3-C950-4345-A3F0-E49020E882C2}" dt="2022-04-28T20:12:03.731" v="10055" actId="478"/>
          <ac:cxnSpMkLst>
            <pc:docMk/>
            <pc:sldMk cId="363212622" sldId="376"/>
            <ac:cxnSpMk id="17" creationId="{22687F29-763C-F24D-8139-B411C71F12B9}"/>
          </ac:cxnSpMkLst>
        </pc:cxnChg>
        <pc:cxnChg chg="del mod">
          <ac:chgData name="Jose Parreño" userId="e9eb2e60-3ac9-459e-b2e3-ffd9754e9e4c" providerId="ADAL" clId="{6C00A1E3-C950-4345-A3F0-E49020E882C2}" dt="2022-04-28T20:12:03.731" v="10055" actId="478"/>
          <ac:cxnSpMkLst>
            <pc:docMk/>
            <pc:sldMk cId="363212622" sldId="376"/>
            <ac:cxnSpMk id="19" creationId="{A4F4A040-217B-DC41-9D3E-783B94BACCF7}"/>
          </ac:cxnSpMkLst>
        </pc:cxnChg>
        <pc:cxnChg chg="del mod">
          <ac:chgData name="Jose Parreño" userId="e9eb2e60-3ac9-459e-b2e3-ffd9754e9e4c" providerId="ADAL" clId="{6C00A1E3-C950-4345-A3F0-E49020E882C2}" dt="2022-04-28T20:12:03.731" v="10055" actId="478"/>
          <ac:cxnSpMkLst>
            <pc:docMk/>
            <pc:sldMk cId="363212622" sldId="376"/>
            <ac:cxnSpMk id="21" creationId="{E2A904CC-1DAE-414A-BAF7-7B0D49B5B36F}"/>
          </ac:cxnSpMkLst>
        </pc:cxnChg>
        <pc:cxnChg chg="del mod">
          <ac:chgData name="Jose Parreño" userId="e9eb2e60-3ac9-459e-b2e3-ffd9754e9e4c" providerId="ADAL" clId="{6C00A1E3-C950-4345-A3F0-E49020E882C2}" dt="2022-04-28T20:12:03.731" v="10055" actId="478"/>
          <ac:cxnSpMkLst>
            <pc:docMk/>
            <pc:sldMk cId="363212622" sldId="376"/>
            <ac:cxnSpMk id="23" creationId="{2C6706DC-E4F2-DE4E-9E59-405931F97720}"/>
          </ac:cxnSpMkLst>
        </pc:cxnChg>
        <pc:cxnChg chg="del mod">
          <ac:chgData name="Jose Parreño" userId="e9eb2e60-3ac9-459e-b2e3-ffd9754e9e4c" providerId="ADAL" clId="{6C00A1E3-C950-4345-A3F0-E49020E882C2}" dt="2022-04-28T20:12:03.731" v="10055" actId="478"/>
          <ac:cxnSpMkLst>
            <pc:docMk/>
            <pc:sldMk cId="363212622" sldId="376"/>
            <ac:cxnSpMk id="28" creationId="{747A727E-097C-1841-8925-A011D8F29A73}"/>
          </ac:cxnSpMkLst>
        </pc:cxnChg>
        <pc:cxnChg chg="del mod">
          <ac:chgData name="Jose Parreño" userId="e9eb2e60-3ac9-459e-b2e3-ffd9754e9e4c" providerId="ADAL" clId="{6C00A1E3-C950-4345-A3F0-E49020E882C2}" dt="2022-04-28T20:12:03.731" v="10055" actId="478"/>
          <ac:cxnSpMkLst>
            <pc:docMk/>
            <pc:sldMk cId="363212622" sldId="376"/>
            <ac:cxnSpMk id="30" creationId="{6CDD5E7A-6BF1-0644-8983-BA547A372839}"/>
          </ac:cxnSpMkLst>
        </pc:cxnChg>
        <pc:cxnChg chg="del mod">
          <ac:chgData name="Jose Parreño" userId="e9eb2e60-3ac9-459e-b2e3-ffd9754e9e4c" providerId="ADAL" clId="{6C00A1E3-C950-4345-A3F0-E49020E882C2}" dt="2022-04-28T20:12:01.129" v="10054" actId="478"/>
          <ac:cxnSpMkLst>
            <pc:docMk/>
            <pc:sldMk cId="363212622" sldId="376"/>
            <ac:cxnSpMk id="32" creationId="{8E1D11C8-82FF-1F49-A103-F61C37EF2C00}"/>
          </ac:cxnSpMkLst>
        </pc:cxnChg>
        <pc:cxnChg chg="del mod">
          <ac:chgData name="Jose Parreño" userId="e9eb2e60-3ac9-459e-b2e3-ffd9754e9e4c" providerId="ADAL" clId="{6C00A1E3-C950-4345-A3F0-E49020E882C2}" dt="2022-04-28T20:12:03.731" v="10055" actId="478"/>
          <ac:cxnSpMkLst>
            <pc:docMk/>
            <pc:sldMk cId="363212622" sldId="376"/>
            <ac:cxnSpMk id="34" creationId="{C5BCA115-CD1F-364A-95E8-64C3F50BC47F}"/>
          </ac:cxnSpMkLst>
        </pc:cxnChg>
        <pc:cxnChg chg="del mod">
          <ac:chgData name="Jose Parreño" userId="e9eb2e60-3ac9-459e-b2e3-ffd9754e9e4c" providerId="ADAL" clId="{6C00A1E3-C950-4345-A3F0-E49020E882C2}" dt="2022-04-28T20:12:01.129" v="10054" actId="478"/>
          <ac:cxnSpMkLst>
            <pc:docMk/>
            <pc:sldMk cId="363212622" sldId="376"/>
            <ac:cxnSpMk id="37" creationId="{60FDA369-CE3C-4F47-A58F-AE1CE671B90B}"/>
          </ac:cxnSpMkLst>
        </pc:cxnChg>
        <pc:cxnChg chg="del mod">
          <ac:chgData name="Jose Parreño" userId="e9eb2e60-3ac9-459e-b2e3-ffd9754e9e4c" providerId="ADAL" clId="{6C00A1E3-C950-4345-A3F0-E49020E882C2}" dt="2022-04-28T20:12:01.129" v="10054" actId="478"/>
          <ac:cxnSpMkLst>
            <pc:docMk/>
            <pc:sldMk cId="363212622" sldId="376"/>
            <ac:cxnSpMk id="39" creationId="{6E3A4701-0874-954C-8DCE-F238C1BA4B8A}"/>
          </ac:cxnSpMkLst>
        </pc:cxnChg>
      </pc:sldChg>
      <pc:sldChg chg="modSp add mod">
        <pc:chgData name="Jose Parreño" userId="e9eb2e60-3ac9-459e-b2e3-ffd9754e9e4c" providerId="ADAL" clId="{6C00A1E3-C950-4345-A3F0-E49020E882C2}" dt="2022-04-28T20:20:05.250" v="10320" actId="20577"/>
        <pc:sldMkLst>
          <pc:docMk/>
          <pc:sldMk cId="2808483952" sldId="377"/>
        </pc:sldMkLst>
        <pc:spChg chg="mod">
          <ac:chgData name="Jose Parreño" userId="e9eb2e60-3ac9-459e-b2e3-ffd9754e9e4c" providerId="ADAL" clId="{6C00A1E3-C950-4345-A3F0-E49020E882C2}" dt="2022-04-28T20:20:05.250" v="10320" actId="20577"/>
          <ac:spMkLst>
            <pc:docMk/>
            <pc:sldMk cId="2808483952" sldId="377"/>
            <ac:spMk id="2" creationId="{D081BDB7-507B-A944-B640-B7CE518C1DC9}"/>
          </ac:spMkLst>
        </pc:spChg>
      </pc:sldChg>
      <pc:sldChg chg="delSp modSp new mod">
        <pc:chgData name="Jose Parreño" userId="e9eb2e60-3ac9-459e-b2e3-ffd9754e9e4c" providerId="ADAL" clId="{6C00A1E3-C950-4345-A3F0-E49020E882C2}" dt="2022-04-28T20:20:25.525" v="10336" actId="20577"/>
        <pc:sldMkLst>
          <pc:docMk/>
          <pc:sldMk cId="107608914" sldId="378"/>
        </pc:sldMkLst>
        <pc:spChg chg="del">
          <ac:chgData name="Jose Parreño" userId="e9eb2e60-3ac9-459e-b2e3-ffd9754e9e4c" providerId="ADAL" clId="{6C00A1E3-C950-4345-A3F0-E49020E882C2}" dt="2022-04-28T20:20:16.901" v="10322" actId="478"/>
          <ac:spMkLst>
            <pc:docMk/>
            <pc:sldMk cId="107608914" sldId="378"/>
            <ac:spMk id="2" creationId="{A5C75747-5069-0C4F-8548-F5630D3D817D}"/>
          </ac:spMkLst>
        </pc:spChg>
        <pc:spChg chg="mod">
          <ac:chgData name="Jose Parreño" userId="e9eb2e60-3ac9-459e-b2e3-ffd9754e9e4c" providerId="ADAL" clId="{6C00A1E3-C950-4345-A3F0-E49020E882C2}" dt="2022-04-28T20:20:25.525" v="10336" actId="20577"/>
          <ac:spMkLst>
            <pc:docMk/>
            <pc:sldMk cId="107608914" sldId="378"/>
            <ac:spMk id="3" creationId="{A5F3EE88-19D1-2043-8C9C-AC054820E6C1}"/>
          </ac:spMkLst>
        </pc:spChg>
        <pc:spChg chg="del">
          <ac:chgData name="Jose Parreño" userId="e9eb2e60-3ac9-459e-b2e3-ffd9754e9e4c" providerId="ADAL" clId="{6C00A1E3-C950-4345-A3F0-E49020E882C2}" dt="2022-04-28T20:20:16.901" v="10322" actId="478"/>
          <ac:spMkLst>
            <pc:docMk/>
            <pc:sldMk cId="107608914" sldId="378"/>
            <ac:spMk id="4" creationId="{CA5694F4-C5A6-564B-8B49-11598A9140A5}"/>
          </ac:spMkLst>
        </pc:spChg>
      </pc:sldChg>
      <pc:sldChg chg="modSp add mod">
        <pc:chgData name="Jose Parreño" userId="e9eb2e60-3ac9-459e-b2e3-ffd9754e9e4c" providerId="ADAL" clId="{6C00A1E3-C950-4345-A3F0-E49020E882C2}" dt="2022-04-28T20:20:34.734" v="10338" actId="20577"/>
        <pc:sldMkLst>
          <pc:docMk/>
          <pc:sldMk cId="994524358" sldId="379"/>
        </pc:sldMkLst>
        <pc:spChg chg="mod">
          <ac:chgData name="Jose Parreño" userId="e9eb2e60-3ac9-459e-b2e3-ffd9754e9e4c" providerId="ADAL" clId="{6C00A1E3-C950-4345-A3F0-E49020E882C2}" dt="2022-04-28T20:20:34.734" v="10338" actId="20577"/>
          <ac:spMkLst>
            <pc:docMk/>
            <pc:sldMk cId="994524358" sldId="379"/>
            <ac:spMk id="3" creationId="{A5F3EE88-19D1-2043-8C9C-AC054820E6C1}"/>
          </ac:spMkLst>
        </pc:spChg>
      </pc:sldChg>
      <pc:sldChg chg="modSp add mod">
        <pc:chgData name="Jose Parreño" userId="e9eb2e60-3ac9-459e-b2e3-ffd9754e9e4c" providerId="ADAL" clId="{6C00A1E3-C950-4345-A3F0-E49020E882C2}" dt="2022-04-28T20:20:47.030" v="10346" actId="20577"/>
        <pc:sldMkLst>
          <pc:docMk/>
          <pc:sldMk cId="3413460800" sldId="380"/>
        </pc:sldMkLst>
        <pc:spChg chg="mod">
          <ac:chgData name="Jose Parreño" userId="e9eb2e60-3ac9-459e-b2e3-ffd9754e9e4c" providerId="ADAL" clId="{6C00A1E3-C950-4345-A3F0-E49020E882C2}" dt="2022-04-28T20:20:47.030" v="10346" actId="20577"/>
          <ac:spMkLst>
            <pc:docMk/>
            <pc:sldMk cId="3413460800" sldId="380"/>
            <ac:spMk id="3" creationId="{A5F3EE88-19D1-2043-8C9C-AC054820E6C1}"/>
          </ac:spMkLst>
        </pc:spChg>
      </pc:sldChg>
      <pc:sldChg chg="modSp add mod">
        <pc:chgData name="Jose Parreño" userId="e9eb2e60-3ac9-459e-b2e3-ffd9754e9e4c" providerId="ADAL" clId="{6C00A1E3-C950-4345-A3F0-E49020E882C2}" dt="2022-04-28T20:21:10.001" v="10352" actId="1582"/>
        <pc:sldMkLst>
          <pc:docMk/>
          <pc:sldMk cId="3125993045" sldId="381"/>
        </pc:sldMkLst>
        <pc:spChg chg="mod">
          <ac:chgData name="Jose Parreño" userId="e9eb2e60-3ac9-459e-b2e3-ffd9754e9e4c" providerId="ADAL" clId="{6C00A1E3-C950-4345-A3F0-E49020E882C2}" dt="2022-04-28T20:21:10.001" v="10352" actId="1582"/>
          <ac:spMkLst>
            <pc:docMk/>
            <pc:sldMk cId="3125993045" sldId="381"/>
            <ac:spMk id="38" creationId="{14431954-DCA3-3C47-A810-113A377CC94A}"/>
          </ac:spMkLst>
        </pc:spChg>
      </pc:sldChg>
    </pc:docChg>
  </pc:docChgLst>
  <pc:docChgLst>
    <pc:chgData name="Rodrigo Villatoro" userId="S::rodrigovillatoro@skyscanner.net::e36b8abb-acd9-4cca-8f64-82cffda895f0" providerId="AD" clId="Web-{40DA5C88-0C6D-9791-9BE5-6A2DF3653CED}"/>
    <pc:docChg chg="addSld modSld sldOrd">
      <pc:chgData name="Rodrigo Villatoro" userId="S::rodrigovillatoro@skyscanner.net::e36b8abb-acd9-4cca-8f64-82cffda895f0" providerId="AD" clId="Web-{40DA5C88-0C6D-9791-9BE5-6A2DF3653CED}" dt="2022-02-24T09:16:24.584" v="103"/>
      <pc:docMkLst>
        <pc:docMk/>
      </pc:docMkLst>
      <pc:sldChg chg="modTransition">
        <pc:chgData name="Rodrigo Villatoro" userId="S::rodrigovillatoro@skyscanner.net::e36b8abb-acd9-4cca-8f64-82cffda895f0" providerId="AD" clId="Web-{40DA5C88-0C6D-9791-9BE5-6A2DF3653CED}" dt="2022-02-24T09:16:24.584" v="103"/>
        <pc:sldMkLst>
          <pc:docMk/>
          <pc:sldMk cId="3473589848" sldId="270"/>
        </pc:sldMkLst>
      </pc:sldChg>
      <pc:sldChg chg="modTransition">
        <pc:chgData name="Rodrigo Villatoro" userId="S::rodrigovillatoro@skyscanner.net::e36b8abb-acd9-4cca-8f64-82cffda895f0" providerId="AD" clId="Web-{40DA5C88-0C6D-9791-9BE5-6A2DF3653CED}" dt="2022-02-24T09:16:24.584" v="103"/>
        <pc:sldMkLst>
          <pc:docMk/>
          <pc:sldMk cId="867551001" sldId="271"/>
        </pc:sldMkLst>
      </pc:sldChg>
      <pc:sldChg chg="modTransition">
        <pc:chgData name="Rodrigo Villatoro" userId="S::rodrigovillatoro@skyscanner.net::e36b8abb-acd9-4cca-8f64-82cffda895f0" providerId="AD" clId="Web-{40DA5C88-0C6D-9791-9BE5-6A2DF3653CED}" dt="2022-02-24T09:16:24.584" v="103"/>
        <pc:sldMkLst>
          <pc:docMk/>
          <pc:sldMk cId="104435473" sldId="276"/>
        </pc:sldMkLst>
      </pc:sldChg>
      <pc:sldChg chg="modTransition">
        <pc:chgData name="Rodrigo Villatoro" userId="S::rodrigovillatoro@skyscanner.net::e36b8abb-acd9-4cca-8f64-82cffda895f0" providerId="AD" clId="Web-{40DA5C88-0C6D-9791-9BE5-6A2DF3653CED}" dt="2022-02-24T09:16:24.584" v="103"/>
        <pc:sldMkLst>
          <pc:docMk/>
          <pc:sldMk cId="3496135211" sldId="281"/>
        </pc:sldMkLst>
      </pc:sldChg>
      <pc:sldChg chg="addSp delSp modSp add ord replId modTransition">
        <pc:chgData name="Rodrigo Villatoro" userId="S::rodrigovillatoro@skyscanner.net::e36b8abb-acd9-4cca-8f64-82cffda895f0" providerId="AD" clId="Web-{40DA5C88-0C6D-9791-9BE5-6A2DF3653CED}" dt="2022-02-24T09:16:24.584" v="103"/>
        <pc:sldMkLst>
          <pc:docMk/>
          <pc:sldMk cId="662189293" sldId="288"/>
        </pc:sldMkLst>
        <pc:spChg chg="add del mod">
          <ac:chgData name="Rodrigo Villatoro" userId="S::rodrigovillatoro@skyscanner.net::e36b8abb-acd9-4cca-8f64-82cffda895f0" providerId="AD" clId="Web-{40DA5C88-0C6D-9791-9BE5-6A2DF3653CED}" dt="2022-02-24T08:45:59.965" v="27"/>
          <ac:spMkLst>
            <pc:docMk/>
            <pc:sldMk cId="662189293" sldId="288"/>
            <ac:spMk id="3" creationId="{5B84D688-6336-4AFE-980E-1566D249D80B}"/>
          </ac:spMkLst>
        </pc:spChg>
        <pc:spChg chg="mod">
          <ac:chgData name="Rodrigo Villatoro" userId="S::rodrigovillatoro@skyscanner.net::e36b8abb-acd9-4cca-8f64-82cffda895f0" providerId="AD" clId="Web-{40DA5C88-0C6D-9791-9BE5-6A2DF3653CED}" dt="2022-02-24T08:45:51.809" v="25" actId="20577"/>
          <ac:spMkLst>
            <pc:docMk/>
            <pc:sldMk cId="662189293" sldId="288"/>
            <ac:spMk id="4" creationId="{F690DDFB-3AC8-624B-A7B7-351EF233A1E3}"/>
          </ac:spMkLst>
        </pc:spChg>
        <pc:spChg chg="del">
          <ac:chgData name="Rodrigo Villatoro" userId="S::rodrigovillatoro@skyscanner.net::e36b8abb-acd9-4cca-8f64-82cffda895f0" providerId="AD" clId="Web-{40DA5C88-0C6D-9791-9BE5-6A2DF3653CED}" dt="2022-02-24T08:45:55.371" v="26"/>
          <ac:spMkLst>
            <pc:docMk/>
            <pc:sldMk cId="662189293" sldId="288"/>
            <ac:spMk id="6" creationId="{83F95AB3-21B8-4724-978B-A91218D4A8FA}"/>
          </ac:spMkLst>
        </pc:spChg>
        <pc:picChg chg="add mod">
          <ac:chgData name="Rodrigo Villatoro" userId="S::rodrigovillatoro@skyscanner.net::e36b8abb-acd9-4cca-8f64-82cffda895f0" providerId="AD" clId="Web-{40DA5C88-0C6D-9791-9BE5-6A2DF3653CED}" dt="2022-02-24T09:14:14.175" v="89" actId="1076"/>
          <ac:picMkLst>
            <pc:docMk/>
            <pc:sldMk cId="662189293" sldId="288"/>
            <ac:picMk id="5" creationId="{DB395A04-4368-4374-9B72-22E8FE064B5C}"/>
          </ac:picMkLst>
        </pc:picChg>
        <pc:picChg chg="add mod">
          <ac:chgData name="Rodrigo Villatoro" userId="S::rodrigovillatoro@skyscanner.net::e36b8abb-acd9-4cca-8f64-82cffda895f0" providerId="AD" clId="Web-{40DA5C88-0C6D-9791-9BE5-6A2DF3653CED}" dt="2022-02-24T09:13:23.658" v="79" actId="1076"/>
          <ac:picMkLst>
            <pc:docMk/>
            <pc:sldMk cId="662189293" sldId="288"/>
            <ac:picMk id="7" creationId="{7557015F-0419-47B7-9FA6-6FAD23068380}"/>
          </ac:picMkLst>
        </pc:picChg>
        <pc:picChg chg="add mod ord">
          <ac:chgData name="Rodrigo Villatoro" userId="S::rodrigovillatoro@skyscanner.net::e36b8abb-acd9-4cca-8f64-82cffda895f0" providerId="AD" clId="Web-{40DA5C88-0C6D-9791-9BE5-6A2DF3653CED}" dt="2022-02-24T09:13:20.752" v="77" actId="1076"/>
          <ac:picMkLst>
            <pc:docMk/>
            <pc:sldMk cId="662189293" sldId="288"/>
            <ac:picMk id="8" creationId="{E2594C89-7F40-42E3-9682-45C475506F69}"/>
          </ac:picMkLst>
        </pc:picChg>
        <pc:picChg chg="add mod ord">
          <ac:chgData name="Rodrigo Villatoro" userId="S::rodrigovillatoro@skyscanner.net::e36b8abb-acd9-4cca-8f64-82cffda895f0" providerId="AD" clId="Web-{40DA5C88-0C6D-9791-9BE5-6A2DF3653CED}" dt="2022-02-24T09:13:22.158" v="78" actId="1076"/>
          <ac:picMkLst>
            <pc:docMk/>
            <pc:sldMk cId="662189293" sldId="288"/>
            <ac:picMk id="9" creationId="{C662DD8C-5303-458B-BBC1-A4C6B49D9424}"/>
          </ac:picMkLst>
        </pc:picChg>
        <pc:picChg chg="add mod">
          <ac:chgData name="Rodrigo Villatoro" userId="S::rodrigovillatoro@skyscanner.net::e36b8abb-acd9-4cca-8f64-82cffda895f0" providerId="AD" clId="Web-{40DA5C88-0C6D-9791-9BE5-6A2DF3653CED}" dt="2022-02-24T09:13:43.690" v="87" actId="1076"/>
          <ac:picMkLst>
            <pc:docMk/>
            <pc:sldMk cId="662189293" sldId="288"/>
            <ac:picMk id="10" creationId="{599C83EF-CC6C-4A0F-9504-29127B388004}"/>
          </ac:picMkLst>
        </pc:picChg>
        <pc:picChg chg="add mod ord">
          <ac:chgData name="Rodrigo Villatoro" userId="S::rodrigovillatoro@skyscanner.net::e36b8abb-acd9-4cca-8f64-82cffda895f0" providerId="AD" clId="Web-{40DA5C88-0C6D-9791-9BE5-6A2DF3653CED}" dt="2022-02-24T09:13:41.502" v="85" actId="1076"/>
          <ac:picMkLst>
            <pc:docMk/>
            <pc:sldMk cId="662189293" sldId="288"/>
            <ac:picMk id="11" creationId="{94390798-309D-4E47-8CEA-73B4546B2A48}"/>
          </ac:picMkLst>
        </pc:picChg>
      </pc:sldChg>
    </pc:docChg>
  </pc:docChgLst>
  <pc:docChgLst>
    <pc:chgData name="Maria Prosviryakova" userId="S::mariaprosviryakova@skyscanner.net::d9faf820-830f-463f-9c3b-4211955d9a97" providerId="AD" clId="Web-{6FC68715-9E5D-FD85-C264-17936F27D633}"/>
    <pc:docChg chg="addSld modSld">
      <pc:chgData name="Maria Prosviryakova" userId="S::mariaprosviryakova@skyscanner.net::d9faf820-830f-463f-9c3b-4211955d9a97" providerId="AD" clId="Web-{6FC68715-9E5D-FD85-C264-17936F27D633}" dt="2021-05-18T08:35:07.450" v="23" actId="20577"/>
      <pc:docMkLst>
        <pc:docMk/>
      </pc:docMkLst>
      <pc:sldChg chg="addSp modSp mod modClrScheme chgLayout">
        <pc:chgData name="Maria Prosviryakova" userId="S::mariaprosviryakova@skyscanner.net::d9faf820-830f-463f-9c3b-4211955d9a97" providerId="AD" clId="Web-{6FC68715-9E5D-FD85-C264-17936F27D633}" dt="2021-05-18T08:35:07.450" v="23" actId="20577"/>
        <pc:sldMkLst>
          <pc:docMk/>
          <pc:sldMk cId="2472896983" sldId="268"/>
        </pc:sldMkLst>
        <pc:spChg chg="mod ord">
          <ac:chgData name="Maria Prosviryakova" userId="S::mariaprosviryakova@skyscanner.net::d9faf820-830f-463f-9c3b-4211955d9a97" providerId="AD" clId="Web-{6FC68715-9E5D-FD85-C264-17936F27D633}" dt="2021-05-18T08:25:36.822" v="9" actId="20577"/>
          <ac:spMkLst>
            <pc:docMk/>
            <pc:sldMk cId="2472896983" sldId="268"/>
            <ac:spMk id="2" creationId="{804A0432-71F7-4168-BF1E-B9D262AF0410}"/>
          </ac:spMkLst>
        </pc:spChg>
        <pc:spChg chg="mod ord">
          <ac:chgData name="Maria Prosviryakova" userId="S::mariaprosviryakova@skyscanner.net::d9faf820-830f-463f-9c3b-4211955d9a97" providerId="AD" clId="Web-{6FC68715-9E5D-FD85-C264-17936F27D633}" dt="2021-05-18T08:25:53.964" v="14" actId="20577"/>
          <ac:spMkLst>
            <pc:docMk/>
            <pc:sldMk cId="2472896983" sldId="268"/>
            <ac:spMk id="3" creationId="{6460A058-CB65-4947-83FE-6903FDB2A47E}"/>
          </ac:spMkLst>
        </pc:spChg>
        <pc:spChg chg="add mod ord">
          <ac:chgData name="Maria Prosviryakova" userId="S::mariaprosviryakova@skyscanner.net::d9faf820-830f-463f-9c3b-4211955d9a97" providerId="AD" clId="Web-{6FC68715-9E5D-FD85-C264-17936F27D633}" dt="2021-05-18T08:35:07.450" v="23" actId="20577"/>
          <ac:spMkLst>
            <pc:docMk/>
            <pc:sldMk cId="2472896983" sldId="268"/>
            <ac:spMk id="4" creationId="{C1A5D111-2E54-4C93-B3F8-872C942A669B}"/>
          </ac:spMkLst>
        </pc:spChg>
        <pc:picChg chg="add mod">
          <ac:chgData name="Maria Prosviryakova" userId="S::mariaprosviryakova@skyscanner.net::d9faf820-830f-463f-9c3b-4211955d9a97" providerId="AD" clId="Web-{6FC68715-9E5D-FD85-C264-17936F27D633}" dt="2021-05-18T08:35:01.340" v="20" actId="1076"/>
          <ac:picMkLst>
            <pc:docMk/>
            <pc:sldMk cId="2472896983" sldId="268"/>
            <ac:picMk id="5" creationId="{ADBD0C14-7C55-4D60-ADEE-F60A74E1CDA3}"/>
          </ac:picMkLst>
        </pc:picChg>
      </pc:sldChg>
      <pc:sldChg chg="add replId">
        <pc:chgData name="Maria Prosviryakova" userId="S::mariaprosviryakova@skyscanner.net::d9faf820-830f-463f-9c3b-4211955d9a97" providerId="AD" clId="Web-{6FC68715-9E5D-FD85-C264-17936F27D633}" dt="2021-05-18T08:28:44.599" v="18"/>
        <pc:sldMkLst>
          <pc:docMk/>
          <pc:sldMk cId="386059132" sldId="272"/>
        </pc:sldMkLst>
      </pc:sldChg>
    </pc:docChg>
  </pc:docChgLst>
  <pc:docChgLst>
    <pc:chgData name="Jose Parreño" userId="e9eb2e60-3ac9-459e-b2e3-ffd9754e9e4c" providerId="ADAL" clId="{7ADC2FB4-A17E-D14C-8572-C5DD7E85E261}"/>
    <pc:docChg chg="addSld delSld modSld">
      <pc:chgData name="Jose Parreño" userId="e9eb2e60-3ac9-459e-b2e3-ffd9754e9e4c" providerId="ADAL" clId="{7ADC2FB4-A17E-D14C-8572-C5DD7E85E261}" dt="2021-05-17T07:24:57.093" v="77" actId="20577"/>
      <pc:docMkLst>
        <pc:docMk/>
      </pc:docMkLst>
      <pc:sldChg chg="modSp mod">
        <pc:chgData name="Jose Parreño" userId="e9eb2e60-3ac9-459e-b2e3-ffd9754e9e4c" providerId="ADAL" clId="{7ADC2FB4-A17E-D14C-8572-C5DD7E85E261}" dt="2021-05-17T07:24:14.719" v="7" actId="20577"/>
        <pc:sldMkLst>
          <pc:docMk/>
          <pc:sldMk cId="319392819" sldId="264"/>
        </pc:sldMkLst>
        <pc:spChg chg="mod">
          <ac:chgData name="Jose Parreño" userId="e9eb2e60-3ac9-459e-b2e3-ffd9754e9e4c" providerId="ADAL" clId="{7ADC2FB4-A17E-D14C-8572-C5DD7E85E261}" dt="2021-05-17T07:24:14.719" v="7" actId="20577"/>
          <ac:spMkLst>
            <pc:docMk/>
            <pc:sldMk cId="319392819" sldId="264"/>
            <ac:spMk id="3" creationId="{92447D9A-37E5-1A4D-B6DA-6BB96286AD37}"/>
          </ac:spMkLst>
        </pc:spChg>
      </pc:sldChg>
      <pc:sldChg chg="modSp new mod">
        <pc:chgData name="Jose Parreño" userId="e9eb2e60-3ac9-459e-b2e3-ffd9754e9e4c" providerId="ADAL" clId="{7ADC2FB4-A17E-D14C-8572-C5DD7E85E261}" dt="2021-05-17T07:24:41.151" v="31" actId="20577"/>
        <pc:sldMkLst>
          <pc:docMk/>
          <pc:sldMk cId="2113367128" sldId="265"/>
        </pc:sldMkLst>
        <pc:spChg chg="mod">
          <ac:chgData name="Jose Parreño" userId="e9eb2e60-3ac9-459e-b2e3-ffd9754e9e4c" providerId="ADAL" clId="{7ADC2FB4-A17E-D14C-8572-C5DD7E85E261}" dt="2021-05-17T07:24:41.151" v="31" actId="20577"/>
          <ac:spMkLst>
            <pc:docMk/>
            <pc:sldMk cId="2113367128" sldId="265"/>
            <ac:spMk id="2" creationId="{4408872D-98D0-9245-8E3A-1A07D86EB7AB}"/>
          </ac:spMkLst>
        </pc:spChg>
      </pc:sldChg>
      <pc:sldChg chg="modSp add mod">
        <pc:chgData name="Jose Parreño" userId="e9eb2e60-3ac9-459e-b2e3-ffd9754e9e4c" providerId="ADAL" clId="{7ADC2FB4-A17E-D14C-8572-C5DD7E85E261}" dt="2021-05-17T07:24:48.405" v="47" actId="20577"/>
        <pc:sldMkLst>
          <pc:docMk/>
          <pc:sldMk cId="1096655063" sldId="266"/>
        </pc:sldMkLst>
        <pc:spChg chg="mod">
          <ac:chgData name="Jose Parreño" userId="e9eb2e60-3ac9-459e-b2e3-ffd9754e9e4c" providerId="ADAL" clId="{7ADC2FB4-A17E-D14C-8572-C5DD7E85E261}" dt="2021-05-17T07:24:48.405" v="47" actId="20577"/>
          <ac:spMkLst>
            <pc:docMk/>
            <pc:sldMk cId="1096655063" sldId="266"/>
            <ac:spMk id="2" creationId="{4408872D-98D0-9245-8E3A-1A07D86EB7AB}"/>
          </ac:spMkLst>
        </pc:spChg>
      </pc:sldChg>
      <pc:sldChg chg="del">
        <pc:chgData name="Jose Parreño" userId="e9eb2e60-3ac9-459e-b2e3-ffd9754e9e4c" providerId="ADAL" clId="{7ADC2FB4-A17E-D14C-8572-C5DD7E85E261}" dt="2021-05-17T07:24:22.364" v="9" actId="2696"/>
        <pc:sldMkLst>
          <pc:docMk/>
          <pc:sldMk cId="2849955101" sldId="266"/>
        </pc:sldMkLst>
      </pc:sldChg>
      <pc:sldChg chg="modSp add mod">
        <pc:chgData name="Jose Parreño" userId="e9eb2e60-3ac9-459e-b2e3-ffd9754e9e4c" providerId="ADAL" clId="{7ADC2FB4-A17E-D14C-8572-C5DD7E85E261}" dt="2021-05-17T07:24:57.093" v="77" actId="20577"/>
        <pc:sldMkLst>
          <pc:docMk/>
          <pc:sldMk cId="2654056678" sldId="267"/>
        </pc:sldMkLst>
        <pc:spChg chg="mod">
          <ac:chgData name="Jose Parreño" userId="e9eb2e60-3ac9-459e-b2e3-ffd9754e9e4c" providerId="ADAL" clId="{7ADC2FB4-A17E-D14C-8572-C5DD7E85E261}" dt="2021-05-17T07:24:57.093" v="77" actId="20577"/>
          <ac:spMkLst>
            <pc:docMk/>
            <pc:sldMk cId="2654056678" sldId="267"/>
            <ac:spMk id="2" creationId="{4408872D-98D0-9245-8E3A-1A07D86EB7AB}"/>
          </ac:spMkLst>
        </pc:spChg>
      </pc:sldChg>
      <pc:sldChg chg="del">
        <pc:chgData name="Jose Parreño" userId="e9eb2e60-3ac9-459e-b2e3-ffd9754e9e4c" providerId="ADAL" clId="{7ADC2FB4-A17E-D14C-8572-C5DD7E85E261}" dt="2021-05-17T07:24:16.687" v="8" actId="2696"/>
        <pc:sldMkLst>
          <pc:docMk/>
          <pc:sldMk cId="2904862673" sldId="268"/>
        </pc:sldMkLst>
      </pc:sldChg>
      <pc:sldChg chg="del">
        <pc:chgData name="Jose Parreño" userId="e9eb2e60-3ac9-459e-b2e3-ffd9754e9e4c" providerId="ADAL" clId="{7ADC2FB4-A17E-D14C-8572-C5DD7E85E261}" dt="2021-05-17T07:24:23.446" v="10" actId="2696"/>
        <pc:sldMkLst>
          <pc:docMk/>
          <pc:sldMk cId="1013863699" sldId="269"/>
        </pc:sldMkLst>
      </pc:sldChg>
      <pc:sldChg chg="del">
        <pc:chgData name="Jose Parreño" userId="e9eb2e60-3ac9-459e-b2e3-ffd9754e9e4c" providerId="ADAL" clId="{7ADC2FB4-A17E-D14C-8572-C5DD7E85E261}" dt="2021-05-17T07:24:30.404" v="16" actId="2696"/>
        <pc:sldMkLst>
          <pc:docMk/>
          <pc:sldMk cId="1172654742" sldId="270"/>
        </pc:sldMkLst>
      </pc:sldChg>
      <pc:sldChg chg="del">
        <pc:chgData name="Jose Parreño" userId="e9eb2e60-3ac9-459e-b2e3-ffd9754e9e4c" providerId="ADAL" clId="{7ADC2FB4-A17E-D14C-8572-C5DD7E85E261}" dt="2021-05-17T07:24:26.187" v="13" actId="2696"/>
        <pc:sldMkLst>
          <pc:docMk/>
          <pc:sldMk cId="3001296704" sldId="273"/>
        </pc:sldMkLst>
      </pc:sldChg>
      <pc:sldChg chg="del">
        <pc:chgData name="Jose Parreño" userId="e9eb2e60-3ac9-459e-b2e3-ffd9754e9e4c" providerId="ADAL" clId="{7ADC2FB4-A17E-D14C-8572-C5DD7E85E261}" dt="2021-05-17T07:24:25.285" v="11" actId="2696"/>
        <pc:sldMkLst>
          <pc:docMk/>
          <pc:sldMk cId="2034669684" sldId="274"/>
        </pc:sldMkLst>
      </pc:sldChg>
      <pc:sldChg chg="del">
        <pc:chgData name="Jose Parreño" userId="e9eb2e60-3ac9-459e-b2e3-ffd9754e9e4c" providerId="ADAL" clId="{7ADC2FB4-A17E-D14C-8572-C5DD7E85E261}" dt="2021-05-17T07:24:25.825" v="12" actId="2696"/>
        <pc:sldMkLst>
          <pc:docMk/>
          <pc:sldMk cId="1909392976" sldId="276"/>
        </pc:sldMkLst>
      </pc:sldChg>
      <pc:sldChg chg="del">
        <pc:chgData name="Jose Parreño" userId="e9eb2e60-3ac9-459e-b2e3-ffd9754e9e4c" providerId="ADAL" clId="{7ADC2FB4-A17E-D14C-8572-C5DD7E85E261}" dt="2021-05-17T07:24:26.770" v="14" actId="2696"/>
        <pc:sldMkLst>
          <pc:docMk/>
          <pc:sldMk cId="3976086916" sldId="277"/>
        </pc:sldMkLst>
      </pc:sldChg>
      <pc:sldChg chg="del">
        <pc:chgData name="Jose Parreño" userId="e9eb2e60-3ac9-459e-b2e3-ffd9754e9e4c" providerId="ADAL" clId="{7ADC2FB4-A17E-D14C-8572-C5DD7E85E261}" dt="2021-05-17T07:24:27.963" v="15" actId="2696"/>
        <pc:sldMkLst>
          <pc:docMk/>
          <pc:sldMk cId="2216285562" sldId="278"/>
        </pc:sldMkLst>
      </pc:sldChg>
      <pc:sldChg chg="del">
        <pc:chgData name="Jose Parreño" userId="e9eb2e60-3ac9-459e-b2e3-ffd9754e9e4c" providerId="ADAL" clId="{7ADC2FB4-A17E-D14C-8572-C5DD7E85E261}" dt="2021-05-17T07:24:30.905" v="17" actId="2696"/>
        <pc:sldMkLst>
          <pc:docMk/>
          <pc:sldMk cId="3224026746" sldId="279"/>
        </pc:sldMkLst>
      </pc:sldChg>
      <pc:sldChg chg="del">
        <pc:chgData name="Jose Parreño" userId="e9eb2e60-3ac9-459e-b2e3-ffd9754e9e4c" providerId="ADAL" clId="{7ADC2FB4-A17E-D14C-8572-C5DD7E85E261}" dt="2021-05-17T07:24:31.937" v="18" actId="2696"/>
        <pc:sldMkLst>
          <pc:docMk/>
          <pc:sldMk cId="528889599" sldId="280"/>
        </pc:sldMkLst>
      </pc:sldChg>
      <pc:sldMasterChg chg="delSldLayout">
        <pc:chgData name="Jose Parreño" userId="e9eb2e60-3ac9-459e-b2e3-ffd9754e9e4c" providerId="ADAL" clId="{7ADC2FB4-A17E-D14C-8572-C5DD7E85E261}" dt="2021-05-17T07:24:25.825" v="12" actId="2696"/>
        <pc:sldMasterMkLst>
          <pc:docMk/>
          <pc:sldMasterMk cId="1546133252" sldId="2147483660"/>
        </pc:sldMasterMkLst>
        <pc:sldLayoutChg chg="del">
          <pc:chgData name="Jose Parreño" userId="e9eb2e60-3ac9-459e-b2e3-ffd9754e9e4c" providerId="ADAL" clId="{7ADC2FB4-A17E-D14C-8572-C5DD7E85E261}" dt="2021-05-17T07:24:25.825" v="12" actId="2696"/>
          <pc:sldLayoutMkLst>
            <pc:docMk/>
            <pc:sldMasterMk cId="1546133252" sldId="2147483660"/>
            <pc:sldLayoutMk cId="188245657" sldId="2147483741"/>
          </pc:sldLayoutMkLst>
        </pc:sldLayoutChg>
      </pc:sldMasterChg>
    </pc:docChg>
  </pc:docChgLst>
  <pc:docChgLst>
    <pc:chgData name="Jose Parreño" userId="e9eb2e60-3ac9-459e-b2e3-ffd9754e9e4c" providerId="ADAL" clId="{B609D24A-573E-A34E-AE02-3D641D2C9170}"/>
    <pc:docChg chg="undo custSel addSld delSld modSld sldOrd delMainMaster">
      <pc:chgData name="Jose Parreño" userId="e9eb2e60-3ac9-459e-b2e3-ffd9754e9e4c" providerId="ADAL" clId="{B609D24A-573E-A34E-AE02-3D641D2C9170}" dt="2022-02-23T15:34:26.775" v="2606" actId="478"/>
      <pc:docMkLst>
        <pc:docMk/>
      </pc:docMkLst>
      <pc:sldChg chg="del">
        <pc:chgData name="Jose Parreño" userId="e9eb2e60-3ac9-459e-b2e3-ffd9754e9e4c" providerId="ADAL" clId="{B609D24A-573E-A34E-AE02-3D641D2C9170}" dt="2022-02-16T10:04:13.150" v="1" actId="2696"/>
        <pc:sldMkLst>
          <pc:docMk/>
          <pc:sldMk cId="2995196089" sldId="257"/>
        </pc:sldMkLst>
      </pc:sldChg>
      <pc:sldChg chg="del">
        <pc:chgData name="Jose Parreño" userId="e9eb2e60-3ac9-459e-b2e3-ffd9754e9e4c" providerId="ADAL" clId="{B609D24A-573E-A34E-AE02-3D641D2C9170}" dt="2022-02-16T10:04:08.992" v="0" actId="2696"/>
        <pc:sldMkLst>
          <pc:docMk/>
          <pc:sldMk cId="2804396785" sldId="263"/>
        </pc:sldMkLst>
      </pc:sldChg>
      <pc:sldChg chg="modSp mod">
        <pc:chgData name="Jose Parreño" userId="e9eb2e60-3ac9-459e-b2e3-ffd9754e9e4c" providerId="ADAL" clId="{B609D24A-573E-A34E-AE02-3D641D2C9170}" dt="2022-02-16T10:04:58.223" v="100" actId="20577"/>
        <pc:sldMkLst>
          <pc:docMk/>
          <pc:sldMk cId="319392819" sldId="264"/>
        </pc:sldMkLst>
        <pc:spChg chg="mod">
          <ac:chgData name="Jose Parreño" userId="e9eb2e60-3ac9-459e-b2e3-ffd9754e9e4c" providerId="ADAL" clId="{B609D24A-573E-A34E-AE02-3D641D2C9170}" dt="2022-02-16T10:04:18.192" v="16" actId="20577"/>
          <ac:spMkLst>
            <pc:docMk/>
            <pc:sldMk cId="319392819" sldId="264"/>
            <ac:spMk id="2" creationId="{1FDF70D4-CB7D-A94D-A43D-4A0D2B878F7B}"/>
          </ac:spMkLst>
        </pc:spChg>
        <pc:spChg chg="mod">
          <ac:chgData name="Jose Parreño" userId="e9eb2e60-3ac9-459e-b2e3-ffd9754e9e4c" providerId="ADAL" clId="{B609D24A-573E-A34E-AE02-3D641D2C9170}" dt="2022-02-16T10:04:58.223" v="100" actId="20577"/>
          <ac:spMkLst>
            <pc:docMk/>
            <pc:sldMk cId="319392819" sldId="264"/>
            <ac:spMk id="3" creationId="{92447D9A-37E5-1A4D-B6DA-6BB96286AD37}"/>
          </ac:spMkLst>
        </pc:spChg>
      </pc:sldChg>
      <pc:sldChg chg="modSp new del mod ord modShow">
        <pc:chgData name="Jose Parreño" userId="e9eb2e60-3ac9-459e-b2e3-ffd9754e9e4c" providerId="ADAL" clId="{B609D24A-573E-A34E-AE02-3D641D2C9170}" dt="2022-02-21T11:35:04.269" v="2582" actId="2696"/>
        <pc:sldMkLst>
          <pc:docMk/>
          <pc:sldMk cId="418283096" sldId="265"/>
        </pc:sldMkLst>
        <pc:spChg chg="mod">
          <ac:chgData name="Jose Parreño" userId="e9eb2e60-3ac9-459e-b2e3-ffd9754e9e4c" providerId="ADAL" clId="{B609D24A-573E-A34E-AE02-3D641D2C9170}" dt="2022-02-16T10:06:27.106" v="245" actId="20577"/>
          <ac:spMkLst>
            <pc:docMk/>
            <pc:sldMk cId="418283096" sldId="265"/>
            <ac:spMk id="3" creationId="{1BB05269-BCE2-174A-B278-909945794B08}"/>
          </ac:spMkLst>
        </pc:spChg>
        <pc:spChg chg="mod">
          <ac:chgData name="Jose Parreño" userId="e9eb2e60-3ac9-459e-b2e3-ffd9754e9e4c" providerId="ADAL" clId="{B609D24A-573E-A34E-AE02-3D641D2C9170}" dt="2022-02-21T09:22:34.527" v="1960" actId="207"/>
          <ac:spMkLst>
            <pc:docMk/>
            <pc:sldMk cId="418283096" sldId="265"/>
            <ac:spMk id="4" creationId="{A7CB881C-3504-A647-9AFB-442CF0610DBE}"/>
          </ac:spMkLst>
        </pc:spChg>
      </pc:sldChg>
      <pc:sldChg chg="del">
        <pc:chgData name="Jose Parreño" userId="e9eb2e60-3ac9-459e-b2e3-ffd9754e9e4c" providerId="ADAL" clId="{B609D24A-573E-A34E-AE02-3D641D2C9170}" dt="2022-02-16T10:04:13.150" v="1" actId="2696"/>
        <pc:sldMkLst>
          <pc:docMk/>
          <pc:sldMk cId="2113367128" sldId="265"/>
        </pc:sldMkLst>
      </pc:sldChg>
      <pc:sldChg chg="new del modAnim">
        <pc:chgData name="Jose Parreño" userId="e9eb2e60-3ac9-459e-b2e3-ffd9754e9e4c" providerId="ADAL" clId="{B609D24A-573E-A34E-AE02-3D641D2C9170}" dt="2022-02-16T11:22:07.357" v="495" actId="2696"/>
        <pc:sldMkLst>
          <pc:docMk/>
          <pc:sldMk cId="3736003228" sldId="266"/>
        </pc:sldMkLst>
      </pc:sldChg>
      <pc:sldChg chg="modSp add del mod ord modAnim modShow">
        <pc:chgData name="Jose Parreño" userId="e9eb2e60-3ac9-459e-b2e3-ffd9754e9e4c" providerId="ADAL" clId="{B609D24A-573E-A34E-AE02-3D641D2C9170}" dt="2022-02-21T11:35:04.269" v="2582" actId="2696"/>
        <pc:sldMkLst>
          <pc:docMk/>
          <pc:sldMk cId="3385745677" sldId="267"/>
        </pc:sldMkLst>
        <pc:spChg chg="mod">
          <ac:chgData name="Jose Parreño" userId="e9eb2e60-3ac9-459e-b2e3-ffd9754e9e4c" providerId="ADAL" clId="{B609D24A-573E-A34E-AE02-3D641D2C9170}" dt="2022-02-16T11:13:39.682" v="248" actId="1076"/>
          <ac:spMkLst>
            <pc:docMk/>
            <pc:sldMk cId="3385745677" sldId="267"/>
            <ac:spMk id="3" creationId="{26EC0318-7707-B748-898D-06B96D24A129}"/>
          </ac:spMkLst>
        </pc:spChg>
        <pc:spChg chg="mod">
          <ac:chgData name="Jose Parreño" userId="e9eb2e60-3ac9-459e-b2e3-ffd9754e9e4c" providerId="ADAL" clId="{B609D24A-573E-A34E-AE02-3D641D2C9170}" dt="2022-02-16T13:33:02.809" v="1134" actId="113"/>
          <ac:spMkLst>
            <pc:docMk/>
            <pc:sldMk cId="3385745677" sldId="267"/>
            <ac:spMk id="6" creationId="{83F95AB3-21B8-4724-978B-A91218D4A8FA}"/>
          </ac:spMkLst>
        </pc:spChg>
      </pc:sldChg>
      <pc:sldChg chg="delSp modSp new del mod">
        <pc:chgData name="Jose Parreño" userId="e9eb2e60-3ac9-459e-b2e3-ffd9754e9e4c" providerId="ADAL" clId="{B609D24A-573E-A34E-AE02-3D641D2C9170}" dt="2022-02-16T11:19:17.680" v="457" actId="2696"/>
        <pc:sldMkLst>
          <pc:docMk/>
          <pc:sldMk cId="1269609128" sldId="268"/>
        </pc:sldMkLst>
        <pc:spChg chg="del">
          <ac:chgData name="Jose Parreño" userId="e9eb2e60-3ac9-459e-b2e3-ffd9754e9e4c" providerId="ADAL" clId="{B609D24A-573E-A34E-AE02-3D641D2C9170}" dt="2022-02-16T11:14:40.286" v="261" actId="478"/>
          <ac:spMkLst>
            <pc:docMk/>
            <pc:sldMk cId="1269609128" sldId="268"/>
            <ac:spMk id="2" creationId="{6C94707C-9682-CA4C-BE91-C2EF60372A9A}"/>
          </ac:spMkLst>
        </pc:spChg>
        <pc:spChg chg="del">
          <ac:chgData name="Jose Parreño" userId="e9eb2e60-3ac9-459e-b2e3-ffd9754e9e4c" providerId="ADAL" clId="{B609D24A-573E-A34E-AE02-3D641D2C9170}" dt="2022-02-16T11:14:41.885" v="262" actId="478"/>
          <ac:spMkLst>
            <pc:docMk/>
            <pc:sldMk cId="1269609128" sldId="268"/>
            <ac:spMk id="3" creationId="{98DC7888-7640-5E46-83F0-E58501C6092C}"/>
          </ac:spMkLst>
        </pc:spChg>
        <pc:spChg chg="mod">
          <ac:chgData name="Jose Parreño" userId="e9eb2e60-3ac9-459e-b2e3-ffd9754e9e4c" providerId="ADAL" clId="{B609D24A-573E-A34E-AE02-3D641D2C9170}" dt="2022-02-16T11:14:38.987" v="260" actId="20577"/>
          <ac:spMkLst>
            <pc:docMk/>
            <pc:sldMk cId="1269609128" sldId="268"/>
            <ac:spMk id="4" creationId="{68672FFE-C33F-E742-B2C6-FB95283465C3}"/>
          </ac:spMkLst>
        </pc:spChg>
      </pc:sldChg>
      <pc:sldChg chg="del">
        <pc:chgData name="Jose Parreño" userId="e9eb2e60-3ac9-459e-b2e3-ffd9754e9e4c" providerId="ADAL" clId="{B609D24A-573E-A34E-AE02-3D641D2C9170}" dt="2022-02-16T10:04:13.150" v="1" actId="2696"/>
        <pc:sldMkLst>
          <pc:docMk/>
          <pc:sldMk cId="2472896983" sldId="268"/>
        </pc:sldMkLst>
      </pc:sldChg>
      <pc:sldChg chg="new del">
        <pc:chgData name="Jose Parreño" userId="e9eb2e60-3ac9-459e-b2e3-ffd9754e9e4c" providerId="ADAL" clId="{B609D24A-573E-A34E-AE02-3D641D2C9170}" dt="2022-02-16T11:14:27.146" v="257" actId="680"/>
        <pc:sldMkLst>
          <pc:docMk/>
          <pc:sldMk cId="2575246636" sldId="268"/>
        </pc:sldMkLst>
      </pc:sldChg>
      <pc:sldChg chg="addSp delSp modSp add del mod modAnim">
        <pc:chgData name="Jose Parreño" userId="e9eb2e60-3ac9-459e-b2e3-ffd9754e9e4c" providerId="ADAL" clId="{B609D24A-573E-A34E-AE02-3D641D2C9170}" dt="2022-02-21T09:29:50.126" v="2251" actId="2696"/>
        <pc:sldMkLst>
          <pc:docMk/>
          <pc:sldMk cId="2970549289" sldId="269"/>
        </pc:sldMkLst>
        <pc:spChg chg="add del mod">
          <ac:chgData name="Jose Parreño" userId="e9eb2e60-3ac9-459e-b2e3-ffd9754e9e4c" providerId="ADAL" clId="{B609D24A-573E-A34E-AE02-3D641D2C9170}" dt="2022-02-16T11:15:38.672" v="275" actId="478"/>
          <ac:spMkLst>
            <pc:docMk/>
            <pc:sldMk cId="2970549289" sldId="269"/>
            <ac:spMk id="2" creationId="{36C99205-0ED3-FD41-B21A-071F1E037314}"/>
          </ac:spMkLst>
        </pc:spChg>
        <pc:spChg chg="add mod">
          <ac:chgData name="Jose Parreño" userId="e9eb2e60-3ac9-459e-b2e3-ffd9754e9e4c" providerId="ADAL" clId="{B609D24A-573E-A34E-AE02-3D641D2C9170}" dt="2022-02-16T11:16:07.123" v="284" actId="113"/>
          <ac:spMkLst>
            <pc:docMk/>
            <pc:sldMk cId="2970549289" sldId="269"/>
            <ac:spMk id="3" creationId="{B37BD078-0C21-4E4B-8194-B3246DB9C45A}"/>
          </ac:spMkLst>
        </pc:spChg>
        <pc:spChg chg="add mod">
          <ac:chgData name="Jose Parreño" userId="e9eb2e60-3ac9-459e-b2e3-ffd9754e9e4c" providerId="ADAL" clId="{B609D24A-573E-A34E-AE02-3D641D2C9170}" dt="2022-02-16T11:16:20.179" v="287" actId="20577"/>
          <ac:spMkLst>
            <pc:docMk/>
            <pc:sldMk cId="2970549289" sldId="269"/>
            <ac:spMk id="6" creationId="{C2B81160-B1B9-F240-8AFD-27A36E146B91}"/>
          </ac:spMkLst>
        </pc:spChg>
        <pc:spChg chg="add mod topLvl">
          <ac:chgData name="Jose Parreño" userId="e9eb2e60-3ac9-459e-b2e3-ffd9754e9e4c" providerId="ADAL" clId="{B609D24A-573E-A34E-AE02-3D641D2C9170}" dt="2022-02-16T13:36:36.851" v="1160" actId="165"/>
          <ac:spMkLst>
            <pc:docMk/>
            <pc:sldMk cId="2970549289" sldId="269"/>
            <ac:spMk id="7" creationId="{EADFF33A-94C0-5F4D-9440-C9771D69BBA2}"/>
          </ac:spMkLst>
        </pc:spChg>
        <pc:spChg chg="add mod topLvl">
          <ac:chgData name="Jose Parreño" userId="e9eb2e60-3ac9-459e-b2e3-ffd9754e9e4c" providerId="ADAL" clId="{B609D24A-573E-A34E-AE02-3D641D2C9170}" dt="2022-02-16T13:36:36.851" v="1160" actId="165"/>
          <ac:spMkLst>
            <pc:docMk/>
            <pc:sldMk cId="2970549289" sldId="269"/>
            <ac:spMk id="9" creationId="{4980F802-E5C7-1A47-8C01-08EBC5FBD2AE}"/>
          </ac:spMkLst>
        </pc:spChg>
        <pc:spChg chg="add mod topLvl">
          <ac:chgData name="Jose Parreño" userId="e9eb2e60-3ac9-459e-b2e3-ffd9754e9e4c" providerId="ADAL" clId="{B609D24A-573E-A34E-AE02-3D641D2C9170}" dt="2022-02-16T13:36:36.851" v="1160" actId="165"/>
          <ac:spMkLst>
            <pc:docMk/>
            <pc:sldMk cId="2970549289" sldId="269"/>
            <ac:spMk id="10" creationId="{B6FB92F4-77AD-3D47-8660-E8FF2F833C17}"/>
          </ac:spMkLst>
        </pc:spChg>
        <pc:spChg chg="add mod topLvl">
          <ac:chgData name="Jose Parreño" userId="e9eb2e60-3ac9-459e-b2e3-ffd9754e9e4c" providerId="ADAL" clId="{B609D24A-573E-A34E-AE02-3D641D2C9170}" dt="2022-02-16T13:36:39.770" v="1161" actId="165"/>
          <ac:spMkLst>
            <pc:docMk/>
            <pc:sldMk cId="2970549289" sldId="269"/>
            <ac:spMk id="15" creationId="{9C3B8F01-30A0-AD48-B102-E2635F6761AF}"/>
          </ac:spMkLst>
        </pc:spChg>
        <pc:spChg chg="add mod topLvl">
          <ac:chgData name="Jose Parreño" userId="e9eb2e60-3ac9-459e-b2e3-ffd9754e9e4c" providerId="ADAL" clId="{B609D24A-573E-A34E-AE02-3D641D2C9170}" dt="2022-02-16T13:36:39.770" v="1161" actId="165"/>
          <ac:spMkLst>
            <pc:docMk/>
            <pc:sldMk cId="2970549289" sldId="269"/>
            <ac:spMk id="16" creationId="{DD8071C9-EEFD-884B-9DED-BF7B48645784}"/>
          </ac:spMkLst>
        </pc:spChg>
        <pc:spChg chg="add mod topLvl">
          <ac:chgData name="Jose Parreño" userId="e9eb2e60-3ac9-459e-b2e3-ffd9754e9e4c" providerId="ADAL" clId="{B609D24A-573E-A34E-AE02-3D641D2C9170}" dt="2022-02-16T13:36:39.770" v="1161" actId="165"/>
          <ac:spMkLst>
            <pc:docMk/>
            <pc:sldMk cId="2970549289" sldId="269"/>
            <ac:spMk id="17" creationId="{61515CA3-119C-954E-B94A-9624B2F0B4BF}"/>
          </ac:spMkLst>
        </pc:spChg>
        <pc:spChg chg="add del mod">
          <ac:chgData name="Jose Parreño" userId="e9eb2e60-3ac9-459e-b2e3-ffd9754e9e4c" providerId="ADAL" clId="{B609D24A-573E-A34E-AE02-3D641D2C9170}" dt="2022-02-16T11:20:09.043" v="465"/>
          <ac:spMkLst>
            <pc:docMk/>
            <pc:sldMk cId="2970549289" sldId="269"/>
            <ac:spMk id="18" creationId="{8588BC95-9E6B-114C-9E22-C0A0BE5B1498}"/>
          </ac:spMkLst>
        </pc:spChg>
        <pc:spChg chg="add mod topLvl">
          <ac:chgData name="Jose Parreño" userId="e9eb2e60-3ac9-459e-b2e3-ffd9754e9e4c" providerId="ADAL" clId="{B609D24A-573E-A34E-AE02-3D641D2C9170}" dt="2022-02-16T13:36:43.768" v="1162" actId="165"/>
          <ac:spMkLst>
            <pc:docMk/>
            <pc:sldMk cId="2970549289" sldId="269"/>
            <ac:spMk id="19" creationId="{683A928B-C037-B043-B017-A12D4B36F2E6}"/>
          </ac:spMkLst>
        </pc:spChg>
        <pc:spChg chg="add mod topLvl">
          <ac:chgData name="Jose Parreño" userId="e9eb2e60-3ac9-459e-b2e3-ffd9754e9e4c" providerId="ADAL" clId="{B609D24A-573E-A34E-AE02-3D641D2C9170}" dt="2022-02-16T13:36:43.768" v="1162" actId="165"/>
          <ac:spMkLst>
            <pc:docMk/>
            <pc:sldMk cId="2970549289" sldId="269"/>
            <ac:spMk id="20" creationId="{961E9757-DE25-1D4C-9BCE-52F32FDED158}"/>
          </ac:spMkLst>
        </pc:spChg>
        <pc:spChg chg="add mod topLvl">
          <ac:chgData name="Jose Parreño" userId="e9eb2e60-3ac9-459e-b2e3-ffd9754e9e4c" providerId="ADAL" clId="{B609D24A-573E-A34E-AE02-3D641D2C9170}" dt="2022-02-16T13:36:43.768" v="1162" actId="165"/>
          <ac:spMkLst>
            <pc:docMk/>
            <pc:sldMk cId="2970549289" sldId="269"/>
            <ac:spMk id="21" creationId="{E5A78980-D10B-0144-A32D-691002032264}"/>
          </ac:spMkLst>
        </pc:spChg>
        <pc:spChg chg="add mod topLvl">
          <ac:chgData name="Jose Parreño" userId="e9eb2e60-3ac9-459e-b2e3-ffd9754e9e4c" providerId="ADAL" clId="{B609D24A-573E-A34E-AE02-3D641D2C9170}" dt="2022-02-16T13:36:47.077" v="1163" actId="165"/>
          <ac:spMkLst>
            <pc:docMk/>
            <pc:sldMk cId="2970549289" sldId="269"/>
            <ac:spMk id="22" creationId="{4598AD19-6325-F64A-B232-55F62C0E4FE5}"/>
          </ac:spMkLst>
        </pc:spChg>
        <pc:spChg chg="add mod topLvl">
          <ac:chgData name="Jose Parreño" userId="e9eb2e60-3ac9-459e-b2e3-ffd9754e9e4c" providerId="ADAL" clId="{B609D24A-573E-A34E-AE02-3D641D2C9170}" dt="2022-02-16T13:36:47.077" v="1163" actId="165"/>
          <ac:spMkLst>
            <pc:docMk/>
            <pc:sldMk cId="2970549289" sldId="269"/>
            <ac:spMk id="23" creationId="{19328797-2D3F-504B-B8DC-5866662AC0A9}"/>
          </ac:spMkLst>
        </pc:spChg>
        <pc:spChg chg="add mod topLvl">
          <ac:chgData name="Jose Parreño" userId="e9eb2e60-3ac9-459e-b2e3-ffd9754e9e4c" providerId="ADAL" clId="{B609D24A-573E-A34E-AE02-3D641D2C9170}" dt="2022-02-16T14:46:10.761" v="1613" actId="20577"/>
          <ac:spMkLst>
            <pc:docMk/>
            <pc:sldMk cId="2970549289" sldId="269"/>
            <ac:spMk id="24" creationId="{116CC7A1-F934-574C-9FC6-E50AADE9B58C}"/>
          </ac:spMkLst>
        </pc:spChg>
        <pc:grpChg chg="add del mod">
          <ac:chgData name="Jose Parreño" userId="e9eb2e60-3ac9-459e-b2e3-ffd9754e9e4c" providerId="ADAL" clId="{B609D24A-573E-A34E-AE02-3D641D2C9170}" dt="2022-02-16T13:36:39.770" v="1161" actId="165"/>
          <ac:grpSpMkLst>
            <pc:docMk/>
            <pc:sldMk cId="2970549289" sldId="269"/>
            <ac:grpSpMk id="25" creationId="{7B624787-1877-5C4F-B63F-BA2B2CF42FD5}"/>
          </ac:grpSpMkLst>
        </pc:grpChg>
        <pc:grpChg chg="add del mod">
          <ac:chgData name="Jose Parreño" userId="e9eb2e60-3ac9-459e-b2e3-ffd9754e9e4c" providerId="ADAL" clId="{B609D24A-573E-A34E-AE02-3D641D2C9170}" dt="2022-02-16T13:36:36.851" v="1160" actId="165"/>
          <ac:grpSpMkLst>
            <pc:docMk/>
            <pc:sldMk cId="2970549289" sldId="269"/>
            <ac:grpSpMk id="26" creationId="{9C505FA6-E374-4640-A417-AC4EB7EC3333}"/>
          </ac:grpSpMkLst>
        </pc:grpChg>
        <pc:grpChg chg="add del mod">
          <ac:chgData name="Jose Parreño" userId="e9eb2e60-3ac9-459e-b2e3-ffd9754e9e4c" providerId="ADAL" clId="{B609D24A-573E-A34E-AE02-3D641D2C9170}" dt="2022-02-16T13:36:43.768" v="1162" actId="165"/>
          <ac:grpSpMkLst>
            <pc:docMk/>
            <pc:sldMk cId="2970549289" sldId="269"/>
            <ac:grpSpMk id="27" creationId="{216F2541-3AA0-B34F-B212-33F77CB87FBE}"/>
          </ac:grpSpMkLst>
        </pc:grpChg>
        <pc:grpChg chg="add del mod">
          <ac:chgData name="Jose Parreño" userId="e9eb2e60-3ac9-459e-b2e3-ffd9754e9e4c" providerId="ADAL" clId="{B609D24A-573E-A34E-AE02-3D641D2C9170}" dt="2022-02-16T13:36:47.077" v="1163" actId="165"/>
          <ac:grpSpMkLst>
            <pc:docMk/>
            <pc:sldMk cId="2970549289" sldId="269"/>
            <ac:grpSpMk id="28" creationId="{7BD43B6F-6C17-B94D-B111-F1CAEBA59EEE}"/>
          </ac:grpSpMkLst>
        </pc:grpChg>
        <pc:graphicFrameChg chg="add del mod">
          <ac:chgData name="Jose Parreño" userId="e9eb2e60-3ac9-459e-b2e3-ffd9754e9e4c" providerId="ADAL" clId="{B609D24A-573E-A34E-AE02-3D641D2C9170}" dt="2022-02-16T11:18:43.709" v="449" actId="478"/>
          <ac:graphicFrameMkLst>
            <pc:docMk/>
            <pc:sldMk cId="2970549289" sldId="269"/>
            <ac:graphicFrameMk id="8" creationId="{A3DCC01E-D498-426E-8A4A-ACF393316687}"/>
          </ac:graphicFrameMkLst>
        </pc:graphicFrameChg>
        <pc:cxnChg chg="add mod">
          <ac:chgData name="Jose Parreño" userId="e9eb2e60-3ac9-459e-b2e3-ffd9754e9e4c" providerId="ADAL" clId="{B609D24A-573E-A34E-AE02-3D641D2C9170}" dt="2022-02-16T11:18:15.041" v="440" actId="1582"/>
          <ac:cxnSpMkLst>
            <pc:docMk/>
            <pc:sldMk cId="2970549289" sldId="269"/>
            <ac:cxnSpMk id="11" creationId="{142950CC-1167-1048-91EF-4068A85C842E}"/>
          </ac:cxnSpMkLst>
        </pc:cxnChg>
        <pc:cxnChg chg="add mod">
          <ac:chgData name="Jose Parreño" userId="e9eb2e60-3ac9-459e-b2e3-ffd9754e9e4c" providerId="ADAL" clId="{B609D24A-573E-A34E-AE02-3D641D2C9170}" dt="2022-02-16T11:18:26.780" v="444" actId="1582"/>
          <ac:cxnSpMkLst>
            <pc:docMk/>
            <pc:sldMk cId="2970549289" sldId="269"/>
            <ac:cxnSpMk id="12" creationId="{99243B64-C70F-7D49-8BBE-ED5B80486A4D}"/>
          </ac:cxnSpMkLst>
        </pc:cxnChg>
        <pc:cxnChg chg="add mod">
          <ac:chgData name="Jose Parreño" userId="e9eb2e60-3ac9-459e-b2e3-ffd9754e9e4c" providerId="ADAL" clId="{B609D24A-573E-A34E-AE02-3D641D2C9170}" dt="2022-02-16T11:18:37.294" v="446" actId="1076"/>
          <ac:cxnSpMkLst>
            <pc:docMk/>
            <pc:sldMk cId="2970549289" sldId="269"/>
            <ac:cxnSpMk id="13" creationId="{A72BA469-6128-AB41-AEB4-D0CEC710FC34}"/>
          </ac:cxnSpMkLst>
        </pc:cxnChg>
        <pc:cxnChg chg="add mod">
          <ac:chgData name="Jose Parreño" userId="e9eb2e60-3ac9-459e-b2e3-ffd9754e9e4c" providerId="ADAL" clId="{B609D24A-573E-A34E-AE02-3D641D2C9170}" dt="2022-02-16T11:18:41.641" v="448" actId="1076"/>
          <ac:cxnSpMkLst>
            <pc:docMk/>
            <pc:sldMk cId="2970549289" sldId="269"/>
            <ac:cxnSpMk id="14" creationId="{2F0D47F9-CFA2-A34F-96C9-36A0C02499A9}"/>
          </ac:cxnSpMkLst>
        </pc:cxnChg>
      </pc:sldChg>
      <pc:sldChg chg="del">
        <pc:chgData name="Jose Parreño" userId="e9eb2e60-3ac9-459e-b2e3-ffd9754e9e4c" providerId="ADAL" clId="{B609D24A-573E-A34E-AE02-3D641D2C9170}" dt="2022-02-16T10:04:13.150" v="1" actId="2696"/>
        <pc:sldMkLst>
          <pc:docMk/>
          <pc:sldMk cId="3664500711" sldId="269"/>
        </pc:sldMkLst>
      </pc:sldChg>
      <pc:sldChg chg="delSp modSp mod modShow">
        <pc:chgData name="Jose Parreño" userId="e9eb2e60-3ac9-459e-b2e3-ffd9754e9e4c" providerId="ADAL" clId="{B609D24A-573E-A34E-AE02-3D641D2C9170}" dt="2022-02-23T15:33:39.863" v="2596" actId="729"/>
        <pc:sldMkLst>
          <pc:docMk/>
          <pc:sldMk cId="3473589848" sldId="270"/>
        </pc:sldMkLst>
        <pc:spChg chg="del">
          <ac:chgData name="Jose Parreño" userId="e9eb2e60-3ac9-459e-b2e3-ffd9754e9e4c" providerId="ADAL" clId="{B609D24A-573E-A34E-AE02-3D641D2C9170}" dt="2022-02-16T13:35:04.738" v="1155" actId="478"/>
          <ac:spMkLst>
            <pc:docMk/>
            <pc:sldMk cId="3473589848" sldId="270"/>
            <ac:spMk id="2" creationId="{6A37FEEC-CA73-BF4D-A6E7-8BFC36D8BDF8}"/>
          </ac:spMkLst>
        </pc:spChg>
        <pc:spChg chg="mod">
          <ac:chgData name="Jose Parreño" userId="e9eb2e60-3ac9-459e-b2e3-ffd9754e9e4c" providerId="ADAL" clId="{B609D24A-573E-A34E-AE02-3D641D2C9170}" dt="2022-02-21T11:28:25.536" v="2581" actId="1076"/>
          <ac:spMkLst>
            <pc:docMk/>
            <pc:sldMk cId="3473589848" sldId="270"/>
            <ac:spMk id="3" creationId="{26EC0318-7707-B748-898D-06B96D24A129}"/>
          </ac:spMkLst>
        </pc:spChg>
      </pc:sldChg>
      <pc:sldChg chg="delSp modSp new mod modAnim modShow">
        <pc:chgData name="Jose Parreño" userId="e9eb2e60-3ac9-459e-b2e3-ffd9754e9e4c" providerId="ADAL" clId="{B609D24A-573E-A34E-AE02-3D641D2C9170}" dt="2022-02-23T15:33:54.528" v="2598" actId="729"/>
        <pc:sldMkLst>
          <pc:docMk/>
          <pc:sldMk cId="867551001" sldId="271"/>
        </pc:sldMkLst>
        <pc:spChg chg="del">
          <ac:chgData name="Jose Parreño" userId="e9eb2e60-3ac9-459e-b2e3-ffd9754e9e4c" providerId="ADAL" clId="{B609D24A-573E-A34E-AE02-3D641D2C9170}" dt="2022-02-16T13:09:37.702" v="834" actId="478"/>
          <ac:spMkLst>
            <pc:docMk/>
            <pc:sldMk cId="867551001" sldId="271"/>
            <ac:spMk id="2" creationId="{8671F8A8-5E4E-274E-B2E1-B9E1D48523E4}"/>
          </ac:spMkLst>
        </pc:spChg>
        <pc:spChg chg="mod">
          <ac:chgData name="Jose Parreño" userId="e9eb2e60-3ac9-459e-b2e3-ffd9754e9e4c" providerId="ADAL" clId="{B609D24A-573E-A34E-AE02-3D641D2C9170}" dt="2022-02-21T11:28:18.705" v="2580" actId="1076"/>
          <ac:spMkLst>
            <pc:docMk/>
            <pc:sldMk cId="867551001" sldId="271"/>
            <ac:spMk id="3" creationId="{FFC17A98-0E37-194C-A858-6307DFB0BEFE}"/>
          </ac:spMkLst>
        </pc:spChg>
        <pc:spChg chg="mod">
          <ac:chgData name="Jose Parreño" userId="e9eb2e60-3ac9-459e-b2e3-ffd9754e9e4c" providerId="ADAL" clId="{B609D24A-573E-A34E-AE02-3D641D2C9170}" dt="2022-02-16T11:24:52.277" v="520" actId="20577"/>
          <ac:spMkLst>
            <pc:docMk/>
            <pc:sldMk cId="867551001" sldId="271"/>
            <ac:spMk id="4" creationId="{CB0F3282-0572-9B4D-9098-034E467AFB11}"/>
          </ac:spMkLst>
        </pc:spChg>
      </pc:sldChg>
      <pc:sldChg chg="del">
        <pc:chgData name="Jose Parreño" userId="e9eb2e60-3ac9-459e-b2e3-ffd9754e9e4c" providerId="ADAL" clId="{B609D24A-573E-A34E-AE02-3D641D2C9170}" dt="2022-02-16T10:04:13.150" v="1" actId="2696"/>
        <pc:sldMkLst>
          <pc:docMk/>
          <pc:sldMk cId="1310238728" sldId="271"/>
        </pc:sldMkLst>
      </pc:sldChg>
      <pc:sldChg chg="del">
        <pc:chgData name="Jose Parreño" userId="e9eb2e60-3ac9-459e-b2e3-ffd9754e9e4c" providerId="ADAL" clId="{B609D24A-573E-A34E-AE02-3D641D2C9170}" dt="2022-02-16T10:04:13.150" v="1" actId="2696"/>
        <pc:sldMkLst>
          <pc:docMk/>
          <pc:sldMk cId="386059132" sldId="272"/>
        </pc:sldMkLst>
      </pc:sldChg>
      <pc:sldChg chg="addSp modSp new mod ord">
        <pc:chgData name="Jose Parreño" userId="e9eb2e60-3ac9-459e-b2e3-ffd9754e9e4c" providerId="ADAL" clId="{B609D24A-573E-A34E-AE02-3D641D2C9170}" dt="2022-02-23T15:33:05.795" v="2592" actId="20578"/>
        <pc:sldMkLst>
          <pc:docMk/>
          <pc:sldMk cId="2667106064" sldId="272"/>
        </pc:sldMkLst>
        <pc:spChg chg="mod">
          <ac:chgData name="Jose Parreño" userId="e9eb2e60-3ac9-459e-b2e3-ffd9754e9e4c" providerId="ADAL" clId="{B609D24A-573E-A34E-AE02-3D641D2C9170}" dt="2022-02-16T13:35:22.356" v="1158" actId="255"/>
          <ac:spMkLst>
            <pc:docMk/>
            <pc:sldMk cId="2667106064" sldId="272"/>
            <ac:spMk id="2" creationId="{A4C0BC52-97AE-4947-9A2E-CC26C0F3914F}"/>
          </ac:spMkLst>
        </pc:spChg>
        <pc:spChg chg="add mod">
          <ac:chgData name="Jose Parreño" userId="e9eb2e60-3ac9-459e-b2e3-ffd9754e9e4c" providerId="ADAL" clId="{B609D24A-573E-A34E-AE02-3D641D2C9170}" dt="2022-02-16T13:42:06.943" v="1262" actId="1036"/>
          <ac:spMkLst>
            <pc:docMk/>
            <pc:sldMk cId="2667106064" sldId="272"/>
            <ac:spMk id="3" creationId="{BBC5E7D3-6A29-8044-8184-BCA81F04E9EC}"/>
          </ac:spMkLst>
        </pc:spChg>
        <pc:spChg chg="mod">
          <ac:chgData name="Jose Parreño" userId="e9eb2e60-3ac9-459e-b2e3-ffd9754e9e4c" providerId="ADAL" clId="{B609D24A-573E-A34E-AE02-3D641D2C9170}" dt="2022-02-16T11:30:15.963" v="723" actId="20577"/>
          <ac:spMkLst>
            <pc:docMk/>
            <pc:sldMk cId="2667106064" sldId="272"/>
            <ac:spMk id="4" creationId="{F44390BC-3530-DA47-835B-3DA19E72247B}"/>
          </ac:spMkLst>
        </pc:spChg>
        <pc:picChg chg="add mod">
          <ac:chgData name="Jose Parreño" userId="e9eb2e60-3ac9-459e-b2e3-ffd9754e9e4c" providerId="ADAL" clId="{B609D24A-573E-A34E-AE02-3D641D2C9170}" dt="2022-02-16T11:28:51.019" v="700" actId="1076"/>
          <ac:picMkLst>
            <pc:docMk/>
            <pc:sldMk cId="2667106064" sldId="272"/>
            <ac:picMk id="1026" creationId="{0886E7D4-A6B1-7D4B-9E32-93CA662B9C5A}"/>
          </ac:picMkLst>
        </pc:picChg>
      </pc:sldChg>
      <pc:sldChg chg="del">
        <pc:chgData name="Jose Parreño" userId="e9eb2e60-3ac9-459e-b2e3-ffd9754e9e4c" providerId="ADAL" clId="{B609D24A-573E-A34E-AE02-3D641D2C9170}" dt="2022-02-16T10:04:13.150" v="1" actId="2696"/>
        <pc:sldMkLst>
          <pc:docMk/>
          <pc:sldMk cId="1006896968" sldId="273"/>
        </pc:sldMkLst>
      </pc:sldChg>
      <pc:sldChg chg="addSp delSp modSp add mod ord">
        <pc:chgData name="Jose Parreño" userId="e9eb2e60-3ac9-459e-b2e3-ffd9754e9e4c" providerId="ADAL" clId="{B609D24A-573E-A34E-AE02-3D641D2C9170}" dt="2022-02-23T15:33:07.619" v="2593" actId="20578"/>
        <pc:sldMkLst>
          <pc:docMk/>
          <pc:sldMk cId="2166582112" sldId="273"/>
        </pc:sldMkLst>
        <pc:spChg chg="mod">
          <ac:chgData name="Jose Parreño" userId="e9eb2e60-3ac9-459e-b2e3-ffd9754e9e4c" providerId="ADAL" clId="{B609D24A-573E-A34E-AE02-3D641D2C9170}" dt="2022-02-16T13:35:14.678" v="1156" actId="255"/>
          <ac:spMkLst>
            <pc:docMk/>
            <pc:sldMk cId="2166582112" sldId="273"/>
            <ac:spMk id="2" creationId="{A4C0BC52-97AE-4947-9A2E-CC26C0F3914F}"/>
          </ac:spMkLst>
        </pc:spChg>
        <pc:spChg chg="mod">
          <ac:chgData name="Jose Parreño" userId="e9eb2e60-3ac9-459e-b2e3-ffd9754e9e4c" providerId="ADAL" clId="{B609D24A-573E-A34E-AE02-3D641D2C9170}" dt="2022-02-16T11:30:12.213" v="722" actId="20577"/>
          <ac:spMkLst>
            <pc:docMk/>
            <pc:sldMk cId="2166582112" sldId="273"/>
            <ac:spMk id="4" creationId="{F44390BC-3530-DA47-835B-3DA19E72247B}"/>
          </ac:spMkLst>
        </pc:spChg>
        <pc:spChg chg="add mod">
          <ac:chgData name="Jose Parreño" userId="e9eb2e60-3ac9-459e-b2e3-ffd9754e9e4c" providerId="ADAL" clId="{B609D24A-573E-A34E-AE02-3D641D2C9170}" dt="2022-02-16T13:42:03.082" v="1261" actId="1036"/>
          <ac:spMkLst>
            <pc:docMk/>
            <pc:sldMk cId="2166582112" sldId="273"/>
            <ac:spMk id="5" creationId="{D3AC70FA-1E3A-9E4A-88F9-7D014412AFBA}"/>
          </ac:spMkLst>
        </pc:spChg>
        <pc:picChg chg="del">
          <ac:chgData name="Jose Parreño" userId="e9eb2e60-3ac9-459e-b2e3-ffd9754e9e4c" providerId="ADAL" clId="{B609D24A-573E-A34E-AE02-3D641D2C9170}" dt="2022-02-16T11:29:24.086" v="714" actId="478"/>
          <ac:picMkLst>
            <pc:docMk/>
            <pc:sldMk cId="2166582112" sldId="273"/>
            <ac:picMk id="1026" creationId="{0886E7D4-A6B1-7D4B-9E32-93CA662B9C5A}"/>
          </ac:picMkLst>
        </pc:picChg>
        <pc:picChg chg="add mod">
          <ac:chgData name="Jose Parreño" userId="e9eb2e60-3ac9-459e-b2e3-ffd9754e9e4c" providerId="ADAL" clId="{B609D24A-573E-A34E-AE02-3D641D2C9170}" dt="2022-02-16T11:29:37.759" v="719" actId="1076"/>
          <ac:picMkLst>
            <pc:docMk/>
            <pc:sldMk cId="2166582112" sldId="273"/>
            <ac:picMk id="2050" creationId="{7A3F5378-3ADE-254A-8616-7E2AC569B936}"/>
          </ac:picMkLst>
        </pc:picChg>
      </pc:sldChg>
      <pc:sldChg chg="del">
        <pc:chgData name="Jose Parreño" userId="e9eb2e60-3ac9-459e-b2e3-ffd9754e9e4c" providerId="ADAL" clId="{B609D24A-573E-A34E-AE02-3D641D2C9170}" dt="2022-02-16T10:04:13.150" v="1" actId="2696"/>
        <pc:sldMkLst>
          <pc:docMk/>
          <pc:sldMk cId="2822847541" sldId="274"/>
        </pc:sldMkLst>
      </pc:sldChg>
      <pc:sldChg chg="addSp delSp modSp add del mod modAnim">
        <pc:chgData name="Jose Parreño" userId="e9eb2e60-3ac9-459e-b2e3-ffd9754e9e4c" providerId="ADAL" clId="{B609D24A-573E-A34E-AE02-3D641D2C9170}" dt="2022-02-17T09:30:56.877" v="1867" actId="2696"/>
        <pc:sldMkLst>
          <pc:docMk/>
          <pc:sldMk cId="4030749166" sldId="274"/>
        </pc:sldMkLst>
        <pc:spChg chg="mod">
          <ac:chgData name="Jose Parreño" userId="e9eb2e60-3ac9-459e-b2e3-ffd9754e9e4c" providerId="ADAL" clId="{B609D24A-573E-A34E-AE02-3D641D2C9170}" dt="2022-02-16T13:35:18.672" v="1157" actId="255"/>
          <ac:spMkLst>
            <pc:docMk/>
            <pc:sldMk cId="4030749166" sldId="274"/>
            <ac:spMk id="2" creationId="{A4C0BC52-97AE-4947-9A2E-CC26C0F3914F}"/>
          </ac:spMkLst>
        </pc:spChg>
        <pc:spChg chg="add mod">
          <ac:chgData name="Jose Parreño" userId="e9eb2e60-3ac9-459e-b2e3-ffd9754e9e4c" providerId="ADAL" clId="{B609D24A-573E-A34E-AE02-3D641D2C9170}" dt="2022-02-16T13:33:52.197" v="1142" actId="1076"/>
          <ac:spMkLst>
            <pc:docMk/>
            <pc:sldMk cId="4030749166" sldId="274"/>
            <ac:spMk id="3" creationId="{4A01B7ED-366B-064A-B605-834D13E4E224}"/>
          </ac:spMkLst>
        </pc:spChg>
        <pc:spChg chg="mod">
          <ac:chgData name="Jose Parreño" userId="e9eb2e60-3ac9-459e-b2e3-ffd9754e9e4c" providerId="ADAL" clId="{B609D24A-573E-A34E-AE02-3D641D2C9170}" dt="2022-02-16T13:27:22.575" v="943" actId="20577"/>
          <ac:spMkLst>
            <pc:docMk/>
            <pc:sldMk cId="4030749166" sldId="274"/>
            <ac:spMk id="4" creationId="{F44390BC-3530-DA47-835B-3DA19E72247B}"/>
          </ac:spMkLst>
        </pc:spChg>
        <pc:spChg chg="add mod">
          <ac:chgData name="Jose Parreño" userId="e9eb2e60-3ac9-459e-b2e3-ffd9754e9e4c" providerId="ADAL" clId="{B609D24A-573E-A34E-AE02-3D641D2C9170}" dt="2022-02-17T08:02:28.310" v="1657" actId="14100"/>
          <ac:spMkLst>
            <pc:docMk/>
            <pc:sldMk cId="4030749166" sldId="274"/>
            <ac:spMk id="7" creationId="{EB5DD49E-8E5A-5247-B33A-B31B0614C0CB}"/>
          </ac:spMkLst>
        </pc:spChg>
        <pc:picChg chg="add mod">
          <ac:chgData name="Jose Parreño" userId="e9eb2e60-3ac9-459e-b2e3-ffd9754e9e4c" providerId="ADAL" clId="{B609D24A-573E-A34E-AE02-3D641D2C9170}" dt="2022-02-17T08:05:14.330" v="1743" actId="732"/>
          <ac:picMkLst>
            <pc:docMk/>
            <pc:sldMk cId="4030749166" sldId="274"/>
            <ac:picMk id="1026" creationId="{AD204FEE-297D-E049-AE26-4626680D4437}"/>
          </ac:picMkLst>
        </pc:picChg>
        <pc:picChg chg="del">
          <ac:chgData name="Jose Parreño" userId="e9eb2e60-3ac9-459e-b2e3-ffd9754e9e4c" providerId="ADAL" clId="{B609D24A-573E-A34E-AE02-3D641D2C9170}" dt="2022-02-16T13:28:04.342" v="944" actId="478"/>
          <ac:picMkLst>
            <pc:docMk/>
            <pc:sldMk cId="4030749166" sldId="274"/>
            <ac:picMk id="2050" creationId="{7A3F5378-3ADE-254A-8616-7E2AC569B936}"/>
          </ac:picMkLst>
        </pc:picChg>
      </pc:sldChg>
      <pc:sldChg chg="addSp delSp modSp new del mod ord modAnim modShow">
        <pc:chgData name="Jose Parreño" userId="e9eb2e60-3ac9-459e-b2e3-ffd9754e9e4c" providerId="ADAL" clId="{B609D24A-573E-A34E-AE02-3D641D2C9170}" dt="2022-02-21T11:35:04.269" v="2582" actId="2696"/>
        <pc:sldMkLst>
          <pc:docMk/>
          <pc:sldMk cId="3437886245" sldId="275"/>
        </pc:sldMkLst>
        <pc:spChg chg="del">
          <ac:chgData name="Jose Parreño" userId="e9eb2e60-3ac9-459e-b2e3-ffd9754e9e4c" providerId="ADAL" clId="{B609D24A-573E-A34E-AE02-3D641D2C9170}" dt="2022-02-16T13:43:09.501" v="1279" actId="478"/>
          <ac:spMkLst>
            <pc:docMk/>
            <pc:sldMk cId="3437886245" sldId="275"/>
            <ac:spMk id="2" creationId="{3BBA7B9D-E8F3-6F43-9647-08011494B7AF}"/>
          </ac:spMkLst>
        </pc:spChg>
        <pc:spChg chg="del">
          <ac:chgData name="Jose Parreño" userId="e9eb2e60-3ac9-459e-b2e3-ffd9754e9e4c" providerId="ADAL" clId="{B609D24A-573E-A34E-AE02-3D641D2C9170}" dt="2022-02-16T13:43:13.855" v="1280" actId="478"/>
          <ac:spMkLst>
            <pc:docMk/>
            <pc:sldMk cId="3437886245" sldId="275"/>
            <ac:spMk id="3" creationId="{FB444CD1-2E37-DC4C-9EDF-1BE52A7768D0}"/>
          </ac:spMkLst>
        </pc:spChg>
        <pc:spChg chg="mod">
          <ac:chgData name="Jose Parreño" userId="e9eb2e60-3ac9-459e-b2e3-ffd9754e9e4c" providerId="ADAL" clId="{B609D24A-573E-A34E-AE02-3D641D2C9170}" dt="2022-02-16T13:43:07.013" v="1278" actId="20577"/>
          <ac:spMkLst>
            <pc:docMk/>
            <pc:sldMk cId="3437886245" sldId="275"/>
            <ac:spMk id="4" creationId="{0AAD10ED-866B-0847-8683-8CE01888D9CB}"/>
          </ac:spMkLst>
        </pc:spChg>
        <pc:spChg chg="add del mod">
          <ac:chgData name="Jose Parreño" userId="e9eb2e60-3ac9-459e-b2e3-ffd9754e9e4c" providerId="ADAL" clId="{B609D24A-573E-A34E-AE02-3D641D2C9170}" dt="2022-02-16T13:51:16.023" v="1462" actId="478"/>
          <ac:spMkLst>
            <pc:docMk/>
            <pc:sldMk cId="3437886245" sldId="275"/>
            <ac:spMk id="5" creationId="{46511322-779F-2F48-BAFA-038D2A9B4CD4}"/>
          </ac:spMkLst>
        </pc:spChg>
        <pc:spChg chg="add mod">
          <ac:chgData name="Jose Parreño" userId="e9eb2e60-3ac9-459e-b2e3-ffd9754e9e4c" providerId="ADAL" clId="{B609D24A-573E-A34E-AE02-3D641D2C9170}" dt="2022-02-16T13:55:28.096" v="1531" actId="20577"/>
          <ac:spMkLst>
            <pc:docMk/>
            <pc:sldMk cId="3437886245" sldId="275"/>
            <ac:spMk id="6" creationId="{856D40AC-6D7A-954D-900F-0A678F1701A6}"/>
          </ac:spMkLst>
        </pc:spChg>
        <pc:spChg chg="add del mod">
          <ac:chgData name="Jose Parreño" userId="e9eb2e60-3ac9-459e-b2e3-ffd9754e9e4c" providerId="ADAL" clId="{B609D24A-573E-A34E-AE02-3D641D2C9170}" dt="2022-02-16T13:51:05.492" v="1457" actId="478"/>
          <ac:spMkLst>
            <pc:docMk/>
            <pc:sldMk cId="3437886245" sldId="275"/>
            <ac:spMk id="7" creationId="{7061C6D5-FDDC-E448-87EC-C3459CEA3E56}"/>
          </ac:spMkLst>
        </pc:spChg>
        <pc:spChg chg="add mod">
          <ac:chgData name="Jose Parreño" userId="e9eb2e60-3ac9-459e-b2e3-ffd9754e9e4c" providerId="ADAL" clId="{B609D24A-573E-A34E-AE02-3D641D2C9170}" dt="2022-02-16T14:01:17.047" v="1572" actId="207"/>
          <ac:spMkLst>
            <pc:docMk/>
            <pc:sldMk cId="3437886245" sldId="275"/>
            <ac:spMk id="9" creationId="{8B44A6A2-405E-454C-92D1-A6EA5505AD23}"/>
          </ac:spMkLst>
        </pc:spChg>
        <pc:spChg chg="add mod">
          <ac:chgData name="Jose Parreño" userId="e9eb2e60-3ac9-459e-b2e3-ffd9754e9e4c" providerId="ADAL" clId="{B609D24A-573E-A34E-AE02-3D641D2C9170}" dt="2022-02-16T14:01:14.290" v="1571" actId="207"/>
          <ac:spMkLst>
            <pc:docMk/>
            <pc:sldMk cId="3437886245" sldId="275"/>
            <ac:spMk id="10" creationId="{01EF67D4-19C1-6E48-82BA-888001A82159}"/>
          </ac:spMkLst>
        </pc:spChg>
        <pc:picChg chg="add del mod modCrop">
          <ac:chgData name="Jose Parreño" userId="e9eb2e60-3ac9-459e-b2e3-ffd9754e9e4c" providerId="ADAL" clId="{B609D24A-573E-A34E-AE02-3D641D2C9170}" dt="2022-02-16T13:59:27.735" v="1557" actId="478"/>
          <ac:picMkLst>
            <pc:docMk/>
            <pc:sldMk cId="3437886245" sldId="275"/>
            <ac:picMk id="8" creationId="{C65ABA90-3A6E-3644-8298-D29E7D4069A2}"/>
          </ac:picMkLst>
        </pc:picChg>
        <pc:picChg chg="add mod">
          <ac:chgData name="Jose Parreño" userId="e9eb2e60-3ac9-459e-b2e3-ffd9754e9e4c" providerId="ADAL" clId="{B609D24A-573E-A34E-AE02-3D641D2C9170}" dt="2022-02-16T14:00:17.734" v="1560" actId="1076"/>
          <ac:picMkLst>
            <pc:docMk/>
            <pc:sldMk cId="3437886245" sldId="275"/>
            <ac:picMk id="11" creationId="{080099FD-7666-EA48-9AE4-E9DF6CBCC5C1}"/>
          </ac:picMkLst>
        </pc:picChg>
        <pc:picChg chg="add mod">
          <ac:chgData name="Jose Parreño" userId="e9eb2e60-3ac9-459e-b2e3-ffd9754e9e4c" providerId="ADAL" clId="{B609D24A-573E-A34E-AE02-3D641D2C9170}" dt="2022-02-16T14:02:32.347" v="1578" actId="1076"/>
          <ac:picMkLst>
            <pc:docMk/>
            <pc:sldMk cId="3437886245" sldId="275"/>
            <ac:picMk id="13" creationId="{1C46BC68-F997-3C48-9067-1A06CF1DE365}"/>
          </ac:picMkLst>
        </pc:picChg>
        <pc:picChg chg="add mod">
          <ac:chgData name="Jose Parreño" userId="e9eb2e60-3ac9-459e-b2e3-ffd9754e9e4c" providerId="ADAL" clId="{B609D24A-573E-A34E-AE02-3D641D2C9170}" dt="2022-02-16T14:02:37.406" v="1580" actId="1076"/>
          <ac:picMkLst>
            <pc:docMk/>
            <pc:sldMk cId="3437886245" sldId="275"/>
            <ac:picMk id="14" creationId="{E251756E-1160-504B-9E48-D53AE4F9A550}"/>
          </ac:picMkLst>
        </pc:picChg>
        <pc:picChg chg="add del mod">
          <ac:chgData name="Jose Parreño" userId="e9eb2e60-3ac9-459e-b2e3-ffd9754e9e4c" providerId="ADAL" clId="{B609D24A-573E-A34E-AE02-3D641D2C9170}" dt="2022-02-16T14:02:39.746" v="1582" actId="478"/>
          <ac:picMkLst>
            <pc:docMk/>
            <pc:sldMk cId="3437886245" sldId="275"/>
            <ac:picMk id="15" creationId="{7C3772EF-7CF6-784C-B361-1DD589C59ADD}"/>
          </ac:picMkLst>
        </pc:picChg>
        <pc:picChg chg="add mod">
          <ac:chgData name="Jose Parreño" userId="e9eb2e60-3ac9-459e-b2e3-ffd9754e9e4c" providerId="ADAL" clId="{B609D24A-573E-A34E-AE02-3D641D2C9170}" dt="2022-02-16T14:02:55.104" v="1586" actId="1076"/>
          <ac:picMkLst>
            <pc:docMk/>
            <pc:sldMk cId="3437886245" sldId="275"/>
            <ac:picMk id="17" creationId="{8501E37C-21BC-064A-ACEC-6276687505A6}"/>
          </ac:picMkLst>
        </pc:picChg>
        <pc:picChg chg="add mod">
          <ac:chgData name="Jose Parreño" userId="e9eb2e60-3ac9-459e-b2e3-ffd9754e9e4c" providerId="ADAL" clId="{B609D24A-573E-A34E-AE02-3D641D2C9170}" dt="2022-02-16T14:03:00.335" v="1588" actId="1076"/>
          <ac:picMkLst>
            <pc:docMk/>
            <pc:sldMk cId="3437886245" sldId="275"/>
            <ac:picMk id="18" creationId="{258E25EF-B391-1141-AE60-0AA23082B3FD}"/>
          </ac:picMkLst>
        </pc:picChg>
      </pc:sldChg>
      <pc:sldChg chg="addSp delSp modSp add mod modAnim modShow">
        <pc:chgData name="Jose Parreño" userId="e9eb2e60-3ac9-459e-b2e3-ffd9754e9e4c" providerId="ADAL" clId="{B609D24A-573E-A34E-AE02-3D641D2C9170}" dt="2022-02-23T15:33:25.462" v="2595" actId="729"/>
        <pc:sldMkLst>
          <pc:docMk/>
          <pc:sldMk cId="104435473" sldId="276"/>
        </pc:sldMkLst>
        <pc:spChg chg="mod">
          <ac:chgData name="Jose Parreño" userId="e9eb2e60-3ac9-459e-b2e3-ffd9754e9e4c" providerId="ADAL" clId="{B609D24A-573E-A34E-AE02-3D641D2C9170}" dt="2022-02-21T09:29:23.638" v="2250" actId="1036"/>
          <ac:spMkLst>
            <pc:docMk/>
            <pc:sldMk cId="104435473" sldId="276"/>
            <ac:spMk id="4" creationId="{F690DDFB-3AC8-624B-A7B7-351EF233A1E3}"/>
          </ac:spMkLst>
        </pc:spChg>
        <pc:spChg chg="mod">
          <ac:chgData name="Jose Parreño" userId="e9eb2e60-3ac9-459e-b2e3-ffd9754e9e4c" providerId="ADAL" clId="{B609D24A-573E-A34E-AE02-3D641D2C9170}" dt="2022-02-17T09:42:01.395" v="1931" actId="14100"/>
          <ac:spMkLst>
            <pc:docMk/>
            <pc:sldMk cId="104435473" sldId="276"/>
            <ac:spMk id="7" creationId="{EADFF33A-94C0-5F4D-9440-C9771D69BBA2}"/>
          </ac:spMkLst>
        </pc:spChg>
        <pc:spChg chg="mod">
          <ac:chgData name="Jose Parreño" userId="e9eb2e60-3ac9-459e-b2e3-ffd9754e9e4c" providerId="ADAL" clId="{B609D24A-573E-A34E-AE02-3D641D2C9170}" dt="2022-02-17T09:41:55.384" v="1929" actId="14100"/>
          <ac:spMkLst>
            <pc:docMk/>
            <pc:sldMk cId="104435473" sldId="276"/>
            <ac:spMk id="9" creationId="{4980F802-E5C7-1A47-8C01-08EBC5FBD2AE}"/>
          </ac:spMkLst>
        </pc:spChg>
        <pc:spChg chg="mod">
          <ac:chgData name="Jose Parreño" userId="e9eb2e60-3ac9-459e-b2e3-ffd9754e9e4c" providerId="ADAL" clId="{B609D24A-573E-A34E-AE02-3D641D2C9170}" dt="2022-02-17T09:40:36.030" v="1917" actId="14100"/>
          <ac:spMkLst>
            <pc:docMk/>
            <pc:sldMk cId="104435473" sldId="276"/>
            <ac:spMk id="10" creationId="{B6FB92F4-77AD-3D47-8660-E8FF2F833C17}"/>
          </ac:spMkLst>
        </pc:spChg>
        <pc:spChg chg="mod">
          <ac:chgData name="Jose Parreño" userId="e9eb2e60-3ac9-459e-b2e3-ffd9754e9e4c" providerId="ADAL" clId="{B609D24A-573E-A34E-AE02-3D641D2C9170}" dt="2022-02-17T09:41:20.758" v="1926" actId="14100"/>
          <ac:spMkLst>
            <pc:docMk/>
            <pc:sldMk cId="104435473" sldId="276"/>
            <ac:spMk id="15" creationId="{9C3B8F01-30A0-AD48-B102-E2635F6761AF}"/>
          </ac:spMkLst>
        </pc:spChg>
        <pc:spChg chg="mod">
          <ac:chgData name="Jose Parreño" userId="e9eb2e60-3ac9-459e-b2e3-ffd9754e9e4c" providerId="ADAL" clId="{B609D24A-573E-A34E-AE02-3D641D2C9170}" dt="2022-02-17T09:41:24.555" v="1927" actId="14100"/>
          <ac:spMkLst>
            <pc:docMk/>
            <pc:sldMk cId="104435473" sldId="276"/>
            <ac:spMk id="16" creationId="{DD8071C9-EEFD-884B-9DED-BF7B48645784}"/>
          </ac:spMkLst>
        </pc:spChg>
        <pc:spChg chg="mod">
          <ac:chgData name="Jose Parreño" userId="e9eb2e60-3ac9-459e-b2e3-ffd9754e9e4c" providerId="ADAL" clId="{B609D24A-573E-A34E-AE02-3D641D2C9170}" dt="2022-02-17T09:40:42.656" v="1919" actId="14100"/>
          <ac:spMkLst>
            <pc:docMk/>
            <pc:sldMk cId="104435473" sldId="276"/>
            <ac:spMk id="17" creationId="{61515CA3-119C-954E-B94A-9624B2F0B4BF}"/>
          </ac:spMkLst>
        </pc:spChg>
        <pc:spChg chg="mod">
          <ac:chgData name="Jose Parreño" userId="e9eb2e60-3ac9-459e-b2e3-ffd9754e9e4c" providerId="ADAL" clId="{B609D24A-573E-A34E-AE02-3D641D2C9170}" dt="2022-02-17T09:41:13.515" v="1923" actId="14100"/>
          <ac:spMkLst>
            <pc:docMk/>
            <pc:sldMk cId="104435473" sldId="276"/>
            <ac:spMk id="19" creationId="{683A928B-C037-B043-B017-A12D4B36F2E6}"/>
          </ac:spMkLst>
        </pc:spChg>
        <pc:spChg chg="mod">
          <ac:chgData name="Jose Parreño" userId="e9eb2e60-3ac9-459e-b2e3-ffd9754e9e4c" providerId="ADAL" clId="{B609D24A-573E-A34E-AE02-3D641D2C9170}" dt="2022-02-17T09:42:21.270" v="1937" actId="14100"/>
          <ac:spMkLst>
            <pc:docMk/>
            <pc:sldMk cId="104435473" sldId="276"/>
            <ac:spMk id="20" creationId="{961E9757-DE25-1D4C-9BCE-52F32FDED158}"/>
          </ac:spMkLst>
        </pc:spChg>
        <pc:spChg chg="mod">
          <ac:chgData name="Jose Parreño" userId="e9eb2e60-3ac9-459e-b2e3-ffd9754e9e4c" providerId="ADAL" clId="{B609D24A-573E-A34E-AE02-3D641D2C9170}" dt="2022-02-17T09:41:05.817" v="1921" actId="14100"/>
          <ac:spMkLst>
            <pc:docMk/>
            <pc:sldMk cId="104435473" sldId="276"/>
            <ac:spMk id="21" creationId="{E5A78980-D10B-0144-A32D-691002032264}"/>
          </ac:spMkLst>
        </pc:spChg>
        <pc:spChg chg="mod">
          <ac:chgData name="Jose Parreño" userId="e9eb2e60-3ac9-459e-b2e3-ffd9754e9e4c" providerId="ADAL" clId="{B609D24A-573E-A34E-AE02-3D641D2C9170}" dt="2022-02-17T09:42:09.605" v="1933" actId="14100"/>
          <ac:spMkLst>
            <pc:docMk/>
            <pc:sldMk cId="104435473" sldId="276"/>
            <ac:spMk id="22" creationId="{4598AD19-6325-F64A-B232-55F62C0E4FE5}"/>
          </ac:spMkLst>
        </pc:spChg>
        <pc:spChg chg="mod">
          <ac:chgData name="Jose Parreño" userId="e9eb2e60-3ac9-459e-b2e3-ffd9754e9e4c" providerId="ADAL" clId="{B609D24A-573E-A34E-AE02-3D641D2C9170}" dt="2022-02-17T09:42:15.951" v="1935" actId="14100"/>
          <ac:spMkLst>
            <pc:docMk/>
            <pc:sldMk cId="104435473" sldId="276"/>
            <ac:spMk id="23" creationId="{19328797-2D3F-504B-B8DC-5866662AC0A9}"/>
          </ac:spMkLst>
        </pc:spChg>
        <pc:spChg chg="del">
          <ac:chgData name="Jose Parreño" userId="e9eb2e60-3ac9-459e-b2e3-ffd9754e9e4c" providerId="ADAL" clId="{B609D24A-573E-A34E-AE02-3D641D2C9170}" dt="2022-02-17T09:21:03.647" v="1768" actId="478"/>
          <ac:spMkLst>
            <pc:docMk/>
            <pc:sldMk cId="104435473" sldId="276"/>
            <ac:spMk id="27" creationId="{BE63FA5B-8B94-4FC0-841C-BF5BFCAD9CA1}"/>
          </ac:spMkLst>
        </pc:spChg>
        <pc:spChg chg="mod">
          <ac:chgData name="Jose Parreño" userId="e9eb2e60-3ac9-459e-b2e3-ffd9754e9e4c" providerId="ADAL" clId="{B609D24A-573E-A34E-AE02-3D641D2C9170}" dt="2022-02-17T09:21:14.019" v="1769" actId="14100"/>
          <ac:spMkLst>
            <pc:docMk/>
            <pc:sldMk cId="104435473" sldId="276"/>
            <ac:spMk id="29" creationId="{8D03969B-AE49-474A-810F-DC9901CD41C6}"/>
          </ac:spMkLst>
        </pc:spChg>
        <pc:spChg chg="add mod">
          <ac:chgData name="Jose Parreño" userId="e9eb2e60-3ac9-459e-b2e3-ffd9754e9e4c" providerId="ADAL" clId="{B609D24A-573E-A34E-AE02-3D641D2C9170}" dt="2022-02-17T09:21:00.526" v="1767" actId="20577"/>
          <ac:spMkLst>
            <pc:docMk/>
            <pc:sldMk cId="104435473" sldId="276"/>
            <ac:spMk id="30" creationId="{C1ABD2AB-BDED-F144-9808-CF806EC8D777}"/>
          </ac:spMkLst>
        </pc:spChg>
        <pc:spChg chg="add mod">
          <ac:chgData name="Jose Parreño" userId="e9eb2e60-3ac9-459e-b2e3-ffd9754e9e4c" providerId="ADAL" clId="{B609D24A-573E-A34E-AE02-3D641D2C9170}" dt="2022-02-17T09:59:13.796" v="1945" actId="14100"/>
          <ac:spMkLst>
            <pc:docMk/>
            <pc:sldMk cId="104435473" sldId="276"/>
            <ac:spMk id="31" creationId="{3DBB6AD0-E178-1A4D-B94D-60134F01376B}"/>
          </ac:spMkLst>
        </pc:spChg>
        <pc:spChg chg="mod">
          <ac:chgData name="Jose Parreño" userId="e9eb2e60-3ac9-459e-b2e3-ffd9754e9e4c" providerId="ADAL" clId="{B609D24A-573E-A34E-AE02-3D641D2C9170}" dt="2022-02-17T09:37:38.040" v="1910" actId="14100"/>
          <ac:spMkLst>
            <pc:docMk/>
            <pc:sldMk cId="104435473" sldId="276"/>
            <ac:spMk id="32" creationId="{23A1DDB5-154C-4396-ADC2-79B539EDE529}"/>
          </ac:spMkLst>
        </pc:spChg>
        <pc:spChg chg="mod">
          <ac:chgData name="Jose Parreño" userId="e9eb2e60-3ac9-459e-b2e3-ffd9754e9e4c" providerId="ADAL" clId="{B609D24A-573E-A34E-AE02-3D641D2C9170}" dt="2022-02-17T09:43:40.856" v="1941" actId="1076"/>
          <ac:spMkLst>
            <pc:docMk/>
            <pc:sldMk cId="104435473" sldId="276"/>
            <ac:spMk id="35" creationId="{AAF7C055-0964-4933-9363-92B2C4FE3209}"/>
          </ac:spMkLst>
        </pc:spChg>
        <pc:spChg chg="mod">
          <ac:chgData name="Jose Parreño" userId="e9eb2e60-3ac9-459e-b2e3-ffd9754e9e4c" providerId="ADAL" clId="{B609D24A-573E-A34E-AE02-3D641D2C9170}" dt="2022-02-17T09:59:06.356" v="1943" actId="14100"/>
          <ac:spMkLst>
            <pc:docMk/>
            <pc:sldMk cId="104435473" sldId="276"/>
            <ac:spMk id="36" creationId="{6BA7AAA7-4C33-4F22-866F-B34327AD00F8}"/>
          </ac:spMkLst>
        </pc:spChg>
        <pc:spChg chg="mod">
          <ac:chgData name="Jose Parreño" userId="e9eb2e60-3ac9-459e-b2e3-ffd9754e9e4c" providerId="ADAL" clId="{B609D24A-573E-A34E-AE02-3D641D2C9170}" dt="2022-02-17T09:59:18.967" v="1947" actId="14100"/>
          <ac:spMkLst>
            <pc:docMk/>
            <pc:sldMk cId="104435473" sldId="276"/>
            <ac:spMk id="38" creationId="{246028DB-49C2-4A2F-8E16-C5A8F1D2EB5A}"/>
          </ac:spMkLst>
        </pc:spChg>
        <pc:cxnChg chg="add mod">
          <ac:chgData name="Jose Parreño" userId="e9eb2e60-3ac9-459e-b2e3-ffd9754e9e4c" providerId="ADAL" clId="{B609D24A-573E-A34E-AE02-3D641D2C9170}" dt="2022-02-17T09:43:40.856" v="1941" actId="1076"/>
          <ac:cxnSpMkLst>
            <pc:docMk/>
            <pc:sldMk cId="104435473" sldId="276"/>
            <ac:cxnSpMk id="8" creationId="{D73FD3A6-1679-2E42-9862-E36E4F61BCD1}"/>
          </ac:cxnSpMkLst>
        </pc:cxnChg>
      </pc:sldChg>
      <pc:sldChg chg="add del">
        <pc:chgData name="Jose Parreño" userId="e9eb2e60-3ac9-459e-b2e3-ffd9754e9e4c" providerId="ADAL" clId="{B609D24A-573E-A34E-AE02-3D641D2C9170}" dt="2022-02-16T14:47:01.915" v="1616"/>
        <pc:sldMkLst>
          <pc:docMk/>
          <pc:sldMk cId="1293034577" sldId="276"/>
        </pc:sldMkLst>
      </pc:sldChg>
      <pc:sldChg chg="add del">
        <pc:chgData name="Jose Parreño" userId="e9eb2e60-3ac9-459e-b2e3-ffd9754e9e4c" providerId="ADAL" clId="{B609D24A-573E-A34E-AE02-3D641D2C9170}" dt="2022-02-16T14:47:08.702" v="1618" actId="2696"/>
        <pc:sldMkLst>
          <pc:docMk/>
          <pc:sldMk cId="1692142053" sldId="276"/>
        </pc:sldMkLst>
      </pc:sldChg>
      <pc:sldChg chg="addSp delSp modSp add del mod ord delAnim modAnim">
        <pc:chgData name="Jose Parreño" userId="e9eb2e60-3ac9-459e-b2e3-ffd9754e9e4c" providerId="ADAL" clId="{B609D24A-573E-A34E-AE02-3D641D2C9170}" dt="2022-02-17T09:30:55.215" v="1866" actId="2696"/>
        <pc:sldMkLst>
          <pc:docMk/>
          <pc:sldMk cId="222535747" sldId="277"/>
        </pc:sldMkLst>
        <pc:spChg chg="mod">
          <ac:chgData name="Jose Parreño" userId="e9eb2e60-3ac9-459e-b2e3-ffd9754e9e4c" providerId="ADAL" clId="{B609D24A-573E-A34E-AE02-3D641D2C9170}" dt="2022-02-17T08:04:43.917" v="1741" actId="20577"/>
          <ac:spMkLst>
            <pc:docMk/>
            <pc:sldMk cId="222535747" sldId="277"/>
            <ac:spMk id="2" creationId="{A4C0BC52-97AE-4947-9A2E-CC26C0F3914F}"/>
          </ac:spMkLst>
        </pc:spChg>
        <pc:spChg chg="mod">
          <ac:chgData name="Jose Parreño" userId="e9eb2e60-3ac9-459e-b2e3-ffd9754e9e4c" providerId="ADAL" clId="{B609D24A-573E-A34E-AE02-3D641D2C9170}" dt="2022-02-17T08:03:32.016" v="1678" actId="14100"/>
          <ac:spMkLst>
            <pc:docMk/>
            <pc:sldMk cId="222535747" sldId="277"/>
            <ac:spMk id="3" creationId="{4A01B7ED-366B-064A-B605-834D13E4E224}"/>
          </ac:spMkLst>
        </pc:spChg>
        <pc:spChg chg="del">
          <ac:chgData name="Jose Parreño" userId="e9eb2e60-3ac9-459e-b2e3-ffd9754e9e4c" providerId="ADAL" clId="{B609D24A-573E-A34E-AE02-3D641D2C9170}" dt="2022-02-17T08:02:14.512" v="1653" actId="478"/>
          <ac:spMkLst>
            <pc:docMk/>
            <pc:sldMk cId="222535747" sldId="277"/>
            <ac:spMk id="7" creationId="{EB5DD49E-8E5A-5247-B33A-B31B0614C0CB}"/>
          </ac:spMkLst>
        </pc:spChg>
        <pc:spChg chg="add mod">
          <ac:chgData name="Jose Parreño" userId="e9eb2e60-3ac9-459e-b2e3-ffd9754e9e4c" providerId="ADAL" clId="{B609D24A-573E-A34E-AE02-3D641D2C9170}" dt="2022-02-17T08:02:50.076" v="1662" actId="14100"/>
          <ac:spMkLst>
            <pc:docMk/>
            <pc:sldMk cId="222535747" sldId="277"/>
            <ac:spMk id="8" creationId="{3D7DCEFD-8CED-CE4B-81C7-7CB2632FAD6A}"/>
          </ac:spMkLst>
        </pc:spChg>
        <pc:spChg chg="add del mod">
          <ac:chgData name="Jose Parreño" userId="e9eb2e60-3ac9-459e-b2e3-ffd9754e9e4c" providerId="ADAL" clId="{B609D24A-573E-A34E-AE02-3D641D2C9170}" dt="2022-02-17T08:02:55.071" v="1664"/>
          <ac:spMkLst>
            <pc:docMk/>
            <pc:sldMk cId="222535747" sldId="277"/>
            <ac:spMk id="9" creationId="{00E2A934-AFC7-BE4F-A816-F6FCEC818357}"/>
          </ac:spMkLst>
        </pc:spChg>
        <pc:spChg chg="add mod">
          <ac:chgData name="Jose Parreño" userId="e9eb2e60-3ac9-459e-b2e3-ffd9754e9e4c" providerId="ADAL" clId="{B609D24A-573E-A34E-AE02-3D641D2C9170}" dt="2022-02-17T08:03:08.704" v="1670" actId="14100"/>
          <ac:spMkLst>
            <pc:docMk/>
            <pc:sldMk cId="222535747" sldId="277"/>
            <ac:spMk id="10" creationId="{04F04FAE-E5C2-334A-8E6C-364C102F5791}"/>
          </ac:spMkLst>
        </pc:spChg>
        <pc:spChg chg="add mod">
          <ac:chgData name="Jose Parreño" userId="e9eb2e60-3ac9-459e-b2e3-ffd9754e9e4c" providerId="ADAL" clId="{B609D24A-573E-A34E-AE02-3D641D2C9170}" dt="2022-02-17T08:03:49.671" v="1686" actId="1076"/>
          <ac:spMkLst>
            <pc:docMk/>
            <pc:sldMk cId="222535747" sldId="277"/>
            <ac:spMk id="11" creationId="{820A6B72-A842-A149-A63D-FB8FAF603A00}"/>
          </ac:spMkLst>
        </pc:spChg>
        <pc:picChg chg="add mod">
          <ac:chgData name="Jose Parreño" userId="e9eb2e60-3ac9-459e-b2e3-ffd9754e9e4c" providerId="ADAL" clId="{B609D24A-573E-A34E-AE02-3D641D2C9170}" dt="2022-02-17T08:03:41.672" v="1685" actId="1076"/>
          <ac:picMkLst>
            <pc:docMk/>
            <pc:sldMk cId="222535747" sldId="277"/>
            <ac:picMk id="5" creationId="{963C127F-8541-5944-8CE9-E281AD27F250}"/>
          </ac:picMkLst>
        </pc:picChg>
        <pc:picChg chg="del">
          <ac:chgData name="Jose Parreño" userId="e9eb2e60-3ac9-459e-b2e3-ffd9754e9e4c" providerId="ADAL" clId="{B609D24A-573E-A34E-AE02-3D641D2C9170}" dt="2022-02-17T08:01:42.156" v="1645" actId="478"/>
          <ac:picMkLst>
            <pc:docMk/>
            <pc:sldMk cId="222535747" sldId="277"/>
            <ac:picMk id="1026" creationId="{AD204FEE-297D-E049-AE26-4626680D4437}"/>
          </ac:picMkLst>
        </pc:picChg>
      </pc:sldChg>
      <pc:sldChg chg="del">
        <pc:chgData name="Jose Parreño" userId="e9eb2e60-3ac9-459e-b2e3-ffd9754e9e4c" providerId="ADAL" clId="{B609D24A-573E-A34E-AE02-3D641D2C9170}" dt="2022-02-16T10:04:13.150" v="1" actId="2696"/>
        <pc:sldMkLst>
          <pc:docMk/>
          <pc:sldMk cId="2380835283" sldId="277"/>
        </pc:sldMkLst>
      </pc:sldChg>
      <pc:sldChg chg="del">
        <pc:chgData name="Jose Parreño" userId="e9eb2e60-3ac9-459e-b2e3-ffd9754e9e4c" providerId="ADAL" clId="{B609D24A-573E-A34E-AE02-3D641D2C9170}" dt="2022-02-16T10:04:13.150" v="1" actId="2696"/>
        <pc:sldMkLst>
          <pc:docMk/>
          <pc:sldMk cId="1967450913" sldId="278"/>
        </pc:sldMkLst>
      </pc:sldChg>
      <pc:sldChg chg="addSp delSp modSp add del mod delAnim modAnim modShow">
        <pc:chgData name="Jose Parreño" userId="e9eb2e60-3ac9-459e-b2e3-ffd9754e9e4c" providerId="ADAL" clId="{B609D24A-573E-A34E-AE02-3D641D2C9170}" dt="2022-02-21T11:35:07.832" v="2583" actId="2696"/>
        <pc:sldMkLst>
          <pc:docMk/>
          <pc:sldMk cId="3202018963" sldId="278"/>
        </pc:sldMkLst>
        <pc:spChg chg="del">
          <ac:chgData name="Jose Parreño" userId="e9eb2e60-3ac9-459e-b2e3-ffd9754e9e4c" providerId="ADAL" clId="{B609D24A-573E-A34E-AE02-3D641D2C9170}" dt="2022-02-17T09:27:37.634" v="1813" actId="478"/>
          <ac:spMkLst>
            <pc:docMk/>
            <pc:sldMk cId="3202018963" sldId="278"/>
            <ac:spMk id="2" creationId="{A4C0BC52-97AE-4947-9A2E-CC26C0F3914F}"/>
          </ac:spMkLst>
        </pc:spChg>
        <pc:spChg chg="del">
          <ac:chgData name="Jose Parreño" userId="e9eb2e60-3ac9-459e-b2e3-ffd9754e9e4c" providerId="ADAL" clId="{B609D24A-573E-A34E-AE02-3D641D2C9170}" dt="2022-02-17T09:29:35.536" v="1851" actId="478"/>
          <ac:spMkLst>
            <pc:docMk/>
            <pc:sldMk cId="3202018963" sldId="278"/>
            <ac:spMk id="3" creationId="{4A01B7ED-366B-064A-B605-834D13E4E224}"/>
          </ac:spMkLst>
        </pc:spChg>
        <pc:spChg chg="add del mod">
          <ac:chgData name="Jose Parreño" userId="e9eb2e60-3ac9-459e-b2e3-ffd9754e9e4c" providerId="ADAL" clId="{B609D24A-573E-A34E-AE02-3D641D2C9170}" dt="2022-02-17T09:27:41.128" v="1814" actId="478"/>
          <ac:spMkLst>
            <pc:docMk/>
            <pc:sldMk cId="3202018963" sldId="278"/>
            <ac:spMk id="7" creationId="{B9CC000B-7856-0A4F-9D56-B508EB44595A}"/>
          </ac:spMkLst>
        </pc:spChg>
        <pc:spChg chg="del">
          <ac:chgData name="Jose Parreño" userId="e9eb2e60-3ac9-459e-b2e3-ffd9754e9e4c" providerId="ADAL" clId="{B609D24A-573E-A34E-AE02-3D641D2C9170}" dt="2022-02-17T09:25:42.363" v="1790" actId="478"/>
          <ac:spMkLst>
            <pc:docMk/>
            <pc:sldMk cId="3202018963" sldId="278"/>
            <ac:spMk id="8" creationId="{3D7DCEFD-8CED-CE4B-81C7-7CB2632FAD6A}"/>
          </ac:spMkLst>
        </pc:spChg>
        <pc:spChg chg="del">
          <ac:chgData name="Jose Parreño" userId="e9eb2e60-3ac9-459e-b2e3-ffd9754e9e4c" providerId="ADAL" clId="{B609D24A-573E-A34E-AE02-3D641D2C9170}" dt="2022-02-17T09:26:15.578" v="1797" actId="478"/>
          <ac:spMkLst>
            <pc:docMk/>
            <pc:sldMk cId="3202018963" sldId="278"/>
            <ac:spMk id="10" creationId="{04F04FAE-E5C2-334A-8E6C-364C102F5791}"/>
          </ac:spMkLst>
        </pc:spChg>
        <pc:spChg chg="del">
          <ac:chgData name="Jose Parreño" userId="e9eb2e60-3ac9-459e-b2e3-ffd9754e9e4c" providerId="ADAL" clId="{B609D24A-573E-A34E-AE02-3D641D2C9170}" dt="2022-02-17T09:29:33.789" v="1850" actId="478"/>
          <ac:spMkLst>
            <pc:docMk/>
            <pc:sldMk cId="3202018963" sldId="278"/>
            <ac:spMk id="11" creationId="{820A6B72-A842-A149-A63D-FB8FAF603A00}"/>
          </ac:spMkLst>
        </pc:spChg>
        <pc:spChg chg="add mod">
          <ac:chgData name="Jose Parreño" userId="e9eb2e60-3ac9-459e-b2e3-ffd9754e9e4c" providerId="ADAL" clId="{B609D24A-573E-A34E-AE02-3D641D2C9170}" dt="2022-02-17T09:29:54.154" v="1855" actId="166"/>
          <ac:spMkLst>
            <pc:docMk/>
            <pc:sldMk cId="3202018963" sldId="278"/>
            <ac:spMk id="16" creationId="{7FC65A0F-56D1-164B-895D-DA298FD2F723}"/>
          </ac:spMkLst>
        </pc:spChg>
        <pc:spChg chg="add mod">
          <ac:chgData name="Jose Parreño" userId="e9eb2e60-3ac9-459e-b2e3-ffd9754e9e4c" providerId="ADAL" clId="{B609D24A-573E-A34E-AE02-3D641D2C9170}" dt="2022-02-17T09:29:54.154" v="1855" actId="166"/>
          <ac:spMkLst>
            <pc:docMk/>
            <pc:sldMk cId="3202018963" sldId="278"/>
            <ac:spMk id="17" creationId="{C967CEF5-7384-4E41-9200-8E4F670D84AE}"/>
          </ac:spMkLst>
        </pc:spChg>
        <pc:spChg chg="add mod">
          <ac:chgData name="Jose Parreño" userId="e9eb2e60-3ac9-459e-b2e3-ffd9754e9e4c" providerId="ADAL" clId="{B609D24A-573E-A34E-AE02-3D641D2C9170}" dt="2022-02-17T09:29:21.361" v="1848" actId="14100"/>
          <ac:spMkLst>
            <pc:docMk/>
            <pc:sldMk cId="3202018963" sldId="278"/>
            <ac:spMk id="18" creationId="{048E8288-B2BF-5A45-88EE-8919D0B4312A}"/>
          </ac:spMkLst>
        </pc:spChg>
        <pc:grpChg chg="add mod">
          <ac:chgData name="Jose Parreño" userId="e9eb2e60-3ac9-459e-b2e3-ffd9754e9e4c" providerId="ADAL" clId="{B609D24A-573E-A34E-AE02-3D641D2C9170}" dt="2022-02-17T09:30:46.996" v="1864" actId="1076"/>
          <ac:grpSpMkLst>
            <pc:docMk/>
            <pc:sldMk cId="3202018963" sldId="278"/>
            <ac:grpSpMk id="12" creationId="{43717582-5791-8246-B325-E47A926F1939}"/>
          </ac:grpSpMkLst>
        </pc:grpChg>
        <pc:grpChg chg="add mod">
          <ac:chgData name="Jose Parreño" userId="e9eb2e60-3ac9-459e-b2e3-ffd9754e9e4c" providerId="ADAL" clId="{B609D24A-573E-A34E-AE02-3D641D2C9170}" dt="2022-02-17T09:30:24.718" v="1859" actId="1076"/>
          <ac:grpSpMkLst>
            <pc:docMk/>
            <pc:sldMk cId="3202018963" sldId="278"/>
            <ac:grpSpMk id="15" creationId="{B51471C9-86AD-1846-A853-5D9EC30FE105}"/>
          </ac:grpSpMkLst>
        </pc:grpChg>
        <pc:picChg chg="mod modCrop">
          <ac:chgData name="Jose Parreño" userId="e9eb2e60-3ac9-459e-b2e3-ffd9754e9e4c" providerId="ADAL" clId="{B609D24A-573E-A34E-AE02-3D641D2C9170}" dt="2022-02-17T09:29:41.097" v="1852" actId="167"/>
          <ac:picMkLst>
            <pc:docMk/>
            <pc:sldMk cId="3202018963" sldId="278"/>
            <ac:picMk id="5" creationId="{963C127F-8541-5944-8CE9-E281AD27F250}"/>
          </ac:picMkLst>
        </pc:picChg>
        <pc:picChg chg="add mod modCrop">
          <ac:chgData name="Jose Parreño" userId="e9eb2e60-3ac9-459e-b2e3-ffd9754e9e4c" providerId="ADAL" clId="{B609D24A-573E-A34E-AE02-3D641D2C9170}" dt="2022-02-17T09:27:46.749" v="1815" actId="164"/>
          <ac:picMkLst>
            <pc:docMk/>
            <pc:sldMk cId="3202018963" sldId="278"/>
            <ac:picMk id="9" creationId="{030DB0F0-EA1E-D145-BAD2-EA612D598F68}"/>
          </ac:picMkLst>
        </pc:picChg>
        <pc:picChg chg="mod">
          <ac:chgData name="Jose Parreño" userId="e9eb2e60-3ac9-459e-b2e3-ffd9754e9e4c" providerId="ADAL" clId="{B609D24A-573E-A34E-AE02-3D641D2C9170}" dt="2022-02-17T09:30:46.996" v="1864" actId="1076"/>
          <ac:picMkLst>
            <pc:docMk/>
            <pc:sldMk cId="3202018963" sldId="278"/>
            <ac:picMk id="13" creationId="{E60E2B35-02F0-D142-929E-A6A5424A86E9}"/>
          </ac:picMkLst>
        </pc:picChg>
        <pc:picChg chg="mod">
          <ac:chgData name="Jose Parreño" userId="e9eb2e60-3ac9-459e-b2e3-ffd9754e9e4c" providerId="ADAL" clId="{B609D24A-573E-A34E-AE02-3D641D2C9170}" dt="2022-02-17T09:30:46.996" v="1864" actId="1076"/>
          <ac:picMkLst>
            <pc:docMk/>
            <pc:sldMk cId="3202018963" sldId="278"/>
            <ac:picMk id="14" creationId="{1D95F379-3BBD-2748-8429-873E92293476}"/>
          </ac:picMkLst>
        </pc:picChg>
        <pc:cxnChg chg="add del mod">
          <ac:chgData name="Jose Parreño" userId="e9eb2e60-3ac9-459e-b2e3-ffd9754e9e4c" providerId="ADAL" clId="{B609D24A-573E-A34E-AE02-3D641D2C9170}" dt="2022-02-17T09:39:40.271" v="1915" actId="478"/>
          <ac:cxnSpMkLst>
            <pc:docMk/>
            <pc:sldMk cId="3202018963" sldId="278"/>
            <ac:cxnSpMk id="20" creationId="{AA34B29B-DA77-B244-96D6-734A8886E565}"/>
          </ac:cxnSpMkLst>
        </pc:cxnChg>
      </pc:sldChg>
      <pc:sldChg chg="del">
        <pc:chgData name="Jose Parreño" userId="e9eb2e60-3ac9-459e-b2e3-ffd9754e9e4c" providerId="ADAL" clId="{B609D24A-573E-A34E-AE02-3D641D2C9170}" dt="2022-02-16T10:04:13.150" v="1" actId="2696"/>
        <pc:sldMkLst>
          <pc:docMk/>
          <pc:sldMk cId="236389118" sldId="279"/>
        </pc:sldMkLst>
      </pc:sldChg>
      <pc:sldChg chg="addSp delSp modSp add del mod delAnim">
        <pc:chgData name="Jose Parreño" userId="e9eb2e60-3ac9-459e-b2e3-ffd9754e9e4c" providerId="ADAL" clId="{B609D24A-573E-A34E-AE02-3D641D2C9170}" dt="2022-02-17T09:30:57.856" v="1868" actId="2696"/>
        <pc:sldMkLst>
          <pc:docMk/>
          <pc:sldMk cId="419581503" sldId="279"/>
        </pc:sldMkLst>
        <pc:spChg chg="mod">
          <ac:chgData name="Jose Parreño" userId="e9eb2e60-3ac9-459e-b2e3-ffd9754e9e4c" providerId="ADAL" clId="{B609D24A-573E-A34E-AE02-3D641D2C9170}" dt="2022-02-17T09:27:05.413" v="1805" actId="14100"/>
          <ac:spMkLst>
            <pc:docMk/>
            <pc:sldMk cId="419581503" sldId="279"/>
            <ac:spMk id="3" creationId="{4A01B7ED-366B-064A-B605-834D13E4E224}"/>
          </ac:spMkLst>
        </pc:spChg>
        <pc:spChg chg="del">
          <ac:chgData name="Jose Parreño" userId="e9eb2e60-3ac9-459e-b2e3-ffd9754e9e4c" providerId="ADAL" clId="{B609D24A-573E-A34E-AE02-3D641D2C9170}" dt="2022-02-17T09:26:30.836" v="1799" actId="478"/>
          <ac:spMkLst>
            <pc:docMk/>
            <pc:sldMk cId="419581503" sldId="279"/>
            <ac:spMk id="7" creationId="{EB5DD49E-8E5A-5247-B33A-B31B0614C0CB}"/>
          </ac:spMkLst>
        </pc:spChg>
        <pc:grpChg chg="add mod">
          <ac:chgData name="Jose Parreño" userId="e9eb2e60-3ac9-459e-b2e3-ffd9754e9e4c" providerId="ADAL" clId="{B609D24A-573E-A34E-AE02-3D641D2C9170}" dt="2022-02-17T09:27:25.059" v="1810" actId="732"/>
          <ac:grpSpMkLst>
            <pc:docMk/>
            <pc:sldMk cId="419581503" sldId="279"/>
            <ac:grpSpMk id="5" creationId="{2BD3C137-6301-9D43-AAE1-4904FDCC1CAB}"/>
          </ac:grpSpMkLst>
        </pc:grpChg>
        <pc:picChg chg="add mod">
          <ac:chgData name="Jose Parreño" userId="e9eb2e60-3ac9-459e-b2e3-ffd9754e9e4c" providerId="ADAL" clId="{B609D24A-573E-A34E-AE02-3D641D2C9170}" dt="2022-02-17T09:27:25.059" v="1810" actId="732"/>
          <ac:picMkLst>
            <pc:docMk/>
            <pc:sldMk cId="419581503" sldId="279"/>
            <ac:picMk id="8" creationId="{C6709588-8ECD-1344-A857-E2037662BE38}"/>
          </ac:picMkLst>
        </pc:picChg>
        <pc:picChg chg="mod">
          <ac:chgData name="Jose Parreño" userId="e9eb2e60-3ac9-459e-b2e3-ffd9754e9e4c" providerId="ADAL" clId="{B609D24A-573E-A34E-AE02-3D641D2C9170}" dt="2022-02-17T09:27:25.059" v="1810" actId="732"/>
          <ac:picMkLst>
            <pc:docMk/>
            <pc:sldMk cId="419581503" sldId="279"/>
            <ac:picMk id="1026" creationId="{AD204FEE-297D-E049-AE26-4626680D4437}"/>
          </ac:picMkLst>
        </pc:picChg>
      </pc:sldChg>
      <pc:sldChg chg="del ord">
        <pc:chgData name="Jose Parreño" userId="e9eb2e60-3ac9-459e-b2e3-ffd9754e9e4c" providerId="ADAL" clId="{B609D24A-573E-A34E-AE02-3D641D2C9170}" dt="2022-02-21T09:32:37.576" v="2321" actId="2696"/>
        <pc:sldMkLst>
          <pc:docMk/>
          <pc:sldMk cId="3173021087" sldId="279"/>
        </pc:sldMkLst>
      </pc:sldChg>
      <pc:sldChg chg="del">
        <pc:chgData name="Jose Parreño" userId="e9eb2e60-3ac9-459e-b2e3-ffd9754e9e4c" providerId="ADAL" clId="{B609D24A-573E-A34E-AE02-3D641D2C9170}" dt="2022-02-21T09:35:25.865" v="2446" actId="2696"/>
        <pc:sldMkLst>
          <pc:docMk/>
          <pc:sldMk cId="1352013657" sldId="280"/>
        </pc:sldMkLst>
      </pc:sldChg>
      <pc:sldChg chg="del">
        <pc:chgData name="Jose Parreño" userId="e9eb2e60-3ac9-459e-b2e3-ffd9754e9e4c" providerId="ADAL" clId="{B609D24A-573E-A34E-AE02-3D641D2C9170}" dt="2022-02-16T10:04:13.150" v="1" actId="2696"/>
        <pc:sldMkLst>
          <pc:docMk/>
          <pc:sldMk cId="2503094821" sldId="280"/>
        </pc:sldMkLst>
      </pc:sldChg>
      <pc:sldChg chg="addSp delSp modSp mod ord">
        <pc:chgData name="Jose Parreño" userId="e9eb2e60-3ac9-459e-b2e3-ffd9754e9e4c" providerId="ADAL" clId="{B609D24A-573E-A34E-AE02-3D641D2C9170}" dt="2022-02-23T15:33:09.128" v="2594" actId="20578"/>
        <pc:sldMkLst>
          <pc:docMk/>
          <pc:sldMk cId="3496135211" sldId="281"/>
        </pc:sldMkLst>
        <pc:spChg chg="del">
          <ac:chgData name="Jose Parreño" userId="e9eb2e60-3ac9-459e-b2e3-ffd9754e9e4c" providerId="ADAL" clId="{B609D24A-573E-A34E-AE02-3D641D2C9170}" dt="2022-02-21T11:12:18.980" v="2566" actId="478"/>
          <ac:spMkLst>
            <pc:docMk/>
            <pc:sldMk cId="3496135211" sldId="281"/>
            <ac:spMk id="2" creationId="{056C07CD-7252-AA43-807B-F966F18A21BB}"/>
          </ac:spMkLst>
        </pc:spChg>
        <pc:picChg chg="add mod">
          <ac:chgData name="Jose Parreño" userId="e9eb2e60-3ac9-459e-b2e3-ffd9754e9e4c" providerId="ADAL" clId="{B609D24A-573E-A34E-AE02-3D641D2C9170}" dt="2022-02-21T11:12:28.772" v="2569" actId="1076"/>
          <ac:picMkLst>
            <pc:docMk/>
            <pc:sldMk cId="3496135211" sldId="281"/>
            <ac:picMk id="3" creationId="{C7F659A8-2583-9F45-AFEA-DA525CDF8E07}"/>
          </ac:picMkLst>
        </pc:picChg>
      </pc:sldChg>
      <pc:sldChg chg="del">
        <pc:chgData name="Jose Parreño" userId="e9eb2e60-3ac9-459e-b2e3-ffd9754e9e4c" providerId="ADAL" clId="{B609D24A-573E-A34E-AE02-3D641D2C9170}" dt="2022-02-21T11:35:11.358" v="2584" actId="2696"/>
        <pc:sldMkLst>
          <pc:docMk/>
          <pc:sldMk cId="3863046488" sldId="282"/>
        </pc:sldMkLst>
      </pc:sldChg>
      <pc:sldChg chg="delSp modSp add mod">
        <pc:chgData name="Jose Parreño" userId="e9eb2e60-3ac9-459e-b2e3-ffd9754e9e4c" providerId="ADAL" clId="{B609D24A-573E-A34E-AE02-3D641D2C9170}" dt="2022-02-23T15:34:26.775" v="2606" actId="478"/>
        <pc:sldMkLst>
          <pc:docMk/>
          <pc:sldMk cId="3844373606" sldId="283"/>
        </pc:sldMkLst>
        <pc:spChg chg="del">
          <ac:chgData name="Jose Parreño" userId="e9eb2e60-3ac9-459e-b2e3-ffd9754e9e4c" providerId="ADAL" clId="{B609D24A-573E-A34E-AE02-3D641D2C9170}" dt="2022-02-23T15:34:26.775" v="2606" actId="478"/>
          <ac:spMkLst>
            <pc:docMk/>
            <pc:sldMk cId="3844373606" sldId="283"/>
            <ac:spMk id="2" creationId="{54D9D39E-21BE-4B47-BE73-0CCE0C1C749F}"/>
          </ac:spMkLst>
        </pc:spChg>
        <pc:spChg chg="mod">
          <ac:chgData name="Jose Parreño" userId="e9eb2e60-3ac9-459e-b2e3-ffd9754e9e4c" providerId="ADAL" clId="{B609D24A-573E-A34E-AE02-3D641D2C9170}" dt="2022-02-23T15:34:24.323" v="2605" actId="20577"/>
          <ac:spMkLst>
            <pc:docMk/>
            <pc:sldMk cId="3844373606" sldId="283"/>
            <ac:spMk id="3" creationId="{1BB05269-BCE2-174A-B278-909945794B08}"/>
          </ac:spMkLst>
        </pc:spChg>
      </pc:sldChg>
      <pc:sldChg chg="addSp modSp add mod ord modAnim">
        <pc:chgData name="Jose Parreño" userId="e9eb2e60-3ac9-459e-b2e3-ffd9754e9e4c" providerId="ADAL" clId="{B609D24A-573E-A34E-AE02-3D641D2C9170}" dt="2022-02-21T11:17:39.422" v="2579" actId="20578"/>
        <pc:sldMkLst>
          <pc:docMk/>
          <pc:sldMk cId="4091623052" sldId="284"/>
        </pc:sldMkLst>
        <pc:spChg chg="mod">
          <ac:chgData name="Jose Parreño" userId="e9eb2e60-3ac9-459e-b2e3-ffd9754e9e4c" providerId="ADAL" clId="{B609D24A-573E-A34E-AE02-3D641D2C9170}" dt="2022-02-21T09:25:15.506" v="2164" actId="14100"/>
          <ac:spMkLst>
            <pc:docMk/>
            <pc:sldMk cId="4091623052" sldId="284"/>
            <ac:spMk id="4" creationId="{0AAD10ED-866B-0847-8683-8CE01888D9CB}"/>
          </ac:spMkLst>
        </pc:spChg>
        <pc:spChg chg="mod">
          <ac:chgData name="Jose Parreño" userId="e9eb2e60-3ac9-459e-b2e3-ffd9754e9e4c" providerId="ADAL" clId="{B609D24A-573E-A34E-AE02-3D641D2C9170}" dt="2022-02-21T09:25:22.609" v="2166" actId="1076"/>
          <ac:spMkLst>
            <pc:docMk/>
            <pc:sldMk cId="4091623052" sldId="284"/>
            <ac:spMk id="6" creationId="{856D40AC-6D7A-954D-900F-0A678F1701A6}"/>
          </ac:spMkLst>
        </pc:spChg>
        <pc:spChg chg="mod">
          <ac:chgData name="Jose Parreño" userId="e9eb2e60-3ac9-459e-b2e3-ffd9754e9e4c" providerId="ADAL" clId="{B609D24A-573E-A34E-AE02-3D641D2C9170}" dt="2022-02-21T09:27:50.115" v="2212" actId="164"/>
          <ac:spMkLst>
            <pc:docMk/>
            <pc:sldMk cId="4091623052" sldId="284"/>
            <ac:spMk id="9" creationId="{8B44A6A2-405E-454C-92D1-A6EA5505AD23}"/>
          </ac:spMkLst>
        </pc:spChg>
        <pc:spChg chg="mod">
          <ac:chgData name="Jose Parreño" userId="e9eb2e60-3ac9-459e-b2e3-ffd9754e9e4c" providerId="ADAL" clId="{B609D24A-573E-A34E-AE02-3D641D2C9170}" dt="2022-02-21T09:27:50.115" v="2212" actId="164"/>
          <ac:spMkLst>
            <pc:docMk/>
            <pc:sldMk cId="4091623052" sldId="284"/>
            <ac:spMk id="10" creationId="{01EF67D4-19C1-6E48-82BA-888001A82159}"/>
          </ac:spMkLst>
        </pc:spChg>
        <pc:grpChg chg="add mod">
          <ac:chgData name="Jose Parreño" userId="e9eb2e60-3ac9-459e-b2e3-ffd9754e9e4c" providerId="ADAL" clId="{B609D24A-573E-A34E-AE02-3D641D2C9170}" dt="2022-02-21T09:28:07.672" v="2239" actId="1076"/>
          <ac:grpSpMkLst>
            <pc:docMk/>
            <pc:sldMk cId="4091623052" sldId="284"/>
            <ac:grpSpMk id="3" creationId="{4C4EF8B4-7B5C-6D46-BECC-F0F9D98F20FB}"/>
          </ac:grpSpMkLst>
        </pc:grpChg>
        <pc:grpChg chg="add mod">
          <ac:chgData name="Jose Parreño" userId="e9eb2e60-3ac9-459e-b2e3-ffd9754e9e4c" providerId="ADAL" clId="{B609D24A-573E-A34E-AE02-3D641D2C9170}" dt="2022-02-21T09:28:07.672" v="2239" actId="1076"/>
          <ac:grpSpMkLst>
            <pc:docMk/>
            <pc:sldMk cId="4091623052" sldId="284"/>
            <ac:grpSpMk id="5" creationId="{963115DF-977F-B847-9A61-D03829733465}"/>
          </ac:grpSpMkLst>
        </pc:grpChg>
        <pc:grpChg chg="add mod">
          <ac:chgData name="Jose Parreño" userId="e9eb2e60-3ac9-459e-b2e3-ffd9754e9e4c" providerId="ADAL" clId="{B609D24A-573E-A34E-AE02-3D641D2C9170}" dt="2022-02-21T09:27:58.540" v="2235" actId="1036"/>
          <ac:grpSpMkLst>
            <pc:docMk/>
            <pc:sldMk cId="4091623052" sldId="284"/>
            <ac:grpSpMk id="7" creationId="{230018DB-4327-CC42-AFEA-368E44ECA413}"/>
          </ac:grpSpMkLst>
        </pc:grpChg>
        <pc:picChg chg="add mod">
          <ac:chgData name="Jose Parreño" userId="e9eb2e60-3ac9-459e-b2e3-ffd9754e9e4c" providerId="ADAL" clId="{B609D24A-573E-A34E-AE02-3D641D2C9170}" dt="2022-02-21T09:27:02.280" v="2176" actId="164"/>
          <ac:picMkLst>
            <pc:docMk/>
            <pc:sldMk cId="4091623052" sldId="284"/>
            <ac:picMk id="2" creationId="{BF623A58-E17D-CE4F-A675-988E857F3352}"/>
          </ac:picMkLst>
        </pc:picChg>
        <pc:picChg chg="mod">
          <ac:chgData name="Jose Parreño" userId="e9eb2e60-3ac9-459e-b2e3-ffd9754e9e4c" providerId="ADAL" clId="{B609D24A-573E-A34E-AE02-3D641D2C9170}" dt="2022-02-21T09:27:02.280" v="2176" actId="164"/>
          <ac:picMkLst>
            <pc:docMk/>
            <pc:sldMk cId="4091623052" sldId="284"/>
            <ac:picMk id="11" creationId="{080099FD-7666-EA48-9AE4-E9DF6CBCC5C1}"/>
          </ac:picMkLst>
        </pc:picChg>
        <pc:picChg chg="mod">
          <ac:chgData name="Jose Parreño" userId="e9eb2e60-3ac9-459e-b2e3-ffd9754e9e4c" providerId="ADAL" clId="{B609D24A-573E-A34E-AE02-3D641D2C9170}" dt="2022-02-21T09:27:50.115" v="2212" actId="164"/>
          <ac:picMkLst>
            <pc:docMk/>
            <pc:sldMk cId="4091623052" sldId="284"/>
            <ac:picMk id="13" creationId="{1C46BC68-F997-3C48-9067-1A06CF1DE365}"/>
          </ac:picMkLst>
        </pc:picChg>
        <pc:picChg chg="mod">
          <ac:chgData name="Jose Parreño" userId="e9eb2e60-3ac9-459e-b2e3-ffd9754e9e4c" providerId="ADAL" clId="{B609D24A-573E-A34E-AE02-3D641D2C9170}" dt="2022-02-21T09:27:38.095" v="2210" actId="164"/>
          <ac:picMkLst>
            <pc:docMk/>
            <pc:sldMk cId="4091623052" sldId="284"/>
            <ac:picMk id="14" creationId="{E251756E-1160-504B-9E48-D53AE4F9A550}"/>
          </ac:picMkLst>
        </pc:picChg>
        <pc:picChg chg="mod">
          <ac:chgData name="Jose Parreño" userId="e9eb2e60-3ac9-459e-b2e3-ffd9754e9e4c" providerId="ADAL" clId="{B609D24A-573E-A34E-AE02-3D641D2C9170}" dt="2022-02-21T09:27:38.095" v="2210" actId="164"/>
          <ac:picMkLst>
            <pc:docMk/>
            <pc:sldMk cId="4091623052" sldId="284"/>
            <ac:picMk id="17" creationId="{8501E37C-21BC-064A-ACEC-6276687505A6}"/>
          </ac:picMkLst>
        </pc:picChg>
        <pc:picChg chg="mod">
          <ac:chgData name="Jose Parreño" userId="e9eb2e60-3ac9-459e-b2e3-ffd9754e9e4c" providerId="ADAL" clId="{B609D24A-573E-A34E-AE02-3D641D2C9170}" dt="2022-02-21T09:27:50.115" v="2212" actId="164"/>
          <ac:picMkLst>
            <pc:docMk/>
            <pc:sldMk cId="4091623052" sldId="284"/>
            <ac:picMk id="18" creationId="{258E25EF-B391-1141-AE60-0AA23082B3FD}"/>
          </ac:picMkLst>
        </pc:picChg>
      </pc:sldChg>
      <pc:sldChg chg="modSp add mod ord modAnim">
        <pc:chgData name="Jose Parreño" userId="e9eb2e60-3ac9-459e-b2e3-ffd9754e9e4c" providerId="ADAL" clId="{B609D24A-573E-A34E-AE02-3D641D2C9170}" dt="2022-02-23T15:32:59.566" v="2590" actId="20578"/>
        <pc:sldMkLst>
          <pc:docMk/>
          <pc:sldMk cId="3196410835" sldId="285"/>
        </pc:sldMkLst>
        <pc:spChg chg="mod">
          <ac:chgData name="Jose Parreño" userId="e9eb2e60-3ac9-459e-b2e3-ffd9754e9e4c" providerId="ADAL" clId="{B609D24A-573E-A34E-AE02-3D641D2C9170}" dt="2022-02-21T09:31:00.576" v="2260" actId="14100"/>
          <ac:spMkLst>
            <pc:docMk/>
            <pc:sldMk cId="3196410835" sldId="285"/>
            <ac:spMk id="4" creationId="{F690DDFB-3AC8-624B-A7B7-351EF233A1E3}"/>
          </ac:spMkLst>
        </pc:spChg>
        <pc:spChg chg="mod">
          <ac:chgData name="Jose Parreño" userId="e9eb2e60-3ac9-459e-b2e3-ffd9754e9e4c" providerId="ADAL" clId="{B609D24A-573E-A34E-AE02-3D641D2C9170}" dt="2022-02-21T09:31:42.389" v="2294" actId="20577"/>
          <ac:spMkLst>
            <pc:docMk/>
            <pc:sldMk cId="3196410835" sldId="285"/>
            <ac:spMk id="6" creationId="{83F95AB3-21B8-4724-978B-A91218D4A8FA}"/>
          </ac:spMkLst>
        </pc:spChg>
      </pc:sldChg>
      <pc:sldChg chg="addSp delSp modSp new mod ord modAnim">
        <pc:chgData name="Jose Parreño" userId="e9eb2e60-3ac9-459e-b2e3-ffd9754e9e4c" providerId="ADAL" clId="{B609D24A-573E-A34E-AE02-3D641D2C9170}" dt="2022-02-23T15:33:01.635" v="2591" actId="20578"/>
        <pc:sldMkLst>
          <pc:docMk/>
          <pc:sldMk cId="2253139105" sldId="286"/>
        </pc:sldMkLst>
        <pc:spChg chg="del">
          <ac:chgData name="Jose Parreño" userId="e9eb2e60-3ac9-459e-b2e3-ffd9754e9e4c" providerId="ADAL" clId="{B609D24A-573E-A34E-AE02-3D641D2C9170}" dt="2022-02-21T09:33:42.766" v="2342" actId="478"/>
          <ac:spMkLst>
            <pc:docMk/>
            <pc:sldMk cId="2253139105" sldId="286"/>
            <ac:spMk id="2" creationId="{B8536605-63B0-9F41-986C-0DEC97F6197A}"/>
          </ac:spMkLst>
        </pc:spChg>
        <pc:spChg chg="mod">
          <ac:chgData name="Jose Parreño" userId="e9eb2e60-3ac9-459e-b2e3-ffd9754e9e4c" providerId="ADAL" clId="{B609D24A-573E-A34E-AE02-3D641D2C9170}" dt="2022-02-21T11:16:46.704" v="2572" actId="255"/>
          <ac:spMkLst>
            <pc:docMk/>
            <pc:sldMk cId="2253139105" sldId="286"/>
            <ac:spMk id="3" creationId="{E23F44A9-8401-164B-AE49-E5EFADD787D1}"/>
          </ac:spMkLst>
        </pc:spChg>
        <pc:spChg chg="mod">
          <ac:chgData name="Jose Parreño" userId="e9eb2e60-3ac9-459e-b2e3-ffd9754e9e4c" providerId="ADAL" clId="{B609D24A-573E-A34E-AE02-3D641D2C9170}" dt="2022-02-21T09:32:26.924" v="2320" actId="20577"/>
          <ac:spMkLst>
            <pc:docMk/>
            <pc:sldMk cId="2253139105" sldId="286"/>
            <ac:spMk id="4" creationId="{29C8974F-BE2B-0A42-938D-977EADBA6AF5}"/>
          </ac:spMkLst>
        </pc:spChg>
        <pc:spChg chg="add mod">
          <ac:chgData name="Jose Parreño" userId="e9eb2e60-3ac9-459e-b2e3-ffd9754e9e4c" providerId="ADAL" clId="{B609D24A-573E-A34E-AE02-3D641D2C9170}" dt="2022-02-21T11:17:04.875" v="2577" actId="20577"/>
          <ac:spMkLst>
            <pc:docMk/>
            <pc:sldMk cId="2253139105" sldId="286"/>
            <ac:spMk id="5" creationId="{F13DE519-55F9-C542-9442-1380F5DD317E}"/>
          </ac:spMkLst>
        </pc:spChg>
      </pc:sldChg>
      <pc:sldChg chg="modSp add ord modAnim">
        <pc:chgData name="Jose Parreño" userId="e9eb2e60-3ac9-459e-b2e3-ffd9754e9e4c" providerId="ADAL" clId="{B609D24A-573E-A34E-AE02-3D641D2C9170}" dt="2022-02-23T15:34:04.589" v="2602" actId="20578"/>
        <pc:sldMkLst>
          <pc:docMk/>
          <pc:sldMk cId="2107989568" sldId="287"/>
        </pc:sldMkLst>
        <pc:spChg chg="mod">
          <ac:chgData name="Jose Parreño" userId="e9eb2e60-3ac9-459e-b2e3-ffd9754e9e4c" providerId="ADAL" clId="{B609D24A-573E-A34E-AE02-3D641D2C9170}" dt="2022-02-23T15:34:00.088" v="2601" actId="20577"/>
          <ac:spMkLst>
            <pc:docMk/>
            <pc:sldMk cId="2107989568" sldId="287"/>
            <ac:spMk id="3" creationId="{FFC17A98-0E37-194C-A858-6307DFB0BEFE}"/>
          </ac:spMkLst>
        </pc:spChg>
      </pc:sldChg>
      <pc:sldChg chg="new del">
        <pc:chgData name="Jose Parreño" userId="e9eb2e60-3ac9-459e-b2e3-ffd9754e9e4c" providerId="ADAL" clId="{B609D24A-573E-A34E-AE02-3D641D2C9170}" dt="2022-02-21T09:35:22.638" v="2445" actId="2696"/>
        <pc:sldMkLst>
          <pc:docMk/>
          <pc:sldMk cId="3418732990" sldId="287"/>
        </pc:sldMkLst>
      </pc:sldChg>
      <pc:sldMasterChg chg="del delSldLayout">
        <pc:chgData name="Jose Parreño" userId="e9eb2e60-3ac9-459e-b2e3-ffd9754e9e4c" providerId="ADAL" clId="{B609D24A-573E-A34E-AE02-3D641D2C9170}" dt="2022-02-16T10:04:13.150" v="1" actId="2696"/>
        <pc:sldMasterMkLst>
          <pc:docMk/>
          <pc:sldMasterMk cId="2460954070" sldId="2147483742"/>
        </pc:sldMasterMkLst>
        <pc:sldLayoutChg chg="del">
          <pc:chgData name="Jose Parreño" userId="e9eb2e60-3ac9-459e-b2e3-ffd9754e9e4c" providerId="ADAL" clId="{B609D24A-573E-A34E-AE02-3D641D2C9170}" dt="2022-02-16T10:04:13.150" v="1" actId="2696"/>
          <pc:sldLayoutMkLst>
            <pc:docMk/>
            <pc:sldMasterMk cId="2460954070" sldId="2147483742"/>
            <pc:sldLayoutMk cId="949138452" sldId="2147483662"/>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2591524520" sldId="2147483663"/>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1203092039" sldId="2147483664"/>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3733172339" sldId="2147483665"/>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3210312558" sldId="2147483666"/>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3146388984" sldId="2147483667"/>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3171841454" sldId="2147483668"/>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1718958274" sldId="2147483669"/>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2202905451" sldId="2147483670"/>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3479445657" sldId="2147483671"/>
          </pc:sldLayoutMkLst>
        </pc:sldLayoutChg>
        <pc:sldLayoutChg chg="del">
          <pc:chgData name="Jose Parreño" userId="e9eb2e60-3ac9-459e-b2e3-ffd9754e9e4c" providerId="ADAL" clId="{B609D24A-573E-A34E-AE02-3D641D2C9170}" dt="2022-02-16T10:04:13.150" v="1" actId="2696"/>
          <pc:sldLayoutMkLst>
            <pc:docMk/>
            <pc:sldMasterMk cId="2460954070" sldId="2147483742"/>
            <pc:sldLayoutMk cId="2385387890" sldId="2147483743"/>
          </pc:sldLayoutMkLst>
        </pc:sldLayoutChg>
      </pc:sldMasterChg>
    </pc:docChg>
  </pc:docChgLst>
  <pc:docChgLst>
    <pc:chgData name="Rodrigo Villatoro" userId="S::rodrigovillatoro@skyscanner.net::e36b8abb-acd9-4cca-8f64-82cffda895f0" providerId="AD" clId="Web-{E2F80017-86A6-FFE8-C1D4-521F65C051E4}"/>
    <pc:docChg chg="addSld delSld modSld">
      <pc:chgData name="Rodrigo Villatoro" userId="S::rodrigovillatoro@skyscanner.net::e36b8abb-acd9-4cca-8f64-82cffda895f0" providerId="AD" clId="Web-{E2F80017-86A6-FFE8-C1D4-521F65C051E4}" dt="2022-02-23T15:49:12.895" v="316"/>
      <pc:docMkLst>
        <pc:docMk/>
      </pc:docMkLst>
      <pc:sldChg chg="modSp add del replId">
        <pc:chgData name="Rodrigo Villatoro" userId="S::rodrigovillatoro@skyscanner.net::e36b8abb-acd9-4cca-8f64-82cffda895f0" providerId="AD" clId="Web-{E2F80017-86A6-FFE8-C1D4-521F65C051E4}" dt="2022-02-23T15:49:12.895" v="316"/>
        <pc:sldMkLst>
          <pc:docMk/>
          <pc:sldMk cId="1136108294" sldId="288"/>
        </pc:sldMkLst>
        <pc:spChg chg="mod">
          <ac:chgData name="Rodrigo Villatoro" userId="S::rodrigovillatoro@skyscanner.net::e36b8abb-acd9-4cca-8f64-82cffda895f0" providerId="AD" clId="Web-{E2F80017-86A6-FFE8-C1D4-521F65C051E4}" dt="2022-02-23T15:49:02.645" v="315" actId="20577"/>
          <ac:spMkLst>
            <pc:docMk/>
            <pc:sldMk cId="1136108294" sldId="288"/>
            <ac:spMk id="3" creationId="{FFC17A98-0E37-194C-A858-6307DFB0BEFE}"/>
          </ac:spMkLst>
        </pc:spChg>
        <pc:spChg chg="mod">
          <ac:chgData name="Rodrigo Villatoro" userId="S::rodrigovillatoro@skyscanner.net::e36b8abb-acd9-4cca-8f64-82cffda895f0" providerId="AD" clId="Web-{E2F80017-86A6-FFE8-C1D4-521F65C051E4}" dt="2022-02-23T15:44:24.075" v="25" actId="20577"/>
          <ac:spMkLst>
            <pc:docMk/>
            <pc:sldMk cId="1136108294" sldId="288"/>
            <ac:spMk id="4" creationId="{CB0F3282-0572-9B4D-9098-034E467AFB11}"/>
          </ac:spMkLst>
        </pc:spChg>
      </pc:sldChg>
    </pc:docChg>
  </pc:docChgLst>
  <pc:docChgLst>
    <pc:chgData name="Rodrigo Villatoro" userId="S::rodrigovillatoro@skyscanner.net::e36b8abb-acd9-4cca-8f64-82cffda895f0" providerId="AD" clId="Web-{9AB95DB6-E9FE-4D03-0266-2120C4A3D6D5}"/>
    <pc:docChg chg="modSld">
      <pc:chgData name="Rodrigo Villatoro" userId="S::rodrigovillatoro@skyscanner.net::e36b8abb-acd9-4cca-8f64-82cffda895f0" providerId="AD" clId="Web-{9AB95DB6-E9FE-4D03-0266-2120C4A3D6D5}" dt="2021-05-17T08:16:51.011" v="558" actId="20577"/>
      <pc:docMkLst>
        <pc:docMk/>
      </pc:docMkLst>
      <pc:sldChg chg="addSp delSp modSp mod modClrScheme chgLayout">
        <pc:chgData name="Rodrigo Villatoro" userId="S::rodrigovillatoro@skyscanner.net::e36b8abb-acd9-4cca-8f64-82cffda895f0" providerId="AD" clId="Web-{9AB95DB6-E9FE-4D03-0266-2120C4A3D6D5}" dt="2021-05-17T08:16:51.011" v="558" actId="20577"/>
        <pc:sldMkLst>
          <pc:docMk/>
          <pc:sldMk cId="2113367128" sldId="265"/>
        </pc:sldMkLst>
        <pc:spChg chg="mod ord">
          <ac:chgData name="Rodrigo Villatoro" userId="S::rodrigovillatoro@skyscanner.net::e36b8abb-acd9-4cca-8f64-82cffda895f0" providerId="AD" clId="Web-{9AB95DB6-E9FE-4D03-0266-2120C4A3D6D5}" dt="2021-05-17T07:56:29.087" v="5"/>
          <ac:spMkLst>
            <pc:docMk/>
            <pc:sldMk cId="2113367128" sldId="265"/>
            <ac:spMk id="2" creationId="{4408872D-98D0-9245-8E3A-1A07D86EB7AB}"/>
          </ac:spMkLst>
        </pc:spChg>
        <pc:spChg chg="add del mod">
          <ac:chgData name="Rodrigo Villatoro" userId="S::rodrigovillatoro@skyscanner.net::e36b8abb-acd9-4cca-8f64-82cffda895f0" providerId="AD" clId="Web-{9AB95DB6-E9FE-4D03-0266-2120C4A3D6D5}" dt="2021-05-17T07:56:20.368" v="4"/>
          <ac:spMkLst>
            <pc:docMk/>
            <pc:sldMk cId="2113367128" sldId="265"/>
            <ac:spMk id="3" creationId="{172F2C6D-320E-4AB0-82BE-34D33DE94532}"/>
          </ac:spMkLst>
        </pc:spChg>
        <pc:spChg chg="add mod ord">
          <ac:chgData name="Rodrigo Villatoro" userId="S::rodrigovillatoro@skyscanner.net::e36b8abb-acd9-4cca-8f64-82cffda895f0" providerId="AD" clId="Web-{9AB95DB6-E9FE-4D03-0266-2120C4A3D6D5}" dt="2021-05-17T08:16:51.011" v="558" actId="20577"/>
          <ac:spMkLst>
            <pc:docMk/>
            <pc:sldMk cId="2113367128" sldId="265"/>
            <ac:spMk id="4" creationId="{2EEABD37-3626-488E-9533-041ED60146E5}"/>
          </ac:spMkLst>
        </pc:spChg>
      </pc:sldChg>
    </pc:docChg>
  </pc:docChgLst>
  <pc:docChgLst>
    <pc:chgData name="May Alexander" userId="cb209557-b16f-4f6e-a26f-b2f21717e98e" providerId="ADAL" clId="{22310B3E-235F-8B4B-8111-9AB40BB28B28}"/>
    <pc:docChg chg="custSel modSld">
      <pc:chgData name="May Alexander" userId="cb209557-b16f-4f6e-a26f-b2f21717e98e" providerId="ADAL" clId="{22310B3E-235F-8B4B-8111-9AB40BB28B28}" dt="2021-05-18T14:27:17.775" v="454"/>
      <pc:docMkLst>
        <pc:docMk/>
      </pc:docMkLst>
      <pc:sldChg chg="modSp setBg modNotesTx">
        <pc:chgData name="May Alexander" userId="cb209557-b16f-4f6e-a26f-b2f21717e98e" providerId="ADAL" clId="{22310B3E-235F-8B4B-8111-9AB40BB28B28}" dt="2021-05-18T14:27:17.775" v="454"/>
        <pc:sldMkLst>
          <pc:docMk/>
          <pc:sldMk cId="2113367128" sldId="265"/>
        </pc:sldMkLst>
        <pc:spChg chg="mod">
          <ac:chgData name="May Alexander" userId="cb209557-b16f-4f6e-a26f-b2f21717e98e" providerId="ADAL" clId="{22310B3E-235F-8B4B-8111-9AB40BB28B28}" dt="2021-05-17T18:20:59.853" v="210" actId="113"/>
          <ac:spMkLst>
            <pc:docMk/>
            <pc:sldMk cId="2113367128" sldId="265"/>
            <ac:spMk id="2" creationId="{4408872D-98D0-9245-8E3A-1A07D86EB7AB}"/>
          </ac:spMkLst>
        </pc:spChg>
        <pc:spChg chg="mod">
          <ac:chgData name="May Alexander" userId="cb209557-b16f-4f6e-a26f-b2f21717e98e" providerId="ADAL" clId="{22310B3E-235F-8B4B-8111-9AB40BB28B28}" dt="2021-05-17T18:27:55.340" v="453" actId="20577"/>
          <ac:spMkLst>
            <pc:docMk/>
            <pc:sldMk cId="2113367128" sldId="265"/>
            <ac:spMk id="4" creationId="{2EEABD37-3626-488E-9533-041ED60146E5}"/>
          </ac:spMkLst>
        </pc:spChg>
      </pc:sldChg>
    </pc:docChg>
  </pc:docChgLst>
  <pc:docChgLst>
    <pc:chgData name="Daniel Barmak" userId="S::danielbarmak@skyscanner.net::0000e24d-c646-4752-9553-3fe2f39fe951" providerId="AD" clId="Web-{49E916A4-6290-45B1-8BB8-74C7CEFBC521}"/>
    <pc:docChg chg="modSld">
      <pc:chgData name="Daniel Barmak" userId="S::danielbarmak@skyscanner.net::0000e24d-c646-4752-9553-3fe2f39fe951" providerId="AD" clId="Web-{49E916A4-6290-45B1-8BB8-74C7CEFBC521}" dt="2021-05-18T08:16:11.358" v="2" actId="20577"/>
      <pc:docMkLst>
        <pc:docMk/>
      </pc:docMkLst>
      <pc:sldChg chg="modSp">
        <pc:chgData name="Daniel Barmak" userId="S::danielbarmak@skyscanner.net::0000e24d-c646-4752-9553-3fe2f39fe951" providerId="AD" clId="Web-{49E916A4-6290-45B1-8BB8-74C7CEFBC521}" dt="2021-05-18T08:16:11.358" v="2" actId="20577"/>
        <pc:sldMkLst>
          <pc:docMk/>
          <pc:sldMk cId="1310238728" sldId="271"/>
        </pc:sldMkLst>
        <pc:spChg chg="mod">
          <ac:chgData name="Daniel Barmak" userId="S::danielbarmak@skyscanner.net::0000e24d-c646-4752-9553-3fe2f39fe951" providerId="AD" clId="Web-{49E916A4-6290-45B1-8BB8-74C7CEFBC521}" dt="2021-05-18T08:16:11.358" v="2" actId="20577"/>
          <ac:spMkLst>
            <pc:docMk/>
            <pc:sldMk cId="1310238728" sldId="271"/>
            <ac:spMk id="4" creationId="{7289E053-D9C3-4F4D-9ADF-AA3E43B32C5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08809-F5BB-9444-A5B8-A20A6D3DE688}"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37B85-A1CA-9D48-A55B-C4467CAF24D9}" type="slidenum">
              <a:rPr lang="en-US" smtClean="0"/>
              <a:t>‹#›</a:t>
            </a:fld>
            <a:endParaRPr lang="en-US"/>
          </a:p>
        </p:txBody>
      </p:sp>
    </p:spTree>
    <p:extLst>
      <p:ext uri="{BB962C8B-B14F-4D97-AF65-F5344CB8AC3E}">
        <p14:creationId xmlns:p14="http://schemas.microsoft.com/office/powerpoint/2010/main" val="3257516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18</a:t>
            </a:fld>
            <a:endParaRPr lang="en-US"/>
          </a:p>
        </p:txBody>
      </p:sp>
    </p:spTree>
    <p:extLst>
      <p:ext uri="{BB962C8B-B14F-4D97-AF65-F5344CB8AC3E}">
        <p14:creationId xmlns:p14="http://schemas.microsoft.com/office/powerpoint/2010/main" val="3955381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26</a:t>
            </a:fld>
            <a:endParaRPr lang="en-US"/>
          </a:p>
        </p:txBody>
      </p:sp>
    </p:spTree>
    <p:extLst>
      <p:ext uri="{BB962C8B-B14F-4D97-AF65-F5344CB8AC3E}">
        <p14:creationId xmlns:p14="http://schemas.microsoft.com/office/powerpoint/2010/main" val="330688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dirty="0" err="1"/>
              <a:t>risk_score</a:t>
            </a:r>
            <a:r>
              <a:rPr lang="en-US" dirty="0"/>
              <a:t> is not statistically significant.</a:t>
            </a:r>
          </a:p>
          <a:p>
            <a:pPr marL="171450" indent="-171450">
              <a:buFont typeface="Arial" panose="020B0604020202020204" pitchFamily="34" charset="0"/>
              <a:buChar char="•"/>
            </a:pPr>
            <a:r>
              <a:rPr lang="en-US" dirty="0"/>
              <a:t>In a model I would take it out</a:t>
            </a:r>
          </a:p>
          <a:p>
            <a:pPr marL="171450" indent="-171450">
              <a:buFont typeface="Arial" panose="020B0604020202020204" pitchFamily="34" charset="0"/>
              <a:buChar char="•"/>
            </a:pPr>
            <a:r>
              <a:rPr lang="en-US" dirty="0"/>
              <a:t>But, for causality, if it helps reduce variance to understand the treatment effect, should we include it?</a:t>
            </a:r>
          </a:p>
        </p:txBody>
      </p:sp>
      <p:sp>
        <p:nvSpPr>
          <p:cNvPr id="4" name="Slide Number Placeholder 3"/>
          <p:cNvSpPr>
            <a:spLocks noGrp="1"/>
          </p:cNvSpPr>
          <p:nvPr>
            <p:ph type="sldNum" sz="quarter" idx="5"/>
          </p:nvPr>
        </p:nvSpPr>
        <p:spPr/>
        <p:txBody>
          <a:bodyPr/>
          <a:lstStyle/>
          <a:p>
            <a:fld id="{9DD37B85-A1CA-9D48-A55B-C4467CAF24D9}" type="slidenum">
              <a:rPr lang="en-US" smtClean="0"/>
              <a:t>32</a:t>
            </a:fld>
            <a:endParaRPr lang="en-US"/>
          </a:p>
        </p:txBody>
      </p:sp>
    </p:spTree>
    <p:extLst>
      <p:ext uri="{BB962C8B-B14F-4D97-AF65-F5344CB8AC3E}">
        <p14:creationId xmlns:p14="http://schemas.microsoft.com/office/powerpoint/2010/main" val="104410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37</a:t>
            </a:fld>
            <a:endParaRPr lang="en-US"/>
          </a:p>
        </p:txBody>
      </p:sp>
    </p:spTree>
    <p:extLst>
      <p:ext uri="{BB962C8B-B14F-4D97-AF65-F5344CB8AC3E}">
        <p14:creationId xmlns:p14="http://schemas.microsoft.com/office/powerpoint/2010/main" val="21997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69</a:t>
            </a:fld>
            <a:endParaRPr lang="en-US"/>
          </a:p>
        </p:txBody>
      </p:sp>
    </p:spTree>
    <p:extLst>
      <p:ext uri="{BB962C8B-B14F-4D97-AF65-F5344CB8AC3E}">
        <p14:creationId xmlns:p14="http://schemas.microsoft.com/office/powerpoint/2010/main" val="301903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70</a:t>
            </a:fld>
            <a:endParaRPr lang="en-US"/>
          </a:p>
        </p:txBody>
      </p:sp>
    </p:spTree>
    <p:extLst>
      <p:ext uri="{BB962C8B-B14F-4D97-AF65-F5344CB8AC3E}">
        <p14:creationId xmlns:p14="http://schemas.microsoft.com/office/powerpoint/2010/main" val="410185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73</a:t>
            </a:fld>
            <a:endParaRPr lang="en-US"/>
          </a:p>
        </p:txBody>
      </p:sp>
    </p:spTree>
    <p:extLst>
      <p:ext uri="{BB962C8B-B14F-4D97-AF65-F5344CB8AC3E}">
        <p14:creationId xmlns:p14="http://schemas.microsoft.com/office/powerpoint/2010/main" val="333915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D37B85-A1CA-9D48-A55B-C4467CAF24D9}" type="slidenum">
              <a:rPr lang="en-US" smtClean="0"/>
              <a:t>74</a:t>
            </a:fld>
            <a:endParaRPr lang="en-US"/>
          </a:p>
        </p:txBody>
      </p:sp>
    </p:spTree>
    <p:extLst>
      <p:ext uri="{BB962C8B-B14F-4D97-AF65-F5344CB8AC3E}">
        <p14:creationId xmlns:p14="http://schemas.microsoft.com/office/powerpoint/2010/main" val="3511469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bg>
      <p:bgPr>
        <a:solidFill>
          <a:schemeClr val="tx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41482058-F5B3-3E4A-BB9A-F4CB55896A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1443" y="-1132115"/>
            <a:ext cx="20036980" cy="9549715"/>
          </a:xfrm>
          <a:prstGeom prst="rect">
            <a:avLst/>
          </a:prstGeom>
        </p:spPr>
      </p:pic>
      <p:sp>
        <p:nvSpPr>
          <p:cNvPr id="8" name="Text Placeholder 2">
            <a:extLst>
              <a:ext uri="{FF2B5EF4-FFF2-40B4-BE49-F238E27FC236}">
                <a16:creationId xmlns:a16="http://schemas.microsoft.com/office/drawing/2014/main" id="{CD4E7E47-FCD8-D547-A929-E1F7B4B0FCAB}"/>
              </a:ext>
            </a:extLst>
          </p:cNvPr>
          <p:cNvSpPr>
            <a:spLocks noGrp="1"/>
          </p:cNvSpPr>
          <p:nvPr>
            <p:ph type="body" sz="quarter" idx="11" hasCustomPrompt="1"/>
          </p:nvPr>
        </p:nvSpPr>
        <p:spPr>
          <a:xfrm>
            <a:off x="569155" y="2760771"/>
            <a:ext cx="10902467" cy="761747"/>
          </a:xfrm>
          <a:prstGeom prst="rect">
            <a:avLst/>
          </a:prstGeom>
        </p:spPr>
        <p:txBody>
          <a:bodyPr wrap="square" lIns="0" tIns="0" rIns="0" bIns="0" anchor="b">
            <a:spAutoFit/>
          </a:bodyPr>
          <a:lstStyle>
            <a:lvl1pPr marL="0" indent="0" algn="l">
              <a:lnSpc>
                <a:spcPct val="90000"/>
              </a:lnSpc>
              <a:buFontTx/>
              <a:buNone/>
              <a:defRPr sz="5500" b="1" i="0" spc="-25" baseline="0">
                <a:solidFill>
                  <a:srgbClr val="FFFFFF"/>
                </a:solidFill>
                <a:latin typeface="Skyscanner Relative Book" panose="02000506040000020004" pitchFamily="2" charset="77"/>
                <a:ea typeface="Skyscanner Relative Book" panose="02000506040000020004" pitchFamily="2" charset="77"/>
              </a:defRPr>
            </a:lvl1pPr>
          </a:lstStyle>
          <a:p>
            <a:pPr lvl="0"/>
            <a:r>
              <a:rPr lang="en-US"/>
              <a:t>Presentation title</a:t>
            </a:r>
          </a:p>
        </p:txBody>
      </p:sp>
      <p:sp>
        <p:nvSpPr>
          <p:cNvPr id="9" name="Text Placeholder 2">
            <a:extLst>
              <a:ext uri="{FF2B5EF4-FFF2-40B4-BE49-F238E27FC236}">
                <a16:creationId xmlns:a16="http://schemas.microsoft.com/office/drawing/2014/main" id="{094EDCF1-D1FC-1F46-B042-C7B98D1E157A}"/>
              </a:ext>
            </a:extLst>
          </p:cNvPr>
          <p:cNvSpPr>
            <a:spLocks noGrp="1"/>
          </p:cNvSpPr>
          <p:nvPr>
            <p:ph type="body" sz="quarter" idx="12" hasCustomPrompt="1"/>
          </p:nvPr>
        </p:nvSpPr>
        <p:spPr>
          <a:xfrm>
            <a:off x="569155" y="3529699"/>
            <a:ext cx="10902467" cy="415499"/>
          </a:xfrm>
          <a:prstGeom prst="rect">
            <a:avLst/>
          </a:prstGeom>
        </p:spPr>
        <p:txBody>
          <a:bodyPr wrap="square" lIns="0" tIns="0" rIns="0" bIns="0">
            <a:spAutoFit/>
          </a:bodyPr>
          <a:lstStyle>
            <a:lvl1pPr marL="0" indent="0" algn="l">
              <a:lnSpc>
                <a:spcPct val="90000"/>
              </a:lnSpc>
              <a:buFontTx/>
              <a:buNone/>
              <a:defRPr sz="3000" b="0" i="0" spc="-25" baseline="0">
                <a:solidFill>
                  <a:srgbClr val="FFFFFF"/>
                </a:solidFill>
                <a:latin typeface="Skyscanner Relative Book" panose="02000506040000020004" pitchFamily="2" charset="77"/>
                <a:ea typeface="Skyscanner Relative Book" panose="02000506040000020004" pitchFamily="2" charset="77"/>
              </a:defRPr>
            </a:lvl1pPr>
          </a:lstStyle>
          <a:p>
            <a:pPr lvl="0"/>
            <a:r>
              <a:rPr lang="en-US"/>
              <a:t>Your name, Job title</a:t>
            </a:r>
          </a:p>
        </p:txBody>
      </p:sp>
      <p:pic>
        <p:nvPicPr>
          <p:cNvPr id="12" name="Graphic 11">
            <a:extLst>
              <a:ext uri="{FF2B5EF4-FFF2-40B4-BE49-F238E27FC236}">
                <a16:creationId xmlns:a16="http://schemas.microsoft.com/office/drawing/2014/main" id="{5A7DB7D5-B6CC-574A-8E6A-07C9525F73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155" y="6272757"/>
            <a:ext cx="1350465" cy="292350"/>
          </a:xfrm>
          <a:prstGeom prst="rect">
            <a:avLst/>
          </a:prstGeom>
        </p:spPr>
      </p:pic>
    </p:spTree>
    <p:extLst>
      <p:ext uri="{BB962C8B-B14F-4D97-AF65-F5344CB8AC3E}">
        <p14:creationId xmlns:p14="http://schemas.microsoft.com/office/powerpoint/2010/main" val="422847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Slide">
    <p:bg>
      <p:bgPr>
        <a:solidFill>
          <a:schemeClr val="tx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41482058-F5B3-3E4A-BB9A-F4CB55896A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1443" y="-1132115"/>
            <a:ext cx="20036980" cy="9549715"/>
          </a:xfrm>
          <a:prstGeom prst="rect">
            <a:avLst/>
          </a:prstGeom>
        </p:spPr>
      </p:pic>
      <p:sp>
        <p:nvSpPr>
          <p:cNvPr id="8" name="Text Placeholder 2">
            <a:extLst>
              <a:ext uri="{FF2B5EF4-FFF2-40B4-BE49-F238E27FC236}">
                <a16:creationId xmlns:a16="http://schemas.microsoft.com/office/drawing/2014/main" id="{CD4E7E47-FCD8-D547-A929-E1F7B4B0FCAB}"/>
              </a:ext>
            </a:extLst>
          </p:cNvPr>
          <p:cNvSpPr>
            <a:spLocks noGrp="1"/>
          </p:cNvSpPr>
          <p:nvPr>
            <p:ph type="body" sz="quarter" idx="11" hasCustomPrompt="1"/>
          </p:nvPr>
        </p:nvSpPr>
        <p:spPr>
          <a:xfrm>
            <a:off x="569155" y="2760771"/>
            <a:ext cx="10902467" cy="761747"/>
          </a:xfrm>
          <a:prstGeom prst="rect">
            <a:avLst/>
          </a:prstGeom>
        </p:spPr>
        <p:txBody>
          <a:bodyPr wrap="square" lIns="0" tIns="0" rIns="0" bIns="0" anchor="b">
            <a:spAutoFit/>
          </a:bodyPr>
          <a:lstStyle>
            <a:lvl1pPr marL="0" indent="0" algn="l">
              <a:lnSpc>
                <a:spcPct val="90000"/>
              </a:lnSpc>
              <a:buFontTx/>
              <a:buNone/>
              <a:defRPr sz="5500" b="1" i="0" spc="-25" baseline="0">
                <a:solidFill>
                  <a:srgbClr val="FFFFFF"/>
                </a:solidFill>
                <a:latin typeface="Skyscanner Relative Book" panose="02000506040000020004" pitchFamily="2" charset="77"/>
                <a:ea typeface="Skyscanner Relative Book" panose="02000506040000020004" pitchFamily="2" charset="77"/>
              </a:defRPr>
            </a:lvl1pPr>
          </a:lstStyle>
          <a:p>
            <a:pPr lvl="0"/>
            <a:r>
              <a:rPr lang="en-US"/>
              <a:t>Presentation title</a:t>
            </a:r>
          </a:p>
        </p:txBody>
      </p:sp>
      <p:sp>
        <p:nvSpPr>
          <p:cNvPr id="9" name="Text Placeholder 2">
            <a:extLst>
              <a:ext uri="{FF2B5EF4-FFF2-40B4-BE49-F238E27FC236}">
                <a16:creationId xmlns:a16="http://schemas.microsoft.com/office/drawing/2014/main" id="{094EDCF1-D1FC-1F46-B042-C7B98D1E157A}"/>
              </a:ext>
            </a:extLst>
          </p:cNvPr>
          <p:cNvSpPr>
            <a:spLocks noGrp="1"/>
          </p:cNvSpPr>
          <p:nvPr>
            <p:ph type="body" sz="quarter" idx="12" hasCustomPrompt="1"/>
          </p:nvPr>
        </p:nvSpPr>
        <p:spPr>
          <a:xfrm>
            <a:off x="569155" y="3529699"/>
            <a:ext cx="10902467" cy="415499"/>
          </a:xfrm>
          <a:prstGeom prst="rect">
            <a:avLst/>
          </a:prstGeom>
        </p:spPr>
        <p:txBody>
          <a:bodyPr wrap="square" lIns="0" tIns="0" rIns="0" bIns="0">
            <a:spAutoFit/>
          </a:bodyPr>
          <a:lstStyle>
            <a:lvl1pPr marL="0" indent="0" algn="l">
              <a:lnSpc>
                <a:spcPct val="90000"/>
              </a:lnSpc>
              <a:buFontTx/>
              <a:buNone/>
              <a:defRPr sz="3000" b="0" i="0" spc="-25" baseline="0">
                <a:solidFill>
                  <a:srgbClr val="FFFFFF"/>
                </a:solidFill>
                <a:latin typeface="Skyscanner Relative Book" panose="02000506040000020004" pitchFamily="2" charset="77"/>
                <a:ea typeface="Skyscanner Relative Book" panose="02000506040000020004" pitchFamily="2" charset="77"/>
              </a:defRPr>
            </a:lvl1pPr>
          </a:lstStyle>
          <a:p>
            <a:pPr lvl="0"/>
            <a:r>
              <a:rPr lang="en-US"/>
              <a:t>Your name, Job title</a:t>
            </a:r>
          </a:p>
        </p:txBody>
      </p:sp>
      <p:pic>
        <p:nvPicPr>
          <p:cNvPr id="12" name="Graphic 11">
            <a:extLst>
              <a:ext uri="{FF2B5EF4-FFF2-40B4-BE49-F238E27FC236}">
                <a16:creationId xmlns:a16="http://schemas.microsoft.com/office/drawing/2014/main" id="{5A7DB7D5-B6CC-574A-8E6A-07C9525F73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155" y="6272757"/>
            <a:ext cx="1350465" cy="292350"/>
          </a:xfrm>
          <a:prstGeom prst="rect">
            <a:avLst/>
          </a:prstGeom>
        </p:spPr>
      </p:pic>
    </p:spTree>
    <p:extLst>
      <p:ext uri="{BB962C8B-B14F-4D97-AF65-F5344CB8AC3E}">
        <p14:creationId xmlns:p14="http://schemas.microsoft.com/office/powerpoint/2010/main" val="3065806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lt title - kolkata">
    <p:bg>
      <p:bgPr>
        <a:solidFill>
          <a:schemeClr val="accent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8D0BE-8BB3-5E4D-B57D-AEF9E818B490}"/>
              </a:ext>
            </a:extLst>
          </p:cNvPr>
          <p:cNvSpPr>
            <a:spLocks noGrp="1"/>
          </p:cNvSpPr>
          <p:nvPr>
            <p:ph type="title" hasCustomPrompt="1"/>
          </p:nvPr>
        </p:nvSpPr>
        <p:spPr>
          <a:xfrm>
            <a:off x="876980" y="681038"/>
            <a:ext cx="10438041" cy="5453062"/>
          </a:xfrm>
        </p:spPr>
        <p:txBody>
          <a:bodyPr/>
          <a:lstStyle>
            <a:lvl1pPr>
              <a:defRPr sz="8800" spc="-150">
                <a:solidFill>
                  <a:schemeClr val="bg1"/>
                </a:solidFill>
              </a:defRPr>
            </a:lvl1pPr>
          </a:lstStyle>
          <a:p>
            <a:r>
              <a:rPr lang="en-GB"/>
              <a:t>Alt section title</a:t>
            </a:r>
            <a:endParaRPr lang="en-US"/>
          </a:p>
        </p:txBody>
      </p:sp>
      <p:grpSp>
        <p:nvGrpSpPr>
          <p:cNvPr id="23" name="Group 22">
            <a:extLst>
              <a:ext uri="{FF2B5EF4-FFF2-40B4-BE49-F238E27FC236}">
                <a16:creationId xmlns:a16="http://schemas.microsoft.com/office/drawing/2014/main" id="{A844A840-1E33-F248-BA33-C7871D529E30}"/>
              </a:ext>
            </a:extLst>
          </p:cNvPr>
          <p:cNvGrpSpPr/>
          <p:nvPr/>
        </p:nvGrpSpPr>
        <p:grpSpPr>
          <a:xfrm>
            <a:off x="874960" y="5992048"/>
            <a:ext cx="448845" cy="284105"/>
            <a:chOff x="1750147" y="12057956"/>
            <a:chExt cx="897807" cy="568210"/>
          </a:xfrm>
          <a:solidFill>
            <a:schemeClr val="bg1"/>
          </a:solidFill>
        </p:grpSpPr>
        <p:sp>
          <p:nvSpPr>
            <p:cNvPr id="24" name="Freeform 6">
              <a:extLst>
                <a:ext uri="{FF2B5EF4-FFF2-40B4-BE49-F238E27FC236}">
                  <a16:creationId xmlns:a16="http://schemas.microsoft.com/office/drawing/2014/main" id="{6C937A02-B1D4-2246-AECF-217833402745}"/>
                </a:ext>
              </a:extLst>
            </p:cNvPr>
            <p:cNvSpPr/>
            <p:nvPr/>
          </p:nvSpPr>
          <p:spPr>
            <a:xfrm>
              <a:off x="1750147" y="12466328"/>
              <a:ext cx="897807" cy="159838"/>
            </a:xfrm>
            <a:custGeom>
              <a:avLst/>
              <a:gdLst/>
              <a:ahLst/>
              <a:cxnLst>
                <a:cxn ang="0">
                  <a:pos x="wd2" y="hd2"/>
                </a:cxn>
                <a:cxn ang="5400000">
                  <a:pos x="wd2" y="hd2"/>
                </a:cxn>
                <a:cxn ang="10800000">
                  <a:pos x="wd2" y="hd2"/>
                </a:cxn>
                <a:cxn ang="16200000">
                  <a:pos x="wd2" y="hd2"/>
                </a:cxn>
              </a:cxnLst>
              <a:rect l="0" t="0" r="r" b="b"/>
              <a:pathLst>
                <a:path w="21585" h="21600" extrusionOk="0">
                  <a:moveTo>
                    <a:pt x="10793" y="21600"/>
                  </a:moveTo>
                  <a:cubicBezTo>
                    <a:pt x="11020" y="21600"/>
                    <a:pt x="11235" y="21296"/>
                    <a:pt x="11440" y="20626"/>
                  </a:cubicBezTo>
                  <a:lnTo>
                    <a:pt x="13803" y="12960"/>
                  </a:lnTo>
                  <a:cubicBezTo>
                    <a:pt x="14278" y="11439"/>
                    <a:pt x="14828" y="10770"/>
                    <a:pt x="15378" y="11135"/>
                  </a:cubicBezTo>
                  <a:cubicBezTo>
                    <a:pt x="18248" y="13021"/>
                    <a:pt x="20255" y="16063"/>
                    <a:pt x="20849" y="17037"/>
                  </a:cubicBezTo>
                  <a:cubicBezTo>
                    <a:pt x="20967" y="17219"/>
                    <a:pt x="21107" y="16976"/>
                    <a:pt x="21183" y="16428"/>
                  </a:cubicBezTo>
                  <a:cubicBezTo>
                    <a:pt x="21280" y="15759"/>
                    <a:pt x="21399" y="14664"/>
                    <a:pt x="21496" y="13082"/>
                  </a:cubicBezTo>
                  <a:cubicBezTo>
                    <a:pt x="21582" y="11561"/>
                    <a:pt x="21593" y="10283"/>
                    <a:pt x="21582" y="9370"/>
                  </a:cubicBezTo>
                  <a:cubicBezTo>
                    <a:pt x="21571" y="8640"/>
                    <a:pt x="21485" y="7971"/>
                    <a:pt x="21356" y="7788"/>
                  </a:cubicBezTo>
                  <a:cubicBezTo>
                    <a:pt x="20428" y="6267"/>
                    <a:pt x="16317" y="0"/>
                    <a:pt x="10793" y="0"/>
                  </a:cubicBezTo>
                  <a:cubicBezTo>
                    <a:pt x="5269" y="0"/>
                    <a:pt x="1158" y="6267"/>
                    <a:pt x="230" y="7788"/>
                  </a:cubicBezTo>
                  <a:cubicBezTo>
                    <a:pt x="101" y="7971"/>
                    <a:pt x="15" y="8640"/>
                    <a:pt x="4" y="9370"/>
                  </a:cubicBezTo>
                  <a:cubicBezTo>
                    <a:pt x="-7" y="10222"/>
                    <a:pt x="4" y="11500"/>
                    <a:pt x="90" y="13082"/>
                  </a:cubicBezTo>
                  <a:cubicBezTo>
                    <a:pt x="176" y="14664"/>
                    <a:pt x="306" y="15759"/>
                    <a:pt x="403" y="16428"/>
                  </a:cubicBezTo>
                  <a:cubicBezTo>
                    <a:pt x="479" y="16976"/>
                    <a:pt x="619" y="17219"/>
                    <a:pt x="737" y="17037"/>
                  </a:cubicBezTo>
                  <a:cubicBezTo>
                    <a:pt x="1331" y="16063"/>
                    <a:pt x="3348" y="13021"/>
                    <a:pt x="6208" y="11135"/>
                  </a:cubicBezTo>
                  <a:cubicBezTo>
                    <a:pt x="6758" y="10770"/>
                    <a:pt x="7308" y="11439"/>
                    <a:pt x="7783" y="12960"/>
                  </a:cubicBezTo>
                  <a:lnTo>
                    <a:pt x="10146" y="20626"/>
                  </a:lnTo>
                  <a:cubicBezTo>
                    <a:pt x="10351" y="21296"/>
                    <a:pt x="10566" y="21600"/>
                    <a:pt x="10793" y="21600"/>
                  </a:cubicBez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5" name="Freeform 7">
              <a:extLst>
                <a:ext uri="{FF2B5EF4-FFF2-40B4-BE49-F238E27FC236}">
                  <a16:creationId xmlns:a16="http://schemas.microsoft.com/office/drawing/2014/main" id="{A4466B06-0D4E-A342-94CB-3C30BD177635}"/>
                </a:ext>
              </a:extLst>
            </p:cNvPr>
            <p:cNvSpPr/>
            <p:nvPr/>
          </p:nvSpPr>
          <p:spPr>
            <a:xfrm>
              <a:off x="1945253" y="12107866"/>
              <a:ext cx="163148" cy="218887"/>
            </a:xfrm>
            <a:custGeom>
              <a:avLst/>
              <a:gdLst/>
              <a:ahLst/>
              <a:cxnLst>
                <a:cxn ang="0">
                  <a:pos x="wd2" y="hd2"/>
                </a:cxn>
                <a:cxn ang="5400000">
                  <a:pos x="wd2" y="hd2"/>
                </a:cxn>
                <a:cxn ang="10800000">
                  <a:pos x="wd2" y="hd2"/>
                </a:cxn>
                <a:cxn ang="16200000">
                  <a:pos x="wd2" y="hd2"/>
                </a:cxn>
              </a:cxnLst>
              <a:rect l="0" t="0" r="r" b="b"/>
              <a:pathLst>
                <a:path w="21281" h="21430" extrusionOk="0">
                  <a:moveTo>
                    <a:pt x="11740" y="19490"/>
                  </a:moveTo>
                  <a:cubicBezTo>
                    <a:pt x="12442" y="20416"/>
                    <a:pt x="13555" y="21033"/>
                    <a:pt x="14842" y="21298"/>
                  </a:cubicBezTo>
                  <a:cubicBezTo>
                    <a:pt x="16130" y="21562"/>
                    <a:pt x="17477" y="21430"/>
                    <a:pt x="18706" y="20901"/>
                  </a:cubicBezTo>
                  <a:cubicBezTo>
                    <a:pt x="19935" y="20372"/>
                    <a:pt x="20755" y="19534"/>
                    <a:pt x="21106" y="18564"/>
                  </a:cubicBezTo>
                  <a:cubicBezTo>
                    <a:pt x="21457" y="17595"/>
                    <a:pt x="21281" y="16581"/>
                    <a:pt x="20579" y="15655"/>
                  </a:cubicBezTo>
                  <a:lnTo>
                    <a:pt x="9047" y="623"/>
                  </a:lnTo>
                  <a:cubicBezTo>
                    <a:pt x="8696" y="138"/>
                    <a:pt x="7935" y="-38"/>
                    <a:pt x="7233" y="6"/>
                  </a:cubicBezTo>
                  <a:cubicBezTo>
                    <a:pt x="6296" y="50"/>
                    <a:pt x="5008" y="403"/>
                    <a:pt x="3486" y="1064"/>
                  </a:cubicBezTo>
                  <a:cubicBezTo>
                    <a:pt x="1964" y="1725"/>
                    <a:pt x="911" y="2386"/>
                    <a:pt x="384" y="2960"/>
                  </a:cubicBezTo>
                  <a:cubicBezTo>
                    <a:pt x="-26" y="3400"/>
                    <a:pt x="-143" y="3973"/>
                    <a:pt x="208" y="4458"/>
                  </a:cubicBezTo>
                  <a:lnTo>
                    <a:pt x="11740" y="19490"/>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6" name="Freeform 8">
              <a:extLst>
                <a:ext uri="{FF2B5EF4-FFF2-40B4-BE49-F238E27FC236}">
                  <a16:creationId xmlns:a16="http://schemas.microsoft.com/office/drawing/2014/main" id="{371F5320-28B0-7C48-A99E-A1C9CF039806}"/>
                </a:ext>
              </a:extLst>
            </p:cNvPr>
            <p:cNvSpPr/>
            <p:nvPr/>
          </p:nvSpPr>
          <p:spPr>
            <a:xfrm>
              <a:off x="1795110" y="12258967"/>
              <a:ext cx="217955" cy="163038"/>
            </a:xfrm>
            <a:custGeom>
              <a:avLst/>
              <a:gdLst/>
              <a:ahLst/>
              <a:cxnLst>
                <a:cxn ang="0">
                  <a:pos x="wd2" y="hd2"/>
                </a:cxn>
                <a:cxn ang="5400000">
                  <a:pos x="wd2" y="hd2"/>
                </a:cxn>
                <a:cxn ang="10800000">
                  <a:pos x="wd2" y="hd2"/>
                </a:cxn>
                <a:cxn ang="16200000">
                  <a:pos x="wd2" y="hd2"/>
                </a:cxn>
              </a:cxnLst>
              <a:rect l="0" t="0" r="r" b="b"/>
              <a:pathLst>
                <a:path w="21453" h="21312" extrusionOk="0">
                  <a:moveTo>
                    <a:pt x="15686" y="20632"/>
                  </a:moveTo>
                  <a:cubicBezTo>
                    <a:pt x="16614" y="21338"/>
                    <a:pt x="17674" y="21456"/>
                    <a:pt x="18601" y="21162"/>
                  </a:cubicBezTo>
                  <a:cubicBezTo>
                    <a:pt x="19529" y="20867"/>
                    <a:pt x="20413" y="19985"/>
                    <a:pt x="20943" y="18749"/>
                  </a:cubicBezTo>
                  <a:cubicBezTo>
                    <a:pt x="21473" y="17513"/>
                    <a:pt x="21561" y="16100"/>
                    <a:pt x="21340" y="14864"/>
                  </a:cubicBezTo>
                  <a:cubicBezTo>
                    <a:pt x="21119" y="13628"/>
                    <a:pt x="20457" y="12451"/>
                    <a:pt x="19529" y="11745"/>
                  </a:cubicBezTo>
                  <a:lnTo>
                    <a:pt x="4467" y="209"/>
                  </a:lnTo>
                  <a:cubicBezTo>
                    <a:pt x="3981" y="-144"/>
                    <a:pt x="3406" y="-26"/>
                    <a:pt x="2965" y="386"/>
                  </a:cubicBezTo>
                  <a:cubicBezTo>
                    <a:pt x="2390" y="915"/>
                    <a:pt x="1728" y="1975"/>
                    <a:pt x="1065" y="3505"/>
                  </a:cubicBezTo>
                  <a:cubicBezTo>
                    <a:pt x="403" y="5035"/>
                    <a:pt x="49" y="6330"/>
                    <a:pt x="5" y="7272"/>
                  </a:cubicBezTo>
                  <a:cubicBezTo>
                    <a:pt x="-39" y="8037"/>
                    <a:pt x="182" y="8743"/>
                    <a:pt x="624" y="9096"/>
                  </a:cubicBezTo>
                  <a:lnTo>
                    <a:pt x="15686" y="20632"/>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7" name="Freeform 9">
              <a:extLst>
                <a:ext uri="{FF2B5EF4-FFF2-40B4-BE49-F238E27FC236}">
                  <a16:creationId xmlns:a16="http://schemas.microsoft.com/office/drawing/2014/main" id="{FBE9D889-33F4-8147-8CB8-C6B6CA1A4A1F}"/>
                </a:ext>
              </a:extLst>
            </p:cNvPr>
            <p:cNvSpPr/>
            <p:nvPr/>
          </p:nvSpPr>
          <p:spPr>
            <a:xfrm>
              <a:off x="2160008" y="12057956"/>
              <a:ext cx="78085" cy="233678"/>
            </a:xfrm>
            <a:custGeom>
              <a:avLst/>
              <a:gdLst/>
              <a:ahLst/>
              <a:cxnLst>
                <a:cxn ang="0">
                  <a:pos x="wd2" y="hd2"/>
                </a:cxn>
                <a:cxn ang="5400000">
                  <a:pos x="wd2" y="hd2"/>
                </a:cxn>
                <a:cxn ang="10800000">
                  <a:pos x="wd2" y="hd2"/>
                </a:cxn>
                <a:cxn ang="16200000">
                  <a:pos x="wd2" y="hd2"/>
                </a:cxn>
              </a:cxnLst>
              <a:rect l="0" t="0" r="r" b="b"/>
              <a:pathLst>
                <a:path w="21600" h="21600" extrusionOk="0">
                  <a:moveTo>
                    <a:pt x="21600" y="17979"/>
                  </a:moveTo>
                  <a:cubicBezTo>
                    <a:pt x="21600" y="18978"/>
                    <a:pt x="20359" y="19894"/>
                    <a:pt x="18497" y="20560"/>
                  </a:cubicBezTo>
                  <a:cubicBezTo>
                    <a:pt x="16510" y="21225"/>
                    <a:pt x="13903" y="21600"/>
                    <a:pt x="10800" y="21600"/>
                  </a:cubicBezTo>
                  <a:cubicBezTo>
                    <a:pt x="7697" y="21600"/>
                    <a:pt x="5090" y="21184"/>
                    <a:pt x="3103" y="20560"/>
                  </a:cubicBezTo>
                  <a:cubicBezTo>
                    <a:pt x="1117" y="19894"/>
                    <a:pt x="0" y="19020"/>
                    <a:pt x="0" y="17979"/>
                  </a:cubicBezTo>
                  <a:lnTo>
                    <a:pt x="0" y="1623"/>
                  </a:lnTo>
                  <a:cubicBezTo>
                    <a:pt x="0" y="1082"/>
                    <a:pt x="993" y="666"/>
                    <a:pt x="2483" y="458"/>
                  </a:cubicBezTo>
                  <a:cubicBezTo>
                    <a:pt x="4221" y="166"/>
                    <a:pt x="7076" y="0"/>
                    <a:pt x="10800" y="0"/>
                  </a:cubicBezTo>
                  <a:cubicBezTo>
                    <a:pt x="14524" y="0"/>
                    <a:pt x="17379" y="166"/>
                    <a:pt x="19117" y="458"/>
                  </a:cubicBezTo>
                  <a:cubicBezTo>
                    <a:pt x="20483" y="707"/>
                    <a:pt x="21600" y="1082"/>
                    <a:pt x="21600" y="1623"/>
                  </a:cubicBezTo>
                  <a:lnTo>
                    <a:pt x="21600" y="17979"/>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8" name="Freeform 10">
              <a:extLst>
                <a:ext uri="{FF2B5EF4-FFF2-40B4-BE49-F238E27FC236}">
                  <a16:creationId xmlns:a16="http://schemas.microsoft.com/office/drawing/2014/main" id="{82F820B3-AF57-F74D-A327-6A04170B6431}"/>
                </a:ext>
              </a:extLst>
            </p:cNvPr>
            <p:cNvSpPr/>
            <p:nvPr/>
          </p:nvSpPr>
          <p:spPr>
            <a:xfrm>
              <a:off x="2289699" y="12107866"/>
              <a:ext cx="163149" cy="218887"/>
            </a:xfrm>
            <a:custGeom>
              <a:avLst/>
              <a:gdLst/>
              <a:ahLst/>
              <a:cxnLst>
                <a:cxn ang="0">
                  <a:pos x="wd2" y="hd2"/>
                </a:cxn>
                <a:cxn ang="5400000">
                  <a:pos x="wd2" y="hd2"/>
                </a:cxn>
                <a:cxn ang="10800000">
                  <a:pos x="wd2" y="hd2"/>
                </a:cxn>
                <a:cxn ang="16200000">
                  <a:pos x="wd2" y="hd2"/>
                </a:cxn>
              </a:cxnLst>
              <a:rect l="0" t="0" r="r" b="b"/>
              <a:pathLst>
                <a:path w="21281" h="21430" extrusionOk="0">
                  <a:moveTo>
                    <a:pt x="9541" y="19490"/>
                  </a:moveTo>
                  <a:cubicBezTo>
                    <a:pt x="8839" y="20416"/>
                    <a:pt x="7726" y="21033"/>
                    <a:pt x="6439" y="21298"/>
                  </a:cubicBezTo>
                  <a:cubicBezTo>
                    <a:pt x="5151" y="21562"/>
                    <a:pt x="3804" y="21430"/>
                    <a:pt x="2575" y="20901"/>
                  </a:cubicBezTo>
                  <a:cubicBezTo>
                    <a:pt x="1346" y="20372"/>
                    <a:pt x="526" y="19534"/>
                    <a:pt x="175" y="18564"/>
                  </a:cubicBezTo>
                  <a:cubicBezTo>
                    <a:pt x="-176" y="17595"/>
                    <a:pt x="0" y="16581"/>
                    <a:pt x="702" y="15655"/>
                  </a:cubicBezTo>
                  <a:lnTo>
                    <a:pt x="12234" y="623"/>
                  </a:lnTo>
                  <a:cubicBezTo>
                    <a:pt x="12585" y="138"/>
                    <a:pt x="13346" y="-38"/>
                    <a:pt x="14048" y="6"/>
                  </a:cubicBezTo>
                  <a:cubicBezTo>
                    <a:pt x="14985" y="50"/>
                    <a:pt x="16273" y="403"/>
                    <a:pt x="17795" y="1064"/>
                  </a:cubicBezTo>
                  <a:cubicBezTo>
                    <a:pt x="19317" y="1725"/>
                    <a:pt x="20370" y="2386"/>
                    <a:pt x="20897" y="2960"/>
                  </a:cubicBezTo>
                  <a:cubicBezTo>
                    <a:pt x="21307" y="3400"/>
                    <a:pt x="21424" y="3973"/>
                    <a:pt x="21073" y="4458"/>
                  </a:cubicBezTo>
                  <a:lnTo>
                    <a:pt x="9541" y="19490"/>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9" name="Freeform 11">
              <a:extLst>
                <a:ext uri="{FF2B5EF4-FFF2-40B4-BE49-F238E27FC236}">
                  <a16:creationId xmlns:a16="http://schemas.microsoft.com/office/drawing/2014/main" id="{0820A658-1AAF-1C48-990D-2464A5B96956}"/>
                </a:ext>
              </a:extLst>
            </p:cNvPr>
            <p:cNvSpPr/>
            <p:nvPr/>
          </p:nvSpPr>
          <p:spPr>
            <a:xfrm>
              <a:off x="2385035" y="12258516"/>
              <a:ext cx="217955" cy="163489"/>
            </a:xfrm>
            <a:custGeom>
              <a:avLst/>
              <a:gdLst/>
              <a:ahLst/>
              <a:cxnLst>
                <a:cxn ang="0">
                  <a:pos x="wd2" y="hd2"/>
                </a:cxn>
                <a:cxn ang="5400000">
                  <a:pos x="wd2" y="hd2"/>
                </a:cxn>
                <a:cxn ang="10800000">
                  <a:pos x="wd2" y="hd2"/>
                </a:cxn>
                <a:cxn ang="16200000">
                  <a:pos x="wd2" y="hd2"/>
                </a:cxn>
              </a:cxnLst>
              <a:rect l="0" t="0" r="r" b="b"/>
              <a:pathLst>
                <a:path w="21453" h="21313" extrusionOk="0">
                  <a:moveTo>
                    <a:pt x="5767" y="20634"/>
                  </a:moveTo>
                  <a:cubicBezTo>
                    <a:pt x="4839" y="21339"/>
                    <a:pt x="3779" y="21456"/>
                    <a:pt x="2852" y="21162"/>
                  </a:cubicBezTo>
                  <a:cubicBezTo>
                    <a:pt x="1924" y="20869"/>
                    <a:pt x="1040" y="19989"/>
                    <a:pt x="510" y="18756"/>
                  </a:cubicBezTo>
                  <a:cubicBezTo>
                    <a:pt x="-20" y="17523"/>
                    <a:pt x="-108" y="16115"/>
                    <a:pt x="113" y="14882"/>
                  </a:cubicBezTo>
                  <a:cubicBezTo>
                    <a:pt x="334" y="13649"/>
                    <a:pt x="996" y="12476"/>
                    <a:pt x="1924" y="11771"/>
                  </a:cubicBezTo>
                  <a:lnTo>
                    <a:pt x="16986" y="208"/>
                  </a:lnTo>
                  <a:cubicBezTo>
                    <a:pt x="17472" y="-144"/>
                    <a:pt x="18047" y="-27"/>
                    <a:pt x="18488" y="384"/>
                  </a:cubicBezTo>
                  <a:cubicBezTo>
                    <a:pt x="19063" y="913"/>
                    <a:pt x="19725" y="1969"/>
                    <a:pt x="20388" y="3495"/>
                  </a:cubicBezTo>
                  <a:cubicBezTo>
                    <a:pt x="21050" y="5021"/>
                    <a:pt x="21404" y="6313"/>
                    <a:pt x="21448" y="7252"/>
                  </a:cubicBezTo>
                  <a:cubicBezTo>
                    <a:pt x="21492" y="8015"/>
                    <a:pt x="21271" y="8719"/>
                    <a:pt x="20829" y="9071"/>
                  </a:cubicBezTo>
                  <a:lnTo>
                    <a:pt x="5767" y="20634"/>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grpSp>
    </p:spTree>
    <p:extLst>
      <p:ext uri="{BB962C8B-B14F-4D97-AF65-F5344CB8AC3E}">
        <p14:creationId xmlns:p14="http://schemas.microsoft.com/office/powerpoint/2010/main" val="23335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alt title - kolkata">
    <p:bg>
      <p:bgPr>
        <a:solidFill>
          <a:schemeClr val="accent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8D0BE-8BB3-5E4D-B57D-AEF9E818B490}"/>
              </a:ext>
            </a:extLst>
          </p:cNvPr>
          <p:cNvSpPr>
            <a:spLocks noGrp="1"/>
          </p:cNvSpPr>
          <p:nvPr>
            <p:ph type="title" hasCustomPrompt="1"/>
          </p:nvPr>
        </p:nvSpPr>
        <p:spPr>
          <a:xfrm>
            <a:off x="876980" y="681038"/>
            <a:ext cx="10438041" cy="5453062"/>
          </a:xfrm>
        </p:spPr>
        <p:txBody>
          <a:bodyPr/>
          <a:lstStyle>
            <a:lvl1pPr>
              <a:defRPr sz="8800" spc="-150">
                <a:solidFill>
                  <a:schemeClr val="bg1"/>
                </a:solidFill>
              </a:defRPr>
            </a:lvl1pPr>
          </a:lstStyle>
          <a:p>
            <a:r>
              <a:rPr lang="en-GB"/>
              <a:t>Alt section title</a:t>
            </a:r>
            <a:endParaRPr lang="en-US"/>
          </a:p>
        </p:txBody>
      </p:sp>
      <p:grpSp>
        <p:nvGrpSpPr>
          <p:cNvPr id="23" name="Group 22">
            <a:extLst>
              <a:ext uri="{FF2B5EF4-FFF2-40B4-BE49-F238E27FC236}">
                <a16:creationId xmlns:a16="http://schemas.microsoft.com/office/drawing/2014/main" id="{A844A840-1E33-F248-BA33-C7871D529E30}"/>
              </a:ext>
            </a:extLst>
          </p:cNvPr>
          <p:cNvGrpSpPr/>
          <p:nvPr/>
        </p:nvGrpSpPr>
        <p:grpSpPr>
          <a:xfrm>
            <a:off x="874960" y="5992048"/>
            <a:ext cx="448845" cy="284105"/>
            <a:chOff x="1750147" y="12057956"/>
            <a:chExt cx="897807" cy="568210"/>
          </a:xfrm>
          <a:solidFill>
            <a:schemeClr val="bg1"/>
          </a:solidFill>
        </p:grpSpPr>
        <p:sp>
          <p:nvSpPr>
            <p:cNvPr id="24" name="Freeform 6">
              <a:extLst>
                <a:ext uri="{FF2B5EF4-FFF2-40B4-BE49-F238E27FC236}">
                  <a16:creationId xmlns:a16="http://schemas.microsoft.com/office/drawing/2014/main" id="{6C937A02-B1D4-2246-AECF-217833402745}"/>
                </a:ext>
              </a:extLst>
            </p:cNvPr>
            <p:cNvSpPr/>
            <p:nvPr/>
          </p:nvSpPr>
          <p:spPr>
            <a:xfrm>
              <a:off x="1750147" y="12466328"/>
              <a:ext cx="897807" cy="159838"/>
            </a:xfrm>
            <a:custGeom>
              <a:avLst/>
              <a:gdLst/>
              <a:ahLst/>
              <a:cxnLst>
                <a:cxn ang="0">
                  <a:pos x="wd2" y="hd2"/>
                </a:cxn>
                <a:cxn ang="5400000">
                  <a:pos x="wd2" y="hd2"/>
                </a:cxn>
                <a:cxn ang="10800000">
                  <a:pos x="wd2" y="hd2"/>
                </a:cxn>
                <a:cxn ang="16200000">
                  <a:pos x="wd2" y="hd2"/>
                </a:cxn>
              </a:cxnLst>
              <a:rect l="0" t="0" r="r" b="b"/>
              <a:pathLst>
                <a:path w="21585" h="21600" extrusionOk="0">
                  <a:moveTo>
                    <a:pt x="10793" y="21600"/>
                  </a:moveTo>
                  <a:cubicBezTo>
                    <a:pt x="11020" y="21600"/>
                    <a:pt x="11235" y="21296"/>
                    <a:pt x="11440" y="20626"/>
                  </a:cubicBezTo>
                  <a:lnTo>
                    <a:pt x="13803" y="12960"/>
                  </a:lnTo>
                  <a:cubicBezTo>
                    <a:pt x="14278" y="11439"/>
                    <a:pt x="14828" y="10770"/>
                    <a:pt x="15378" y="11135"/>
                  </a:cubicBezTo>
                  <a:cubicBezTo>
                    <a:pt x="18248" y="13021"/>
                    <a:pt x="20255" y="16063"/>
                    <a:pt x="20849" y="17037"/>
                  </a:cubicBezTo>
                  <a:cubicBezTo>
                    <a:pt x="20967" y="17219"/>
                    <a:pt x="21107" y="16976"/>
                    <a:pt x="21183" y="16428"/>
                  </a:cubicBezTo>
                  <a:cubicBezTo>
                    <a:pt x="21280" y="15759"/>
                    <a:pt x="21399" y="14664"/>
                    <a:pt x="21496" y="13082"/>
                  </a:cubicBezTo>
                  <a:cubicBezTo>
                    <a:pt x="21582" y="11561"/>
                    <a:pt x="21593" y="10283"/>
                    <a:pt x="21582" y="9370"/>
                  </a:cubicBezTo>
                  <a:cubicBezTo>
                    <a:pt x="21571" y="8640"/>
                    <a:pt x="21485" y="7971"/>
                    <a:pt x="21356" y="7788"/>
                  </a:cubicBezTo>
                  <a:cubicBezTo>
                    <a:pt x="20428" y="6267"/>
                    <a:pt x="16317" y="0"/>
                    <a:pt x="10793" y="0"/>
                  </a:cubicBezTo>
                  <a:cubicBezTo>
                    <a:pt x="5269" y="0"/>
                    <a:pt x="1158" y="6267"/>
                    <a:pt x="230" y="7788"/>
                  </a:cubicBezTo>
                  <a:cubicBezTo>
                    <a:pt x="101" y="7971"/>
                    <a:pt x="15" y="8640"/>
                    <a:pt x="4" y="9370"/>
                  </a:cubicBezTo>
                  <a:cubicBezTo>
                    <a:pt x="-7" y="10222"/>
                    <a:pt x="4" y="11500"/>
                    <a:pt x="90" y="13082"/>
                  </a:cubicBezTo>
                  <a:cubicBezTo>
                    <a:pt x="176" y="14664"/>
                    <a:pt x="306" y="15759"/>
                    <a:pt x="403" y="16428"/>
                  </a:cubicBezTo>
                  <a:cubicBezTo>
                    <a:pt x="479" y="16976"/>
                    <a:pt x="619" y="17219"/>
                    <a:pt x="737" y="17037"/>
                  </a:cubicBezTo>
                  <a:cubicBezTo>
                    <a:pt x="1331" y="16063"/>
                    <a:pt x="3348" y="13021"/>
                    <a:pt x="6208" y="11135"/>
                  </a:cubicBezTo>
                  <a:cubicBezTo>
                    <a:pt x="6758" y="10770"/>
                    <a:pt x="7308" y="11439"/>
                    <a:pt x="7783" y="12960"/>
                  </a:cubicBezTo>
                  <a:lnTo>
                    <a:pt x="10146" y="20626"/>
                  </a:lnTo>
                  <a:cubicBezTo>
                    <a:pt x="10351" y="21296"/>
                    <a:pt x="10566" y="21600"/>
                    <a:pt x="10793" y="21600"/>
                  </a:cubicBez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5" name="Freeform 7">
              <a:extLst>
                <a:ext uri="{FF2B5EF4-FFF2-40B4-BE49-F238E27FC236}">
                  <a16:creationId xmlns:a16="http://schemas.microsoft.com/office/drawing/2014/main" id="{A4466B06-0D4E-A342-94CB-3C30BD177635}"/>
                </a:ext>
              </a:extLst>
            </p:cNvPr>
            <p:cNvSpPr/>
            <p:nvPr/>
          </p:nvSpPr>
          <p:spPr>
            <a:xfrm>
              <a:off x="1945253" y="12107866"/>
              <a:ext cx="163148" cy="218887"/>
            </a:xfrm>
            <a:custGeom>
              <a:avLst/>
              <a:gdLst/>
              <a:ahLst/>
              <a:cxnLst>
                <a:cxn ang="0">
                  <a:pos x="wd2" y="hd2"/>
                </a:cxn>
                <a:cxn ang="5400000">
                  <a:pos x="wd2" y="hd2"/>
                </a:cxn>
                <a:cxn ang="10800000">
                  <a:pos x="wd2" y="hd2"/>
                </a:cxn>
                <a:cxn ang="16200000">
                  <a:pos x="wd2" y="hd2"/>
                </a:cxn>
              </a:cxnLst>
              <a:rect l="0" t="0" r="r" b="b"/>
              <a:pathLst>
                <a:path w="21281" h="21430" extrusionOk="0">
                  <a:moveTo>
                    <a:pt x="11740" y="19490"/>
                  </a:moveTo>
                  <a:cubicBezTo>
                    <a:pt x="12442" y="20416"/>
                    <a:pt x="13555" y="21033"/>
                    <a:pt x="14842" y="21298"/>
                  </a:cubicBezTo>
                  <a:cubicBezTo>
                    <a:pt x="16130" y="21562"/>
                    <a:pt x="17477" y="21430"/>
                    <a:pt x="18706" y="20901"/>
                  </a:cubicBezTo>
                  <a:cubicBezTo>
                    <a:pt x="19935" y="20372"/>
                    <a:pt x="20755" y="19534"/>
                    <a:pt x="21106" y="18564"/>
                  </a:cubicBezTo>
                  <a:cubicBezTo>
                    <a:pt x="21457" y="17595"/>
                    <a:pt x="21281" y="16581"/>
                    <a:pt x="20579" y="15655"/>
                  </a:cubicBezTo>
                  <a:lnTo>
                    <a:pt x="9047" y="623"/>
                  </a:lnTo>
                  <a:cubicBezTo>
                    <a:pt x="8696" y="138"/>
                    <a:pt x="7935" y="-38"/>
                    <a:pt x="7233" y="6"/>
                  </a:cubicBezTo>
                  <a:cubicBezTo>
                    <a:pt x="6296" y="50"/>
                    <a:pt x="5008" y="403"/>
                    <a:pt x="3486" y="1064"/>
                  </a:cubicBezTo>
                  <a:cubicBezTo>
                    <a:pt x="1964" y="1725"/>
                    <a:pt x="911" y="2386"/>
                    <a:pt x="384" y="2960"/>
                  </a:cubicBezTo>
                  <a:cubicBezTo>
                    <a:pt x="-26" y="3400"/>
                    <a:pt x="-143" y="3973"/>
                    <a:pt x="208" y="4458"/>
                  </a:cubicBezTo>
                  <a:lnTo>
                    <a:pt x="11740" y="19490"/>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6" name="Freeform 8">
              <a:extLst>
                <a:ext uri="{FF2B5EF4-FFF2-40B4-BE49-F238E27FC236}">
                  <a16:creationId xmlns:a16="http://schemas.microsoft.com/office/drawing/2014/main" id="{371F5320-28B0-7C48-A99E-A1C9CF039806}"/>
                </a:ext>
              </a:extLst>
            </p:cNvPr>
            <p:cNvSpPr/>
            <p:nvPr/>
          </p:nvSpPr>
          <p:spPr>
            <a:xfrm>
              <a:off x="1795110" y="12258967"/>
              <a:ext cx="217955" cy="163038"/>
            </a:xfrm>
            <a:custGeom>
              <a:avLst/>
              <a:gdLst/>
              <a:ahLst/>
              <a:cxnLst>
                <a:cxn ang="0">
                  <a:pos x="wd2" y="hd2"/>
                </a:cxn>
                <a:cxn ang="5400000">
                  <a:pos x="wd2" y="hd2"/>
                </a:cxn>
                <a:cxn ang="10800000">
                  <a:pos x="wd2" y="hd2"/>
                </a:cxn>
                <a:cxn ang="16200000">
                  <a:pos x="wd2" y="hd2"/>
                </a:cxn>
              </a:cxnLst>
              <a:rect l="0" t="0" r="r" b="b"/>
              <a:pathLst>
                <a:path w="21453" h="21312" extrusionOk="0">
                  <a:moveTo>
                    <a:pt x="15686" y="20632"/>
                  </a:moveTo>
                  <a:cubicBezTo>
                    <a:pt x="16614" y="21338"/>
                    <a:pt x="17674" y="21456"/>
                    <a:pt x="18601" y="21162"/>
                  </a:cubicBezTo>
                  <a:cubicBezTo>
                    <a:pt x="19529" y="20867"/>
                    <a:pt x="20413" y="19985"/>
                    <a:pt x="20943" y="18749"/>
                  </a:cubicBezTo>
                  <a:cubicBezTo>
                    <a:pt x="21473" y="17513"/>
                    <a:pt x="21561" y="16100"/>
                    <a:pt x="21340" y="14864"/>
                  </a:cubicBezTo>
                  <a:cubicBezTo>
                    <a:pt x="21119" y="13628"/>
                    <a:pt x="20457" y="12451"/>
                    <a:pt x="19529" y="11745"/>
                  </a:cubicBezTo>
                  <a:lnTo>
                    <a:pt x="4467" y="209"/>
                  </a:lnTo>
                  <a:cubicBezTo>
                    <a:pt x="3981" y="-144"/>
                    <a:pt x="3406" y="-26"/>
                    <a:pt x="2965" y="386"/>
                  </a:cubicBezTo>
                  <a:cubicBezTo>
                    <a:pt x="2390" y="915"/>
                    <a:pt x="1728" y="1975"/>
                    <a:pt x="1065" y="3505"/>
                  </a:cubicBezTo>
                  <a:cubicBezTo>
                    <a:pt x="403" y="5035"/>
                    <a:pt x="49" y="6330"/>
                    <a:pt x="5" y="7272"/>
                  </a:cubicBezTo>
                  <a:cubicBezTo>
                    <a:pt x="-39" y="8037"/>
                    <a:pt x="182" y="8743"/>
                    <a:pt x="624" y="9096"/>
                  </a:cubicBezTo>
                  <a:lnTo>
                    <a:pt x="15686" y="20632"/>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7" name="Freeform 9">
              <a:extLst>
                <a:ext uri="{FF2B5EF4-FFF2-40B4-BE49-F238E27FC236}">
                  <a16:creationId xmlns:a16="http://schemas.microsoft.com/office/drawing/2014/main" id="{FBE9D889-33F4-8147-8CB8-C6B6CA1A4A1F}"/>
                </a:ext>
              </a:extLst>
            </p:cNvPr>
            <p:cNvSpPr/>
            <p:nvPr/>
          </p:nvSpPr>
          <p:spPr>
            <a:xfrm>
              <a:off x="2160008" y="12057956"/>
              <a:ext cx="78085" cy="233678"/>
            </a:xfrm>
            <a:custGeom>
              <a:avLst/>
              <a:gdLst/>
              <a:ahLst/>
              <a:cxnLst>
                <a:cxn ang="0">
                  <a:pos x="wd2" y="hd2"/>
                </a:cxn>
                <a:cxn ang="5400000">
                  <a:pos x="wd2" y="hd2"/>
                </a:cxn>
                <a:cxn ang="10800000">
                  <a:pos x="wd2" y="hd2"/>
                </a:cxn>
                <a:cxn ang="16200000">
                  <a:pos x="wd2" y="hd2"/>
                </a:cxn>
              </a:cxnLst>
              <a:rect l="0" t="0" r="r" b="b"/>
              <a:pathLst>
                <a:path w="21600" h="21600" extrusionOk="0">
                  <a:moveTo>
                    <a:pt x="21600" y="17979"/>
                  </a:moveTo>
                  <a:cubicBezTo>
                    <a:pt x="21600" y="18978"/>
                    <a:pt x="20359" y="19894"/>
                    <a:pt x="18497" y="20560"/>
                  </a:cubicBezTo>
                  <a:cubicBezTo>
                    <a:pt x="16510" y="21225"/>
                    <a:pt x="13903" y="21600"/>
                    <a:pt x="10800" y="21600"/>
                  </a:cubicBezTo>
                  <a:cubicBezTo>
                    <a:pt x="7697" y="21600"/>
                    <a:pt x="5090" y="21184"/>
                    <a:pt x="3103" y="20560"/>
                  </a:cubicBezTo>
                  <a:cubicBezTo>
                    <a:pt x="1117" y="19894"/>
                    <a:pt x="0" y="19020"/>
                    <a:pt x="0" y="17979"/>
                  </a:cubicBezTo>
                  <a:lnTo>
                    <a:pt x="0" y="1623"/>
                  </a:lnTo>
                  <a:cubicBezTo>
                    <a:pt x="0" y="1082"/>
                    <a:pt x="993" y="666"/>
                    <a:pt x="2483" y="458"/>
                  </a:cubicBezTo>
                  <a:cubicBezTo>
                    <a:pt x="4221" y="166"/>
                    <a:pt x="7076" y="0"/>
                    <a:pt x="10800" y="0"/>
                  </a:cubicBezTo>
                  <a:cubicBezTo>
                    <a:pt x="14524" y="0"/>
                    <a:pt x="17379" y="166"/>
                    <a:pt x="19117" y="458"/>
                  </a:cubicBezTo>
                  <a:cubicBezTo>
                    <a:pt x="20483" y="707"/>
                    <a:pt x="21600" y="1082"/>
                    <a:pt x="21600" y="1623"/>
                  </a:cubicBezTo>
                  <a:lnTo>
                    <a:pt x="21600" y="17979"/>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8" name="Freeform 10">
              <a:extLst>
                <a:ext uri="{FF2B5EF4-FFF2-40B4-BE49-F238E27FC236}">
                  <a16:creationId xmlns:a16="http://schemas.microsoft.com/office/drawing/2014/main" id="{82F820B3-AF57-F74D-A327-6A04170B6431}"/>
                </a:ext>
              </a:extLst>
            </p:cNvPr>
            <p:cNvSpPr/>
            <p:nvPr/>
          </p:nvSpPr>
          <p:spPr>
            <a:xfrm>
              <a:off x="2289699" y="12107866"/>
              <a:ext cx="163149" cy="218887"/>
            </a:xfrm>
            <a:custGeom>
              <a:avLst/>
              <a:gdLst/>
              <a:ahLst/>
              <a:cxnLst>
                <a:cxn ang="0">
                  <a:pos x="wd2" y="hd2"/>
                </a:cxn>
                <a:cxn ang="5400000">
                  <a:pos x="wd2" y="hd2"/>
                </a:cxn>
                <a:cxn ang="10800000">
                  <a:pos x="wd2" y="hd2"/>
                </a:cxn>
                <a:cxn ang="16200000">
                  <a:pos x="wd2" y="hd2"/>
                </a:cxn>
              </a:cxnLst>
              <a:rect l="0" t="0" r="r" b="b"/>
              <a:pathLst>
                <a:path w="21281" h="21430" extrusionOk="0">
                  <a:moveTo>
                    <a:pt x="9541" y="19490"/>
                  </a:moveTo>
                  <a:cubicBezTo>
                    <a:pt x="8839" y="20416"/>
                    <a:pt x="7726" y="21033"/>
                    <a:pt x="6439" y="21298"/>
                  </a:cubicBezTo>
                  <a:cubicBezTo>
                    <a:pt x="5151" y="21562"/>
                    <a:pt x="3804" y="21430"/>
                    <a:pt x="2575" y="20901"/>
                  </a:cubicBezTo>
                  <a:cubicBezTo>
                    <a:pt x="1346" y="20372"/>
                    <a:pt x="526" y="19534"/>
                    <a:pt x="175" y="18564"/>
                  </a:cubicBezTo>
                  <a:cubicBezTo>
                    <a:pt x="-176" y="17595"/>
                    <a:pt x="0" y="16581"/>
                    <a:pt x="702" y="15655"/>
                  </a:cubicBezTo>
                  <a:lnTo>
                    <a:pt x="12234" y="623"/>
                  </a:lnTo>
                  <a:cubicBezTo>
                    <a:pt x="12585" y="138"/>
                    <a:pt x="13346" y="-38"/>
                    <a:pt x="14048" y="6"/>
                  </a:cubicBezTo>
                  <a:cubicBezTo>
                    <a:pt x="14985" y="50"/>
                    <a:pt x="16273" y="403"/>
                    <a:pt x="17795" y="1064"/>
                  </a:cubicBezTo>
                  <a:cubicBezTo>
                    <a:pt x="19317" y="1725"/>
                    <a:pt x="20370" y="2386"/>
                    <a:pt x="20897" y="2960"/>
                  </a:cubicBezTo>
                  <a:cubicBezTo>
                    <a:pt x="21307" y="3400"/>
                    <a:pt x="21424" y="3973"/>
                    <a:pt x="21073" y="4458"/>
                  </a:cubicBezTo>
                  <a:lnTo>
                    <a:pt x="9541" y="19490"/>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sp>
          <p:nvSpPr>
            <p:cNvPr id="29" name="Freeform 11">
              <a:extLst>
                <a:ext uri="{FF2B5EF4-FFF2-40B4-BE49-F238E27FC236}">
                  <a16:creationId xmlns:a16="http://schemas.microsoft.com/office/drawing/2014/main" id="{0820A658-1AAF-1C48-990D-2464A5B96956}"/>
                </a:ext>
              </a:extLst>
            </p:cNvPr>
            <p:cNvSpPr/>
            <p:nvPr/>
          </p:nvSpPr>
          <p:spPr>
            <a:xfrm>
              <a:off x="2385035" y="12258516"/>
              <a:ext cx="217955" cy="163489"/>
            </a:xfrm>
            <a:custGeom>
              <a:avLst/>
              <a:gdLst/>
              <a:ahLst/>
              <a:cxnLst>
                <a:cxn ang="0">
                  <a:pos x="wd2" y="hd2"/>
                </a:cxn>
                <a:cxn ang="5400000">
                  <a:pos x="wd2" y="hd2"/>
                </a:cxn>
                <a:cxn ang="10800000">
                  <a:pos x="wd2" y="hd2"/>
                </a:cxn>
                <a:cxn ang="16200000">
                  <a:pos x="wd2" y="hd2"/>
                </a:cxn>
              </a:cxnLst>
              <a:rect l="0" t="0" r="r" b="b"/>
              <a:pathLst>
                <a:path w="21453" h="21313" extrusionOk="0">
                  <a:moveTo>
                    <a:pt x="5767" y="20634"/>
                  </a:moveTo>
                  <a:cubicBezTo>
                    <a:pt x="4839" y="21339"/>
                    <a:pt x="3779" y="21456"/>
                    <a:pt x="2852" y="21162"/>
                  </a:cubicBezTo>
                  <a:cubicBezTo>
                    <a:pt x="1924" y="20869"/>
                    <a:pt x="1040" y="19989"/>
                    <a:pt x="510" y="18756"/>
                  </a:cubicBezTo>
                  <a:cubicBezTo>
                    <a:pt x="-20" y="17523"/>
                    <a:pt x="-108" y="16115"/>
                    <a:pt x="113" y="14882"/>
                  </a:cubicBezTo>
                  <a:cubicBezTo>
                    <a:pt x="334" y="13649"/>
                    <a:pt x="996" y="12476"/>
                    <a:pt x="1924" y="11771"/>
                  </a:cubicBezTo>
                  <a:lnTo>
                    <a:pt x="16986" y="208"/>
                  </a:lnTo>
                  <a:cubicBezTo>
                    <a:pt x="17472" y="-144"/>
                    <a:pt x="18047" y="-27"/>
                    <a:pt x="18488" y="384"/>
                  </a:cubicBezTo>
                  <a:cubicBezTo>
                    <a:pt x="19063" y="913"/>
                    <a:pt x="19725" y="1969"/>
                    <a:pt x="20388" y="3495"/>
                  </a:cubicBezTo>
                  <a:cubicBezTo>
                    <a:pt x="21050" y="5021"/>
                    <a:pt x="21404" y="6313"/>
                    <a:pt x="21448" y="7252"/>
                  </a:cubicBezTo>
                  <a:cubicBezTo>
                    <a:pt x="21492" y="8015"/>
                    <a:pt x="21271" y="8719"/>
                    <a:pt x="20829" y="9071"/>
                  </a:cubicBezTo>
                  <a:lnTo>
                    <a:pt x="5767" y="20634"/>
                  </a:lnTo>
                  <a:close/>
                </a:path>
              </a:pathLst>
            </a:custGeom>
            <a:grpFill/>
            <a:ln w="12700">
              <a:miter lim="400000"/>
            </a:ln>
          </p:spPr>
          <p:txBody>
            <a:bodyPr lIns="45719" rIns="45719" anchor="ctr"/>
            <a:lstStyle/>
            <a:p>
              <a:pPr defTabSz="457109">
                <a:lnSpc>
                  <a:spcPct val="100000"/>
                </a:lnSpc>
                <a:spcBef>
                  <a:spcPts val="0"/>
                </a:spcBef>
                <a:defRPr sz="1800">
                  <a:solidFill>
                    <a:srgbClr val="CDCDD6"/>
                  </a:solidFill>
                  <a:latin typeface="Calibri"/>
                  <a:ea typeface="Calibri"/>
                  <a:cs typeface="Calibri"/>
                  <a:sym typeface="Calibri"/>
                </a:defRPr>
              </a:pPr>
              <a:endParaRPr sz="900"/>
            </a:p>
          </p:txBody>
        </p:sp>
      </p:grpSp>
    </p:spTree>
    <p:extLst>
      <p:ext uri="{BB962C8B-B14F-4D97-AF65-F5344CB8AC3E}">
        <p14:creationId xmlns:p14="http://schemas.microsoft.com/office/powerpoint/2010/main" val="1448231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ullet Slide_White">
    <p:bg>
      <p:bgPr>
        <a:solidFill>
          <a:srgbClr val="FFFFFF"/>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F5F49EF-83E8-C244-82A6-4401F39304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795" y="6313032"/>
            <a:ext cx="413809" cy="279062"/>
          </a:xfrm>
          <a:prstGeom prst="rect">
            <a:avLst/>
          </a:prstGeom>
        </p:spPr>
      </p:pic>
      <p:sp>
        <p:nvSpPr>
          <p:cNvPr id="7" name="Text Placeholder 15">
            <a:extLst>
              <a:ext uri="{FF2B5EF4-FFF2-40B4-BE49-F238E27FC236}">
                <a16:creationId xmlns:a16="http://schemas.microsoft.com/office/drawing/2014/main" id="{EBF19327-2A4A-514B-B361-654C715B0900}"/>
              </a:ext>
            </a:extLst>
          </p:cNvPr>
          <p:cNvSpPr>
            <a:spLocks noGrp="1"/>
          </p:cNvSpPr>
          <p:nvPr>
            <p:ph type="body" sz="quarter" idx="16" hasCustomPrompt="1"/>
          </p:nvPr>
        </p:nvSpPr>
        <p:spPr>
          <a:xfrm>
            <a:off x="569156" y="1195266"/>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Sub title here</a:t>
            </a:r>
          </a:p>
        </p:txBody>
      </p:sp>
      <p:sp>
        <p:nvSpPr>
          <p:cNvPr id="12" name="Text Placeholder 15">
            <a:extLst>
              <a:ext uri="{FF2B5EF4-FFF2-40B4-BE49-F238E27FC236}">
                <a16:creationId xmlns:a16="http://schemas.microsoft.com/office/drawing/2014/main" id="{5E89A0A6-3A87-5147-8E9A-563301BFE9AF}"/>
              </a:ext>
            </a:extLst>
          </p:cNvPr>
          <p:cNvSpPr>
            <a:spLocks noGrp="1"/>
          </p:cNvSpPr>
          <p:nvPr>
            <p:ph type="body" sz="quarter" idx="17" hasCustomPrompt="1"/>
          </p:nvPr>
        </p:nvSpPr>
        <p:spPr>
          <a:xfrm>
            <a:off x="569156" y="2155898"/>
            <a:ext cx="10670189" cy="373243"/>
          </a:xfrm>
          <a:prstGeom prst="rect">
            <a:avLst/>
          </a:prstGeom>
        </p:spPr>
        <p:txBody>
          <a:bodyPr wrap="square" lIns="0" tIns="0" rIns="0" bIns="0">
            <a:spAutoFit/>
          </a:bodyPr>
          <a:lstStyle>
            <a:lvl1pPr marL="285750" indent="-285750" algn="l">
              <a:lnSpc>
                <a:spcPct val="125000"/>
              </a:lnSpc>
              <a:spcBef>
                <a:spcPts val="0"/>
              </a:spcBef>
              <a:spcAft>
                <a:spcPts val="1200"/>
              </a:spcAft>
              <a:buFont typeface="Arial" panose="020B0604020202020204" pitchFamily="34" charset="0"/>
              <a:buChar char="•"/>
              <a:defRPr sz="2200" b="0" i="0" spc="0" baseline="0">
                <a:solidFill>
                  <a:schemeClr val="accent4"/>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Lorem ipsum dolor sit </a:t>
            </a:r>
            <a:r>
              <a:rPr lang="en-US" err="1"/>
              <a:t>amet</a:t>
            </a:r>
            <a:r>
              <a:rPr lang="en-US"/>
              <a:t>, ad </a:t>
            </a:r>
            <a:r>
              <a:rPr lang="en-US" err="1"/>
              <a:t>illum</a:t>
            </a:r>
            <a:r>
              <a:rPr lang="en-US"/>
              <a:t> </a:t>
            </a:r>
            <a:r>
              <a:rPr lang="en-US" err="1"/>
              <a:t>aperiam</a:t>
            </a:r>
            <a:r>
              <a:rPr lang="en-US"/>
              <a:t> qui, novum </a:t>
            </a:r>
            <a:r>
              <a:rPr lang="en-US" err="1"/>
              <a:t>graeci</a:t>
            </a:r>
            <a:r>
              <a:rPr lang="en-US"/>
              <a:t> ne sit. </a:t>
            </a:r>
          </a:p>
        </p:txBody>
      </p:sp>
      <p:sp>
        <p:nvSpPr>
          <p:cNvPr id="13" name="Text Placeholder 15">
            <a:extLst>
              <a:ext uri="{FF2B5EF4-FFF2-40B4-BE49-F238E27FC236}">
                <a16:creationId xmlns:a16="http://schemas.microsoft.com/office/drawing/2014/main" id="{7B291C95-4B58-414F-ACF0-F9580F515B82}"/>
              </a:ext>
            </a:extLst>
          </p:cNvPr>
          <p:cNvSpPr>
            <a:spLocks noGrp="1"/>
          </p:cNvSpPr>
          <p:nvPr>
            <p:ph type="body" sz="quarter" idx="15" hasCustomPrompt="1"/>
          </p:nvPr>
        </p:nvSpPr>
        <p:spPr>
          <a:xfrm>
            <a:off x="569156" y="808038"/>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1"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Insert title here</a:t>
            </a:r>
          </a:p>
        </p:txBody>
      </p:sp>
    </p:spTree>
    <p:extLst>
      <p:ext uri="{BB962C8B-B14F-4D97-AF65-F5344CB8AC3E}">
        <p14:creationId xmlns:p14="http://schemas.microsoft.com/office/powerpoint/2010/main" val="4210224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 Slide_Sky Blue">
    <p:bg>
      <p:bgPr>
        <a:solidFill>
          <a:srgbClr val="CDDFF8"/>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F5F49EF-83E8-C244-82A6-4401F39304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795" y="6313032"/>
            <a:ext cx="413809" cy="279062"/>
          </a:xfrm>
          <a:prstGeom prst="rect">
            <a:avLst/>
          </a:prstGeom>
        </p:spPr>
      </p:pic>
      <p:sp>
        <p:nvSpPr>
          <p:cNvPr id="6" name="Text Placeholder 15">
            <a:extLst>
              <a:ext uri="{FF2B5EF4-FFF2-40B4-BE49-F238E27FC236}">
                <a16:creationId xmlns:a16="http://schemas.microsoft.com/office/drawing/2014/main" id="{53143481-36EE-774D-BB95-F63DE4DC7EEA}"/>
              </a:ext>
            </a:extLst>
          </p:cNvPr>
          <p:cNvSpPr>
            <a:spLocks noGrp="1"/>
          </p:cNvSpPr>
          <p:nvPr>
            <p:ph type="body" sz="quarter" idx="16" hasCustomPrompt="1"/>
          </p:nvPr>
        </p:nvSpPr>
        <p:spPr>
          <a:xfrm>
            <a:off x="569156" y="1195266"/>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Sub title here</a:t>
            </a:r>
          </a:p>
        </p:txBody>
      </p:sp>
      <p:sp>
        <p:nvSpPr>
          <p:cNvPr id="7" name="Text Placeholder 15">
            <a:extLst>
              <a:ext uri="{FF2B5EF4-FFF2-40B4-BE49-F238E27FC236}">
                <a16:creationId xmlns:a16="http://schemas.microsoft.com/office/drawing/2014/main" id="{94553A58-3D07-FE45-B961-77EEE061286A}"/>
              </a:ext>
            </a:extLst>
          </p:cNvPr>
          <p:cNvSpPr>
            <a:spLocks noGrp="1"/>
          </p:cNvSpPr>
          <p:nvPr>
            <p:ph type="body" sz="quarter" idx="17" hasCustomPrompt="1"/>
          </p:nvPr>
        </p:nvSpPr>
        <p:spPr>
          <a:xfrm>
            <a:off x="569156" y="2155898"/>
            <a:ext cx="10670189" cy="373243"/>
          </a:xfrm>
          <a:prstGeom prst="rect">
            <a:avLst/>
          </a:prstGeom>
        </p:spPr>
        <p:txBody>
          <a:bodyPr wrap="square" lIns="0" tIns="0" rIns="0" bIns="0">
            <a:spAutoFit/>
          </a:bodyPr>
          <a:lstStyle>
            <a:lvl1pPr marL="285750" indent="-285750" algn="l">
              <a:lnSpc>
                <a:spcPct val="125000"/>
              </a:lnSpc>
              <a:spcBef>
                <a:spcPts val="0"/>
              </a:spcBef>
              <a:spcAft>
                <a:spcPts val="1200"/>
              </a:spcAft>
              <a:buFont typeface="Arial" panose="020B0604020202020204" pitchFamily="34" charset="0"/>
              <a:buChar char="•"/>
              <a:defRPr sz="2200" b="0" i="0" spc="0" baseline="0">
                <a:solidFill>
                  <a:schemeClr val="accent4"/>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Lorem ipsum dolor sit </a:t>
            </a:r>
            <a:r>
              <a:rPr lang="en-US" err="1"/>
              <a:t>amet</a:t>
            </a:r>
            <a:r>
              <a:rPr lang="en-US"/>
              <a:t>, ad </a:t>
            </a:r>
            <a:r>
              <a:rPr lang="en-US" err="1"/>
              <a:t>illum</a:t>
            </a:r>
            <a:r>
              <a:rPr lang="en-US"/>
              <a:t> </a:t>
            </a:r>
            <a:r>
              <a:rPr lang="en-US" err="1"/>
              <a:t>aperiam</a:t>
            </a:r>
            <a:r>
              <a:rPr lang="en-US"/>
              <a:t> qui, novum </a:t>
            </a:r>
            <a:r>
              <a:rPr lang="en-US" err="1"/>
              <a:t>graeci</a:t>
            </a:r>
            <a:r>
              <a:rPr lang="en-US"/>
              <a:t> ne sit. </a:t>
            </a:r>
          </a:p>
        </p:txBody>
      </p:sp>
      <p:sp>
        <p:nvSpPr>
          <p:cNvPr id="8" name="Text Placeholder 15">
            <a:extLst>
              <a:ext uri="{FF2B5EF4-FFF2-40B4-BE49-F238E27FC236}">
                <a16:creationId xmlns:a16="http://schemas.microsoft.com/office/drawing/2014/main" id="{164D3417-5C8E-D347-A89F-186CF028C94F}"/>
              </a:ext>
            </a:extLst>
          </p:cNvPr>
          <p:cNvSpPr>
            <a:spLocks noGrp="1"/>
          </p:cNvSpPr>
          <p:nvPr>
            <p:ph type="body" sz="quarter" idx="15" hasCustomPrompt="1"/>
          </p:nvPr>
        </p:nvSpPr>
        <p:spPr>
          <a:xfrm>
            <a:off x="569156" y="808038"/>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1"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Insert title here</a:t>
            </a:r>
          </a:p>
        </p:txBody>
      </p:sp>
    </p:spTree>
    <p:extLst>
      <p:ext uri="{BB962C8B-B14F-4D97-AF65-F5344CB8AC3E}">
        <p14:creationId xmlns:p14="http://schemas.microsoft.com/office/powerpoint/2010/main" val="332700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Slide_White">
    <p:bg>
      <p:bgPr>
        <a:solidFill>
          <a:srgbClr val="FFFFFF"/>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F5F49EF-83E8-C244-82A6-4401F39304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795" y="6313032"/>
            <a:ext cx="413809" cy="279062"/>
          </a:xfrm>
          <a:prstGeom prst="rect">
            <a:avLst/>
          </a:prstGeom>
        </p:spPr>
      </p:pic>
      <p:sp>
        <p:nvSpPr>
          <p:cNvPr id="7" name="Text Placeholder 15">
            <a:extLst>
              <a:ext uri="{FF2B5EF4-FFF2-40B4-BE49-F238E27FC236}">
                <a16:creationId xmlns:a16="http://schemas.microsoft.com/office/drawing/2014/main" id="{EBF19327-2A4A-514B-B361-654C715B0900}"/>
              </a:ext>
            </a:extLst>
          </p:cNvPr>
          <p:cNvSpPr>
            <a:spLocks noGrp="1"/>
          </p:cNvSpPr>
          <p:nvPr>
            <p:ph type="body" sz="quarter" idx="16" hasCustomPrompt="1"/>
          </p:nvPr>
        </p:nvSpPr>
        <p:spPr>
          <a:xfrm>
            <a:off x="569156" y="1195266"/>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Sub title here</a:t>
            </a:r>
          </a:p>
        </p:txBody>
      </p:sp>
      <p:sp>
        <p:nvSpPr>
          <p:cNvPr id="12" name="Text Placeholder 15">
            <a:extLst>
              <a:ext uri="{FF2B5EF4-FFF2-40B4-BE49-F238E27FC236}">
                <a16:creationId xmlns:a16="http://schemas.microsoft.com/office/drawing/2014/main" id="{5E89A0A6-3A87-5147-8E9A-563301BFE9AF}"/>
              </a:ext>
            </a:extLst>
          </p:cNvPr>
          <p:cNvSpPr>
            <a:spLocks noGrp="1"/>
          </p:cNvSpPr>
          <p:nvPr>
            <p:ph type="body" sz="quarter" idx="17" hasCustomPrompt="1"/>
          </p:nvPr>
        </p:nvSpPr>
        <p:spPr>
          <a:xfrm>
            <a:off x="569156" y="2155898"/>
            <a:ext cx="10670189" cy="373243"/>
          </a:xfrm>
          <a:prstGeom prst="rect">
            <a:avLst/>
          </a:prstGeom>
        </p:spPr>
        <p:txBody>
          <a:bodyPr wrap="square" lIns="0" tIns="0" rIns="0" bIns="0">
            <a:spAutoFit/>
          </a:bodyPr>
          <a:lstStyle>
            <a:lvl1pPr marL="285750" indent="-285750" algn="l">
              <a:lnSpc>
                <a:spcPct val="125000"/>
              </a:lnSpc>
              <a:spcBef>
                <a:spcPts val="0"/>
              </a:spcBef>
              <a:spcAft>
                <a:spcPts val="1200"/>
              </a:spcAft>
              <a:buFont typeface="Arial" panose="020B0604020202020204" pitchFamily="34" charset="0"/>
              <a:buChar char="•"/>
              <a:defRPr sz="2200" b="0" i="0" spc="0" baseline="0">
                <a:solidFill>
                  <a:schemeClr val="accent4"/>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Lorem ipsum dolor sit </a:t>
            </a:r>
            <a:r>
              <a:rPr lang="en-US" err="1"/>
              <a:t>amet</a:t>
            </a:r>
            <a:r>
              <a:rPr lang="en-US"/>
              <a:t>, ad </a:t>
            </a:r>
            <a:r>
              <a:rPr lang="en-US" err="1"/>
              <a:t>illum</a:t>
            </a:r>
            <a:r>
              <a:rPr lang="en-US"/>
              <a:t> </a:t>
            </a:r>
            <a:r>
              <a:rPr lang="en-US" err="1"/>
              <a:t>aperiam</a:t>
            </a:r>
            <a:r>
              <a:rPr lang="en-US"/>
              <a:t> qui, novum </a:t>
            </a:r>
            <a:r>
              <a:rPr lang="en-US" err="1"/>
              <a:t>graeci</a:t>
            </a:r>
            <a:r>
              <a:rPr lang="en-US"/>
              <a:t> ne sit. </a:t>
            </a:r>
          </a:p>
        </p:txBody>
      </p:sp>
      <p:sp>
        <p:nvSpPr>
          <p:cNvPr id="13" name="Text Placeholder 15">
            <a:extLst>
              <a:ext uri="{FF2B5EF4-FFF2-40B4-BE49-F238E27FC236}">
                <a16:creationId xmlns:a16="http://schemas.microsoft.com/office/drawing/2014/main" id="{7B291C95-4B58-414F-ACF0-F9580F515B82}"/>
              </a:ext>
            </a:extLst>
          </p:cNvPr>
          <p:cNvSpPr>
            <a:spLocks noGrp="1"/>
          </p:cNvSpPr>
          <p:nvPr>
            <p:ph type="body" sz="quarter" idx="15" hasCustomPrompt="1"/>
          </p:nvPr>
        </p:nvSpPr>
        <p:spPr>
          <a:xfrm>
            <a:off x="569156" y="808038"/>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1"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Insert title here</a:t>
            </a:r>
          </a:p>
        </p:txBody>
      </p:sp>
    </p:spTree>
    <p:extLst>
      <p:ext uri="{BB962C8B-B14F-4D97-AF65-F5344CB8AC3E}">
        <p14:creationId xmlns:p14="http://schemas.microsoft.com/office/powerpoint/2010/main" val="579854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Slide_Sky Blue">
    <p:bg>
      <p:bgPr>
        <a:solidFill>
          <a:srgbClr val="CDDFF8"/>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F5F49EF-83E8-C244-82A6-4401F393048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795" y="6313032"/>
            <a:ext cx="413809" cy="279062"/>
          </a:xfrm>
          <a:prstGeom prst="rect">
            <a:avLst/>
          </a:prstGeom>
        </p:spPr>
      </p:pic>
      <p:sp>
        <p:nvSpPr>
          <p:cNvPr id="6" name="Text Placeholder 15">
            <a:extLst>
              <a:ext uri="{FF2B5EF4-FFF2-40B4-BE49-F238E27FC236}">
                <a16:creationId xmlns:a16="http://schemas.microsoft.com/office/drawing/2014/main" id="{53143481-36EE-774D-BB95-F63DE4DC7EEA}"/>
              </a:ext>
            </a:extLst>
          </p:cNvPr>
          <p:cNvSpPr>
            <a:spLocks noGrp="1"/>
          </p:cNvSpPr>
          <p:nvPr>
            <p:ph type="body" sz="quarter" idx="16" hasCustomPrompt="1"/>
          </p:nvPr>
        </p:nvSpPr>
        <p:spPr>
          <a:xfrm>
            <a:off x="569156" y="1195266"/>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Sub title here</a:t>
            </a:r>
          </a:p>
        </p:txBody>
      </p:sp>
      <p:sp>
        <p:nvSpPr>
          <p:cNvPr id="7" name="Text Placeholder 15">
            <a:extLst>
              <a:ext uri="{FF2B5EF4-FFF2-40B4-BE49-F238E27FC236}">
                <a16:creationId xmlns:a16="http://schemas.microsoft.com/office/drawing/2014/main" id="{94553A58-3D07-FE45-B961-77EEE061286A}"/>
              </a:ext>
            </a:extLst>
          </p:cNvPr>
          <p:cNvSpPr>
            <a:spLocks noGrp="1"/>
          </p:cNvSpPr>
          <p:nvPr>
            <p:ph type="body" sz="quarter" idx="17" hasCustomPrompt="1"/>
          </p:nvPr>
        </p:nvSpPr>
        <p:spPr>
          <a:xfrm>
            <a:off x="569156" y="2155898"/>
            <a:ext cx="10670189" cy="373243"/>
          </a:xfrm>
          <a:prstGeom prst="rect">
            <a:avLst/>
          </a:prstGeom>
        </p:spPr>
        <p:txBody>
          <a:bodyPr wrap="square" lIns="0" tIns="0" rIns="0" bIns="0">
            <a:spAutoFit/>
          </a:bodyPr>
          <a:lstStyle>
            <a:lvl1pPr marL="285750" indent="-285750" algn="l">
              <a:lnSpc>
                <a:spcPct val="125000"/>
              </a:lnSpc>
              <a:spcBef>
                <a:spcPts val="0"/>
              </a:spcBef>
              <a:spcAft>
                <a:spcPts val="1200"/>
              </a:spcAft>
              <a:buFont typeface="Arial" panose="020B0604020202020204" pitchFamily="34" charset="0"/>
              <a:buChar char="•"/>
              <a:defRPr sz="2200" b="0" i="0" spc="0" baseline="0">
                <a:solidFill>
                  <a:schemeClr val="accent4"/>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Lorem ipsum dolor sit </a:t>
            </a:r>
            <a:r>
              <a:rPr lang="en-US" err="1"/>
              <a:t>amet</a:t>
            </a:r>
            <a:r>
              <a:rPr lang="en-US"/>
              <a:t>, ad </a:t>
            </a:r>
            <a:r>
              <a:rPr lang="en-US" err="1"/>
              <a:t>illum</a:t>
            </a:r>
            <a:r>
              <a:rPr lang="en-US"/>
              <a:t> </a:t>
            </a:r>
            <a:r>
              <a:rPr lang="en-US" err="1"/>
              <a:t>aperiam</a:t>
            </a:r>
            <a:r>
              <a:rPr lang="en-US"/>
              <a:t> qui, novum </a:t>
            </a:r>
            <a:r>
              <a:rPr lang="en-US" err="1"/>
              <a:t>graeci</a:t>
            </a:r>
            <a:r>
              <a:rPr lang="en-US"/>
              <a:t> ne sit. </a:t>
            </a:r>
          </a:p>
        </p:txBody>
      </p:sp>
      <p:sp>
        <p:nvSpPr>
          <p:cNvPr id="8" name="Text Placeholder 15">
            <a:extLst>
              <a:ext uri="{FF2B5EF4-FFF2-40B4-BE49-F238E27FC236}">
                <a16:creationId xmlns:a16="http://schemas.microsoft.com/office/drawing/2014/main" id="{164D3417-5C8E-D347-A89F-186CF028C94F}"/>
              </a:ext>
            </a:extLst>
          </p:cNvPr>
          <p:cNvSpPr>
            <a:spLocks noGrp="1"/>
          </p:cNvSpPr>
          <p:nvPr>
            <p:ph type="body" sz="quarter" idx="15" hasCustomPrompt="1"/>
          </p:nvPr>
        </p:nvSpPr>
        <p:spPr>
          <a:xfrm>
            <a:off x="569156" y="808038"/>
            <a:ext cx="6657062" cy="405111"/>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1" i="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buFontTx/>
              <a:buNone/>
              <a:defRPr/>
            </a:lvl2pPr>
          </a:lstStyle>
          <a:p>
            <a:pPr lvl="0"/>
            <a:r>
              <a:rPr lang="en-US"/>
              <a:t>Insert title here</a:t>
            </a:r>
          </a:p>
        </p:txBody>
      </p:sp>
    </p:spTree>
    <p:extLst>
      <p:ext uri="{BB962C8B-B14F-4D97-AF65-F5344CB8AC3E}">
        <p14:creationId xmlns:p14="http://schemas.microsoft.com/office/powerpoint/2010/main" val="2571691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Slide Single Statement">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FCED9D-407A-8340-8BB9-203F5B84A123}"/>
              </a:ext>
            </a:extLst>
          </p:cNvPr>
          <p:cNvSpPr/>
          <p:nvPr userDrawn="1"/>
        </p:nvSpPr>
        <p:spPr>
          <a:xfrm>
            <a:off x="6096000" y="0"/>
            <a:ext cx="6096000" cy="6858000"/>
          </a:xfrm>
          <a:prstGeom prst="rect">
            <a:avLst/>
          </a:prstGeom>
          <a:solidFill>
            <a:srgbClr val="CDD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3CD03FDE-3C64-214F-9CDF-C44AC870AEDE}"/>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 Placeholder 15">
            <a:extLst>
              <a:ext uri="{FF2B5EF4-FFF2-40B4-BE49-F238E27FC236}">
                <a16:creationId xmlns:a16="http://schemas.microsoft.com/office/drawing/2014/main" id="{DDCE4D14-A059-DD40-9DE1-64156D3796C2}"/>
              </a:ext>
            </a:extLst>
          </p:cNvPr>
          <p:cNvSpPr>
            <a:spLocks noGrp="1"/>
          </p:cNvSpPr>
          <p:nvPr>
            <p:ph type="body" sz="quarter" idx="15" hasCustomPrompt="1"/>
          </p:nvPr>
        </p:nvSpPr>
        <p:spPr>
          <a:xfrm>
            <a:off x="6899195" y="3221251"/>
            <a:ext cx="4322280" cy="41549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700" b="0" i="0" spc="0" baseline="0">
                <a:solidFill>
                  <a:schemeClr val="tx1"/>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Single statement goes here</a:t>
            </a:r>
          </a:p>
        </p:txBody>
      </p:sp>
      <p:sp>
        <p:nvSpPr>
          <p:cNvPr id="10" name="Text Placeholder 15">
            <a:extLst>
              <a:ext uri="{FF2B5EF4-FFF2-40B4-BE49-F238E27FC236}">
                <a16:creationId xmlns:a16="http://schemas.microsoft.com/office/drawing/2014/main" id="{E8B87EB1-81B5-424F-9962-A3D9C70357D2}"/>
              </a:ext>
            </a:extLst>
          </p:cNvPr>
          <p:cNvSpPr>
            <a:spLocks noGrp="1"/>
          </p:cNvSpPr>
          <p:nvPr>
            <p:ph type="body" sz="quarter" idx="16" hasCustomPrompt="1"/>
          </p:nvPr>
        </p:nvSpPr>
        <p:spPr>
          <a:xfrm>
            <a:off x="886860" y="3221251"/>
            <a:ext cx="4322280" cy="41549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700" b="0" i="0" spc="0" baseline="0">
                <a:solidFill>
                  <a:srgbClr val="FFFFFF"/>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Single statement goes here</a:t>
            </a:r>
          </a:p>
        </p:txBody>
      </p:sp>
      <p:pic>
        <p:nvPicPr>
          <p:cNvPr id="11" name="Graphic 10">
            <a:extLst>
              <a:ext uri="{FF2B5EF4-FFF2-40B4-BE49-F238E27FC236}">
                <a16:creationId xmlns:a16="http://schemas.microsoft.com/office/drawing/2014/main" id="{F53B0611-3FA8-F548-B097-604CB2B7417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6284" y="6313032"/>
            <a:ext cx="413809" cy="279062"/>
          </a:xfrm>
          <a:prstGeom prst="rect">
            <a:avLst/>
          </a:prstGeom>
        </p:spPr>
      </p:pic>
    </p:spTree>
    <p:extLst>
      <p:ext uri="{BB962C8B-B14F-4D97-AF65-F5344CB8AC3E}">
        <p14:creationId xmlns:p14="http://schemas.microsoft.com/office/powerpoint/2010/main" val="61695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lide Bullet List">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DA847A8-E345-164D-AAA0-563AF610D46F}"/>
              </a:ext>
            </a:extLst>
          </p:cNvPr>
          <p:cNvSpPr/>
          <p:nvPr userDrawn="1"/>
        </p:nvSpPr>
        <p:spPr>
          <a:xfrm>
            <a:off x="6096000" y="0"/>
            <a:ext cx="6096000" cy="6858000"/>
          </a:xfrm>
          <a:prstGeom prst="rect">
            <a:avLst/>
          </a:prstGeom>
          <a:solidFill>
            <a:srgbClr val="CDD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3CD03FDE-3C64-214F-9CDF-C44AC870AEDE}"/>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 Placeholder 15">
            <a:extLst>
              <a:ext uri="{FF2B5EF4-FFF2-40B4-BE49-F238E27FC236}">
                <a16:creationId xmlns:a16="http://schemas.microsoft.com/office/drawing/2014/main" id="{DDCE4D14-A059-DD40-9DE1-64156D3796C2}"/>
              </a:ext>
            </a:extLst>
          </p:cNvPr>
          <p:cNvSpPr>
            <a:spLocks noGrp="1"/>
          </p:cNvSpPr>
          <p:nvPr>
            <p:ph type="body" sz="quarter" idx="15" hasCustomPrompt="1"/>
          </p:nvPr>
        </p:nvSpPr>
        <p:spPr>
          <a:xfrm>
            <a:off x="803194" y="2917216"/>
            <a:ext cx="4322280" cy="41549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700" b="0" i="0" spc="0" baseline="0">
                <a:solidFill>
                  <a:srgbClr val="FFFFFF"/>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Title</a:t>
            </a:r>
          </a:p>
        </p:txBody>
      </p:sp>
      <p:pic>
        <p:nvPicPr>
          <p:cNvPr id="7" name="Graphic 6">
            <a:extLst>
              <a:ext uri="{FF2B5EF4-FFF2-40B4-BE49-F238E27FC236}">
                <a16:creationId xmlns:a16="http://schemas.microsoft.com/office/drawing/2014/main" id="{B27C75C5-57FA-2F4D-8C9E-010834AFA43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6284" y="6313032"/>
            <a:ext cx="413809" cy="279062"/>
          </a:xfrm>
          <a:prstGeom prst="rect">
            <a:avLst/>
          </a:prstGeom>
        </p:spPr>
      </p:pic>
      <p:sp>
        <p:nvSpPr>
          <p:cNvPr id="8" name="Text Placeholder 15">
            <a:extLst>
              <a:ext uri="{FF2B5EF4-FFF2-40B4-BE49-F238E27FC236}">
                <a16:creationId xmlns:a16="http://schemas.microsoft.com/office/drawing/2014/main" id="{62A725A6-9916-2F4E-9035-C939D75E3BF5}"/>
              </a:ext>
            </a:extLst>
          </p:cNvPr>
          <p:cNvSpPr>
            <a:spLocks noGrp="1"/>
          </p:cNvSpPr>
          <p:nvPr>
            <p:ph type="body" sz="quarter" idx="16" hasCustomPrompt="1"/>
          </p:nvPr>
        </p:nvSpPr>
        <p:spPr>
          <a:xfrm>
            <a:off x="803194" y="3384355"/>
            <a:ext cx="4322280" cy="41549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700" b="0" i="0" spc="0" baseline="0">
                <a:solidFill>
                  <a:srgbClr val="FFFFFF"/>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Sub Title</a:t>
            </a:r>
          </a:p>
        </p:txBody>
      </p:sp>
      <p:sp>
        <p:nvSpPr>
          <p:cNvPr id="11" name="Text Placeholder 15">
            <a:extLst>
              <a:ext uri="{FF2B5EF4-FFF2-40B4-BE49-F238E27FC236}">
                <a16:creationId xmlns:a16="http://schemas.microsoft.com/office/drawing/2014/main" id="{B99BF930-248C-3642-B569-AB0D1D83DB6E}"/>
              </a:ext>
            </a:extLst>
          </p:cNvPr>
          <p:cNvSpPr>
            <a:spLocks noGrp="1"/>
          </p:cNvSpPr>
          <p:nvPr>
            <p:ph type="body" sz="quarter" idx="17" hasCustomPrompt="1"/>
          </p:nvPr>
        </p:nvSpPr>
        <p:spPr>
          <a:xfrm>
            <a:off x="6778927" y="1211681"/>
            <a:ext cx="5059347" cy="373243"/>
          </a:xfrm>
          <a:prstGeom prst="rect">
            <a:avLst/>
          </a:prstGeom>
        </p:spPr>
        <p:txBody>
          <a:bodyPr wrap="square" lIns="0" tIns="0" rIns="0" bIns="0">
            <a:spAutoFit/>
          </a:bodyPr>
          <a:lstStyle>
            <a:lvl1pPr marL="285750" indent="-285750" algn="l">
              <a:lnSpc>
                <a:spcPct val="125000"/>
              </a:lnSpc>
              <a:spcBef>
                <a:spcPts val="0"/>
              </a:spcBef>
              <a:spcAft>
                <a:spcPts val="1200"/>
              </a:spcAft>
              <a:buFont typeface="Arial" panose="020B0604020202020204" pitchFamily="34" charset="0"/>
              <a:buChar char="•"/>
              <a:defRPr sz="2200" b="0" i="0" spc="0" baseline="0">
                <a:solidFill>
                  <a:schemeClr val="accent4"/>
                </a:solidFill>
                <a:latin typeface="Skyscanner Relative Book" panose="02000506040000020004" pitchFamily="2" charset="77"/>
                <a:ea typeface="Skyscanner Relative Book" panose="02000506040000020004" pitchFamily="2" charset="77"/>
              </a:defRPr>
            </a:lvl1pPr>
            <a:lvl2pPr marL="0" indent="0">
              <a:buFontTx/>
              <a:buNone/>
              <a:defRPr/>
            </a:lvl2pPr>
          </a:lstStyle>
          <a:p>
            <a:pPr lvl="0"/>
            <a:r>
              <a:rPr lang="en-US"/>
              <a:t>This is a bullet point list.</a:t>
            </a:r>
          </a:p>
        </p:txBody>
      </p:sp>
    </p:spTree>
    <p:extLst>
      <p:ext uri="{BB962C8B-B14F-4D97-AF65-F5344CB8AC3E}">
        <p14:creationId xmlns:p14="http://schemas.microsoft.com/office/powerpoint/2010/main" val="33746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Slide Single Statement">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FCED9D-407A-8340-8BB9-203F5B84A123}"/>
              </a:ext>
            </a:extLst>
          </p:cNvPr>
          <p:cNvSpPr/>
          <p:nvPr userDrawn="1"/>
        </p:nvSpPr>
        <p:spPr>
          <a:xfrm>
            <a:off x="0" y="0"/>
            <a:ext cx="4062864" cy="6858000"/>
          </a:xfrm>
          <a:prstGeom prst="rect">
            <a:avLst/>
          </a:prstGeom>
          <a:solidFill>
            <a:srgbClr val="CDD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3CD03FDE-3C64-214F-9CDF-C44AC870AEDE}"/>
              </a:ext>
            </a:extLst>
          </p:cNvPr>
          <p:cNvSpPr/>
          <p:nvPr userDrawn="1"/>
        </p:nvSpPr>
        <p:spPr>
          <a:xfrm>
            <a:off x="4064171" y="0"/>
            <a:ext cx="4062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737C76AB-DFA2-D44E-AAC1-4034A6126274}"/>
              </a:ext>
            </a:extLst>
          </p:cNvPr>
          <p:cNvSpPr/>
          <p:nvPr userDrawn="1"/>
        </p:nvSpPr>
        <p:spPr>
          <a:xfrm>
            <a:off x="8128436" y="0"/>
            <a:ext cx="4062864" cy="6858000"/>
          </a:xfrm>
          <a:prstGeom prst="rect">
            <a:avLst/>
          </a:prstGeom>
          <a:solidFill>
            <a:srgbClr val="CDD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 Placeholder 15">
            <a:extLst>
              <a:ext uri="{FF2B5EF4-FFF2-40B4-BE49-F238E27FC236}">
                <a16:creationId xmlns:a16="http://schemas.microsoft.com/office/drawing/2014/main" id="{DDCE4D14-A059-DD40-9DE1-64156D3796C2}"/>
              </a:ext>
            </a:extLst>
          </p:cNvPr>
          <p:cNvSpPr>
            <a:spLocks noGrp="1"/>
          </p:cNvSpPr>
          <p:nvPr>
            <p:ph type="body" sz="quarter" idx="15" hasCustomPrompt="1"/>
          </p:nvPr>
        </p:nvSpPr>
        <p:spPr>
          <a:xfrm>
            <a:off x="477110" y="3090446"/>
            <a:ext cx="2875909" cy="67710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200" b="0" i="0" spc="0" baseline="0">
                <a:solidFill>
                  <a:schemeClr val="tx1"/>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Single statement goes here</a:t>
            </a:r>
          </a:p>
        </p:txBody>
      </p:sp>
      <p:pic>
        <p:nvPicPr>
          <p:cNvPr id="9" name="Graphic 8">
            <a:extLst>
              <a:ext uri="{FF2B5EF4-FFF2-40B4-BE49-F238E27FC236}">
                <a16:creationId xmlns:a16="http://schemas.microsoft.com/office/drawing/2014/main" id="{2D0C9F68-0362-D04A-80C6-32D0EFB1B14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6290" y="6313032"/>
            <a:ext cx="413809" cy="279062"/>
          </a:xfrm>
          <a:prstGeom prst="rect">
            <a:avLst/>
          </a:prstGeom>
        </p:spPr>
      </p:pic>
      <p:sp>
        <p:nvSpPr>
          <p:cNvPr id="10" name="Text Placeholder 15">
            <a:extLst>
              <a:ext uri="{FF2B5EF4-FFF2-40B4-BE49-F238E27FC236}">
                <a16:creationId xmlns:a16="http://schemas.microsoft.com/office/drawing/2014/main" id="{63E6B604-FFA6-7941-83D5-C6E9F0D2235A}"/>
              </a:ext>
            </a:extLst>
          </p:cNvPr>
          <p:cNvSpPr>
            <a:spLocks noGrp="1"/>
          </p:cNvSpPr>
          <p:nvPr>
            <p:ph type="body" sz="quarter" idx="18" hasCustomPrompt="1"/>
          </p:nvPr>
        </p:nvSpPr>
        <p:spPr>
          <a:xfrm>
            <a:off x="4671696" y="3090446"/>
            <a:ext cx="2875909" cy="67710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200" b="0" i="0" spc="0" baseline="0">
                <a:solidFill>
                  <a:srgbClr val="FFFFFF"/>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Single statement goes here</a:t>
            </a:r>
          </a:p>
        </p:txBody>
      </p:sp>
      <p:sp>
        <p:nvSpPr>
          <p:cNvPr id="11" name="Text Placeholder 15">
            <a:extLst>
              <a:ext uri="{FF2B5EF4-FFF2-40B4-BE49-F238E27FC236}">
                <a16:creationId xmlns:a16="http://schemas.microsoft.com/office/drawing/2014/main" id="{267F1233-CAC9-8E42-BD0C-9189B01971E5}"/>
              </a:ext>
            </a:extLst>
          </p:cNvPr>
          <p:cNvSpPr>
            <a:spLocks noGrp="1"/>
          </p:cNvSpPr>
          <p:nvPr>
            <p:ph type="body" sz="quarter" idx="19" hasCustomPrompt="1"/>
          </p:nvPr>
        </p:nvSpPr>
        <p:spPr>
          <a:xfrm>
            <a:off x="8838982" y="3090446"/>
            <a:ext cx="2875909" cy="677109"/>
          </a:xfrm>
          <a:prstGeom prst="rect">
            <a:avLst/>
          </a:prstGeom>
        </p:spPr>
        <p:txBody>
          <a:bodyPr wrap="square" lIns="0" tIns="0" rIns="0" bIns="0" anchor="ctr">
            <a:spAutoFit/>
          </a:bodyPr>
          <a:lstStyle>
            <a:lvl1pPr marL="0" indent="0" algn="ctr">
              <a:lnSpc>
                <a:spcPct val="100000"/>
              </a:lnSpc>
              <a:spcBef>
                <a:spcPts val="0"/>
              </a:spcBef>
              <a:spcAft>
                <a:spcPts val="1200"/>
              </a:spcAft>
              <a:buFontTx/>
              <a:buNone/>
              <a:defRPr sz="2200" b="0" i="0" spc="0" baseline="0">
                <a:solidFill>
                  <a:schemeClr val="tx1"/>
                </a:solidFill>
                <a:latin typeface="Skyscanner Relative Medium" panose="02000506040000020004" pitchFamily="2" charset="77"/>
                <a:ea typeface="Skyscanner Relative Medium" panose="02000506040000020004" pitchFamily="2" charset="77"/>
              </a:defRPr>
            </a:lvl1pPr>
            <a:lvl2pPr marL="0" indent="0">
              <a:buFontTx/>
              <a:buNone/>
              <a:defRPr/>
            </a:lvl2pPr>
          </a:lstStyle>
          <a:p>
            <a:pPr lvl="0"/>
            <a:r>
              <a:rPr lang="en-US"/>
              <a:t>Single statement goes here</a:t>
            </a:r>
          </a:p>
        </p:txBody>
      </p:sp>
    </p:spTree>
    <p:extLst>
      <p:ext uri="{BB962C8B-B14F-4D97-AF65-F5344CB8AC3E}">
        <p14:creationId xmlns:p14="http://schemas.microsoft.com/office/powerpoint/2010/main" val="35595556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133252"/>
      </p:ext>
    </p:extLst>
  </p:cSld>
  <p:clrMap bg1="lt1" tx1="dk1" bg2="lt2" tx2="dk2" accent1="accent1" accent2="accent2" accent3="accent3" accent4="accent4" accent5="accent5" accent6="accent6" hlink="hlink" folHlink="folHlink"/>
  <p:sldLayoutIdLst>
    <p:sldLayoutId id="2147483661" r:id="rId1"/>
    <p:sldLayoutId id="2147483740" r:id="rId2"/>
    <p:sldLayoutId id="2147483742" r:id="rId3"/>
    <p:sldLayoutId id="2147483744" r:id="rId4"/>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orient="horz" pos="2891">
          <p15:clr>
            <a:srgbClr val="F26B43"/>
          </p15:clr>
        </p15:guide>
        <p15:guide id="3" orient="horz" pos="4329">
          <p15:clr>
            <a:srgbClr val="F26B43"/>
          </p15:clr>
        </p15:guide>
        <p15:guide id="4" orient="horz" pos="5772">
          <p15:clr>
            <a:srgbClr val="F26B43"/>
          </p15:clr>
        </p15:guide>
        <p15:guide id="5" pos="7679">
          <p15:clr>
            <a:srgbClr val="F26B43"/>
          </p15:clr>
        </p15:guide>
        <p15:guide id="6" orient="horz" pos="7221">
          <p15:clr>
            <a:srgbClr val="F26B43"/>
          </p15:clr>
        </p15:guide>
        <p15:guide id="7" pos="354">
          <p15:clr>
            <a:srgbClr val="9FCC3B"/>
          </p15:clr>
        </p15:guide>
        <p15:guide id="8" orient="horz" pos="351">
          <p15:clr>
            <a:srgbClr val="9FCC3B"/>
          </p15:clr>
        </p15:guide>
        <p15:guide id="9" orient="horz" pos="8271">
          <p15:clr>
            <a:srgbClr val="9FCC3B"/>
          </p15:clr>
        </p15:guide>
        <p15:guide id="10" pos="14982">
          <p15:clr>
            <a:srgbClr val="9FCC3B"/>
          </p15:clr>
        </p15:guide>
        <p15:guide id="11" pos="1018">
          <p15:clr>
            <a:srgbClr val="5ACBF0"/>
          </p15:clr>
        </p15:guide>
        <p15:guide id="12" orient="horz" pos="1018">
          <p15:clr>
            <a:srgbClr val="5ACBF0"/>
          </p15:clr>
        </p15:guide>
        <p15:guide id="13" pos="14333">
          <p15:clr>
            <a:srgbClr val="5ACBF0"/>
          </p15:clr>
        </p15:guide>
        <p15:guide id="14" orient="horz" pos="7609">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2005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41" r:id="rId6"/>
    <p:sldLayoutId id="2147483743" r:id="rId7"/>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orient="horz" pos="2891">
          <p15:clr>
            <a:srgbClr val="F26B43"/>
          </p15:clr>
        </p15:guide>
        <p15:guide id="3" orient="horz" pos="4329">
          <p15:clr>
            <a:srgbClr val="F26B43"/>
          </p15:clr>
        </p15:guide>
        <p15:guide id="4" orient="horz" pos="5772">
          <p15:clr>
            <a:srgbClr val="F26B43"/>
          </p15:clr>
        </p15:guide>
        <p15:guide id="5" pos="7679">
          <p15:clr>
            <a:srgbClr val="F26B43"/>
          </p15:clr>
        </p15:guide>
        <p15:guide id="6" orient="horz" pos="7221">
          <p15:clr>
            <a:srgbClr val="F26B43"/>
          </p15:clr>
        </p15:guide>
        <p15:guide id="7" pos="354">
          <p15:clr>
            <a:srgbClr val="9FCC3B"/>
          </p15:clr>
        </p15:guide>
        <p15:guide id="8" orient="horz" pos="351">
          <p15:clr>
            <a:srgbClr val="9FCC3B"/>
          </p15:clr>
        </p15:guide>
        <p15:guide id="9" orient="horz" pos="8271">
          <p15:clr>
            <a:srgbClr val="9FCC3B"/>
          </p15:clr>
        </p15:guide>
        <p15:guide id="10" pos="14982">
          <p15:clr>
            <a:srgbClr val="9FCC3B"/>
          </p15:clr>
        </p15:guide>
        <p15:guide id="11" pos="1018">
          <p15:clr>
            <a:srgbClr val="5ACBF0"/>
          </p15:clr>
        </p15:guide>
        <p15:guide id="12" orient="horz" pos="1018">
          <p15:clr>
            <a:srgbClr val="5ACBF0"/>
          </p15:clr>
        </p15:guide>
        <p15:guide id="13" pos="14333">
          <p15:clr>
            <a:srgbClr val="5ACBF0"/>
          </p15:clr>
        </p15:guide>
        <p15:guide id="14" orient="horz" pos="7609">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5.xml"/><Relationship Id="rId6" Type="http://schemas.openxmlformats.org/officeDocument/2006/relationships/image" Target="../media/image210.png"/><Relationship Id="rId11" Type="http://schemas.openxmlformats.org/officeDocument/2006/relationships/image" Target="../media/image213.svg"/><Relationship Id="rId5" Type="http://schemas.openxmlformats.org/officeDocument/2006/relationships/image" Target="../media/image209.png"/><Relationship Id="rId10" Type="http://schemas.openxmlformats.org/officeDocument/2006/relationships/image" Target="../media/image212.png"/><Relationship Id="rId4" Type="http://schemas.openxmlformats.org/officeDocument/2006/relationships/image" Target="../media/image208.png"/><Relationship Id="rId9" Type="http://schemas.openxmlformats.org/officeDocument/2006/relationships/image" Target="../media/image133.svg"/></Relationships>
</file>

<file path=ppt/slides/_rels/slide1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 Id="rId5" Type="http://schemas.openxmlformats.org/officeDocument/2006/relationships/image" Target="../media/image217.png"/><Relationship Id="rId4" Type="http://schemas.openxmlformats.org/officeDocument/2006/relationships/image" Target="../media/image2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4.pn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6.png"/></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0804.2969.pdf" TargetMode="External"/><Relationship Id="rId2" Type="http://schemas.openxmlformats.org/officeDocument/2006/relationships/hyperlink" Target="https://www.stat.cmu.edu/~ryantibs/journalclub/kang_2007.pdf" TargetMode="External"/><Relationship Id="rId1" Type="http://schemas.openxmlformats.org/officeDocument/2006/relationships/slideLayout" Target="../slideLayouts/slideLayout5.xml"/><Relationship Id="rId4" Type="http://schemas.openxmlformats.org/officeDocument/2006/relationships/hyperlink" Target="https://www.ncbi.nlm.nih.gov/pmc/articles/PMC279874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020.png"/><Relationship Id="rId7" Type="http://schemas.openxmlformats.org/officeDocument/2006/relationships/image" Target="../media/image1060.png"/><Relationship Id="rId2" Type="http://schemas.openxmlformats.org/officeDocument/2006/relationships/image" Target="../media/image1010.png"/><Relationship Id="rId1" Type="http://schemas.openxmlformats.org/officeDocument/2006/relationships/slideLayout" Target="../slideLayouts/slideLayout5.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6.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110.png"/><Relationship Id="rId9" Type="http://schemas.openxmlformats.org/officeDocument/2006/relationships/image" Target="../media/image133.sv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170.png"/></Relationships>
</file>

<file path=ppt/slides/_rels/slide6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2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250.png"/><Relationship Id="rId4" Type="http://schemas.openxmlformats.org/officeDocument/2006/relationships/image" Target="../media/image12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svg"/><Relationship Id="rId7" Type="http://schemas.openxmlformats.org/officeDocument/2006/relationships/image" Target="../media/image146.sv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48.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 Id="rId5" Type="http://schemas.openxmlformats.org/officeDocument/2006/relationships/image" Target="../media/image162.pn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6.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77.png"/></Relationships>
</file>

<file path=ppt/slides/_rels/slide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4" Type="http://schemas.openxmlformats.org/officeDocument/2006/relationships/image" Target="../media/image1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187.png"/></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5.xml"/><Relationship Id="rId4" Type="http://schemas.openxmlformats.org/officeDocument/2006/relationships/image" Target="../media/image190.png"/></Relationships>
</file>

<file path=ppt/slides/_rels/slide9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xml"/><Relationship Id="rId5" Type="http://schemas.openxmlformats.org/officeDocument/2006/relationships/image" Target="../media/image194.png"/><Relationship Id="rId4" Type="http://schemas.openxmlformats.org/officeDocument/2006/relationships/image" Target="../media/image193.png"/></Relationships>
</file>

<file path=ppt/slides/_rels/slide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xml"/><Relationship Id="rId5" Type="http://schemas.openxmlformats.org/officeDocument/2006/relationships/image" Target="../media/image197.png"/><Relationship Id="rId4" Type="http://schemas.openxmlformats.org/officeDocument/2006/relationships/image" Target="../media/image190.png"/></Relationships>
</file>

<file path=ppt/slides/_rels/slide9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8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DF70D4-CB7D-A94D-A43D-4A0D2B878F7B}"/>
              </a:ext>
            </a:extLst>
          </p:cNvPr>
          <p:cNvSpPr>
            <a:spLocks noGrp="1"/>
          </p:cNvSpPr>
          <p:nvPr>
            <p:ph type="body" sz="quarter" idx="11"/>
          </p:nvPr>
        </p:nvSpPr>
        <p:spPr/>
        <p:txBody>
          <a:bodyPr/>
          <a:lstStyle/>
          <a:p>
            <a:r>
              <a:rPr lang="en-US" dirty="0"/>
              <a:t>Causal Inference</a:t>
            </a:r>
          </a:p>
        </p:txBody>
      </p:sp>
      <p:sp>
        <p:nvSpPr>
          <p:cNvPr id="3" name="Text Placeholder 2">
            <a:extLst>
              <a:ext uri="{FF2B5EF4-FFF2-40B4-BE49-F238E27FC236}">
                <a16:creationId xmlns:a16="http://schemas.microsoft.com/office/drawing/2014/main" id="{92447D9A-37E5-1A4D-B6DA-6BB96286AD37}"/>
              </a:ext>
            </a:extLst>
          </p:cNvPr>
          <p:cNvSpPr>
            <a:spLocks noGrp="1"/>
          </p:cNvSpPr>
          <p:nvPr>
            <p:ph type="body" sz="quarter" idx="12"/>
          </p:nvPr>
        </p:nvSpPr>
        <p:spPr>
          <a:xfrm>
            <a:off x="569155" y="3529699"/>
            <a:ext cx="10902467" cy="415498"/>
          </a:xfrm>
        </p:spPr>
        <p:txBody>
          <a:bodyPr wrap="square" lIns="0" tIns="0" rIns="0" bIns="0" anchor="t">
            <a:spAutoFit/>
          </a:bodyPr>
          <a:lstStyle/>
          <a:p>
            <a:r>
              <a:rPr lang="en-US" dirty="0">
                <a:latin typeface="Skyscanner Relative Book"/>
              </a:rPr>
              <a:t>Notes – Jose </a:t>
            </a:r>
            <a:r>
              <a:rPr lang="en-US" dirty="0" err="1">
                <a:latin typeface="Skyscanner Relative Book"/>
              </a:rPr>
              <a:t>Parreño</a:t>
            </a:r>
            <a:r>
              <a:rPr lang="en-US" dirty="0">
                <a:latin typeface="Skyscanner Relative Book"/>
              </a:rPr>
              <a:t> Garcia</a:t>
            </a:r>
            <a:endParaRPr lang="en-US" dirty="0"/>
          </a:p>
        </p:txBody>
      </p:sp>
    </p:spTree>
    <p:extLst>
      <p:ext uri="{BB962C8B-B14F-4D97-AF65-F5344CB8AC3E}">
        <p14:creationId xmlns:p14="http://schemas.microsoft.com/office/powerpoint/2010/main" val="31939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1BDB7-507B-A944-B640-B7CE518C1DC9}"/>
              </a:ext>
            </a:extLst>
          </p:cNvPr>
          <p:cNvSpPr>
            <a:spLocks noGrp="1"/>
          </p:cNvSpPr>
          <p:nvPr>
            <p:ph type="body" sz="quarter" idx="11"/>
          </p:nvPr>
        </p:nvSpPr>
        <p:spPr>
          <a:xfrm>
            <a:off x="569155" y="1999024"/>
            <a:ext cx="10902467" cy="1523494"/>
          </a:xfrm>
        </p:spPr>
        <p:txBody>
          <a:bodyPr/>
          <a:lstStyle/>
          <a:p>
            <a:r>
              <a:rPr lang="en-US" dirty="0"/>
              <a:t>Other areas of focus in Causal Inference</a:t>
            </a:r>
          </a:p>
        </p:txBody>
      </p:sp>
    </p:spTree>
    <p:extLst>
      <p:ext uri="{BB962C8B-B14F-4D97-AF65-F5344CB8AC3E}">
        <p14:creationId xmlns:p14="http://schemas.microsoft.com/office/powerpoint/2010/main" val="3141806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D27120-0A83-6E42-AC35-D74586E1ADC7}"/>
              </a:ext>
            </a:extLst>
          </p:cNvPr>
          <p:cNvPicPr>
            <a:picLocks noChangeAspect="1"/>
          </p:cNvPicPr>
          <p:nvPr/>
        </p:nvPicPr>
        <p:blipFill>
          <a:blip r:embed="rId2"/>
          <a:stretch>
            <a:fillRect/>
          </a:stretch>
        </p:blipFill>
        <p:spPr>
          <a:xfrm>
            <a:off x="990219" y="3475058"/>
            <a:ext cx="5806507" cy="3143495"/>
          </a:xfrm>
          <a:prstGeom prst="rect">
            <a:avLst/>
          </a:prstGeom>
        </p:spPr>
      </p:pic>
      <p:sp>
        <p:nvSpPr>
          <p:cNvPr id="2" name="Text Placeholder 1">
            <a:extLst>
              <a:ext uri="{FF2B5EF4-FFF2-40B4-BE49-F238E27FC236}">
                <a16:creationId xmlns:a16="http://schemas.microsoft.com/office/drawing/2014/main" id="{F207C276-65B5-A543-8980-2EA581AE42C6}"/>
              </a:ext>
            </a:extLst>
          </p:cNvPr>
          <p:cNvSpPr>
            <a:spLocks noGrp="1"/>
          </p:cNvSpPr>
          <p:nvPr>
            <p:ph type="body" sz="quarter" idx="16"/>
          </p:nvPr>
        </p:nvSpPr>
        <p:spPr>
          <a:xfrm>
            <a:off x="569156" y="1195266"/>
            <a:ext cx="11365178" cy="240066"/>
          </a:xfrm>
        </p:spPr>
        <p:txBody>
          <a:bodyPr/>
          <a:lstStyle/>
          <a:p>
            <a:r>
              <a:rPr lang="en-GB" sz="1600" dirty="0"/>
              <a:t>They had to think about a running variable where students that fall above, graduate, and those who fall below, don’t. </a:t>
            </a:r>
            <a:endParaRPr lang="en-US" sz="1600" dirty="0"/>
          </a:p>
        </p:txBody>
      </p:sp>
      <p:sp>
        <p:nvSpPr>
          <p:cNvPr id="4" name="Text Placeholder 3">
            <a:extLst>
              <a:ext uri="{FF2B5EF4-FFF2-40B4-BE49-F238E27FC236}">
                <a16:creationId xmlns:a16="http://schemas.microsoft.com/office/drawing/2014/main" id="{AB3E9725-900A-F84D-BDE8-39AD6CB8B718}"/>
              </a:ext>
            </a:extLst>
          </p:cNvPr>
          <p:cNvSpPr>
            <a:spLocks noGrp="1"/>
          </p:cNvSpPr>
          <p:nvPr>
            <p:ph type="body" sz="quarter" idx="15"/>
          </p:nvPr>
        </p:nvSpPr>
        <p:spPr>
          <a:xfrm>
            <a:off x="569156" y="808038"/>
            <a:ext cx="11365178" cy="360099"/>
          </a:xfrm>
        </p:spPr>
        <p:txBody>
          <a:bodyPr/>
          <a:lstStyle/>
          <a:p>
            <a:r>
              <a:rPr lang="en-US" sz="2400" dirty="0"/>
              <a:t>Dataset example: what is the </a:t>
            </a:r>
            <a:r>
              <a:rPr lang="en-GB" sz="2400" dirty="0"/>
              <a:t>effect of graduating 12th grade on earnings</a:t>
            </a:r>
            <a:endParaRPr lang="en-US" sz="2400" dirty="0"/>
          </a:p>
        </p:txBody>
      </p:sp>
      <p:pic>
        <p:nvPicPr>
          <p:cNvPr id="5" name="Picture 4">
            <a:extLst>
              <a:ext uri="{FF2B5EF4-FFF2-40B4-BE49-F238E27FC236}">
                <a16:creationId xmlns:a16="http://schemas.microsoft.com/office/drawing/2014/main" id="{8FC25765-4B19-8C4B-B7E3-C4EF81857ABF}"/>
              </a:ext>
            </a:extLst>
          </p:cNvPr>
          <p:cNvPicPr>
            <a:picLocks noChangeAspect="1"/>
          </p:cNvPicPr>
          <p:nvPr/>
        </p:nvPicPr>
        <p:blipFill>
          <a:blip r:embed="rId3"/>
          <a:stretch>
            <a:fillRect/>
          </a:stretch>
        </p:blipFill>
        <p:spPr>
          <a:xfrm>
            <a:off x="7233905" y="1589347"/>
            <a:ext cx="4314400" cy="2431753"/>
          </a:xfrm>
          <a:prstGeom prst="rect">
            <a:avLst/>
          </a:prstGeom>
        </p:spPr>
      </p:pic>
      <p:sp>
        <p:nvSpPr>
          <p:cNvPr id="7" name="TextBox 6">
            <a:extLst>
              <a:ext uri="{FF2B5EF4-FFF2-40B4-BE49-F238E27FC236}">
                <a16:creationId xmlns:a16="http://schemas.microsoft.com/office/drawing/2014/main" id="{F6375618-6465-474A-80FF-0A9C96524486}"/>
              </a:ext>
            </a:extLst>
          </p:cNvPr>
          <p:cNvSpPr txBox="1"/>
          <p:nvPr/>
        </p:nvSpPr>
        <p:spPr>
          <a:xfrm>
            <a:off x="569155" y="1672414"/>
            <a:ext cx="6595215" cy="1600438"/>
          </a:xfrm>
          <a:prstGeom prst="rect">
            <a:avLst/>
          </a:prstGeom>
          <a:noFill/>
        </p:spPr>
        <p:txBody>
          <a:bodyPr wrap="square">
            <a:spAutoFit/>
          </a:bodyPr>
          <a:lstStyle/>
          <a:p>
            <a:pPr marL="285750" indent="-285750">
              <a:buFont typeface="Arial" panose="020B0604020202020204" pitchFamily="34" charset="0"/>
              <a:buChar char="•"/>
            </a:pPr>
            <a:r>
              <a:rPr lang="en-GB" sz="1400" b="0" i="0" u="none" strike="noStrike" dirty="0">
                <a:solidFill>
                  <a:schemeClr val="accent4"/>
                </a:solidFill>
                <a:effectLst/>
                <a:latin typeface="Skyscanner Relative Book" panose="02000506040000020004" pitchFamily="2" charset="77"/>
                <a:ea typeface="Skyscanner Relative Book" panose="02000506040000020004" pitchFamily="2" charset="77"/>
              </a:rPr>
              <a:t>In the Texas education system, </a:t>
            </a:r>
            <a:r>
              <a:rPr lang="en-GB" sz="1400" dirty="0">
                <a:solidFill>
                  <a:schemeClr val="accent4"/>
                </a:solidFill>
                <a:latin typeface="Skyscanner Relative Book" panose="02000506040000020004" pitchFamily="2" charset="77"/>
                <a:ea typeface="Skyscanner Relative Book" panose="02000506040000020004" pitchFamily="2" charset="77"/>
              </a:rPr>
              <a:t>in order to graduate, one has to pass an exam.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Testing starts at 10th grade and students can do it multiple times, but eventually, they face a last chance exam at the end of 12th grade.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The idea was to get data from students who took those last chance exams and compare those that had barely failed it to those that barely passed it.</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 These students will have very similar human capital, but different </a:t>
            </a:r>
            <a:r>
              <a:rPr lang="en-GB" sz="1400" dirty="0" err="1">
                <a:solidFill>
                  <a:schemeClr val="accent4"/>
                </a:solidFill>
                <a:latin typeface="Skyscanner Relative Book" panose="02000506040000020004" pitchFamily="2" charset="77"/>
                <a:ea typeface="Skyscanner Relative Book" panose="02000506040000020004" pitchFamily="2" charset="77"/>
              </a:rPr>
              <a:t>signaling</a:t>
            </a:r>
            <a:r>
              <a:rPr lang="en-GB" sz="1400" dirty="0">
                <a:solidFill>
                  <a:schemeClr val="accent4"/>
                </a:solidFill>
                <a:latin typeface="Skyscanner Relative Book" panose="02000506040000020004" pitchFamily="2" charset="77"/>
                <a:ea typeface="Skyscanner Relative Book" panose="02000506040000020004" pitchFamily="2" charset="77"/>
              </a:rPr>
              <a:t> credentials. Namely, those that barely passed it, will receive a diploma.</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TextBox 8">
            <a:extLst>
              <a:ext uri="{FF2B5EF4-FFF2-40B4-BE49-F238E27FC236}">
                <a16:creationId xmlns:a16="http://schemas.microsoft.com/office/drawing/2014/main" id="{5A6C6113-7F8F-BD4D-ADBB-774BF819CC60}"/>
              </a:ext>
            </a:extLst>
          </p:cNvPr>
          <p:cNvSpPr txBox="1"/>
          <p:nvPr/>
        </p:nvSpPr>
        <p:spPr>
          <a:xfrm>
            <a:off x="7233905" y="4244448"/>
            <a:ext cx="4587307" cy="1107996"/>
          </a:xfrm>
          <a:prstGeom prst="rect">
            <a:avLst/>
          </a:prstGeom>
          <a:noFill/>
        </p:spPr>
        <p:txBody>
          <a:bodyPr wrap="square">
            <a:spAutoFit/>
          </a:bodyPr>
          <a:lstStyle/>
          <a:p>
            <a:pPr marL="171450" indent="-171450">
              <a:buFont typeface="Arial" panose="020B0604020202020204" pitchFamily="34" charset="0"/>
              <a:buChar char="•"/>
            </a:pPr>
            <a:r>
              <a:rPr lang="en-US" sz="1100" b="1" i="1" dirty="0" err="1">
                <a:solidFill>
                  <a:schemeClr val="accent4"/>
                </a:solidFill>
                <a:latin typeface="Skyscanner Relative Book" panose="02000506040000020004" pitchFamily="2" charset="77"/>
                <a:ea typeface="Skyscanner Relative Book" panose="02000506040000020004" pitchFamily="2" charset="77"/>
              </a:rPr>
              <a:t>avgearning</a:t>
            </a:r>
            <a:r>
              <a:rPr lang="en-US" sz="1100" b="1" i="1" dirty="0">
                <a:solidFill>
                  <a:schemeClr val="accent4"/>
                </a:solidFill>
                <a:latin typeface="Skyscanner Relative Book" panose="02000506040000020004" pitchFamily="2" charset="77"/>
                <a:ea typeface="Skyscanner Relative Book" panose="02000506040000020004" pitchFamily="2" charset="77"/>
              </a:rPr>
              <a:t>:</a:t>
            </a:r>
            <a:r>
              <a:rPr lang="en-US" sz="1100" dirty="0">
                <a:solidFill>
                  <a:schemeClr val="accent4"/>
                </a:solidFill>
                <a:latin typeface="Skyscanner Relative Book" panose="02000506040000020004" pitchFamily="2" charset="77"/>
                <a:ea typeface="Skyscanner Relative Book" panose="02000506040000020004" pitchFamily="2" charset="77"/>
              </a:rPr>
              <a:t> average earnings (target variable)</a:t>
            </a:r>
          </a:p>
          <a:p>
            <a:pPr marL="171450" indent="-171450">
              <a:buFont typeface="Arial" panose="020B0604020202020204" pitchFamily="34" charset="0"/>
              <a:buChar char="•"/>
            </a:pPr>
            <a:r>
              <a:rPr lang="en-US" sz="1100" b="1" i="1" dirty="0" err="1">
                <a:solidFill>
                  <a:schemeClr val="accent4"/>
                </a:solidFill>
                <a:latin typeface="Skyscanner Relative Book" panose="02000506040000020004" pitchFamily="2" charset="77"/>
                <a:ea typeface="Skyscanner Relative Book" panose="02000506040000020004" pitchFamily="2" charset="77"/>
              </a:rPr>
              <a:t>minscore</a:t>
            </a:r>
            <a:r>
              <a:rPr lang="en-US" sz="1100" b="1" i="1" dirty="0">
                <a:solidFill>
                  <a:schemeClr val="accent4"/>
                </a:solidFill>
                <a:latin typeface="Skyscanner Relative Book" panose="02000506040000020004" pitchFamily="2" charset="77"/>
                <a:ea typeface="Skyscanner Relative Book" panose="02000506040000020004" pitchFamily="2" charset="77"/>
              </a:rPr>
              <a:t>:</a:t>
            </a:r>
            <a:r>
              <a:rPr lang="en-US" sz="1100" dirty="0">
                <a:solidFill>
                  <a:schemeClr val="accent4"/>
                </a:solidFill>
                <a:latin typeface="Skyscanner Relative Book" panose="02000506040000020004" pitchFamily="2" charset="77"/>
                <a:ea typeface="Skyscanner Relative Book" panose="02000506040000020004" pitchFamily="2" charset="77"/>
              </a:rPr>
              <a:t> exam grades (centered at 0) (the X running variable)</a:t>
            </a:r>
          </a:p>
          <a:p>
            <a:pPr marL="171450" indent="-171450">
              <a:buFont typeface="Arial" panose="020B0604020202020204" pitchFamily="34" charset="0"/>
              <a:buChar char="•"/>
            </a:pPr>
            <a:r>
              <a:rPr lang="en-US" sz="1100" b="1" i="1" dirty="0">
                <a:solidFill>
                  <a:schemeClr val="accent4"/>
                </a:solidFill>
                <a:latin typeface="Skyscanner Relative Book" panose="02000506040000020004" pitchFamily="2" charset="77"/>
                <a:ea typeface="Skyscanner Relative Book" panose="02000506040000020004" pitchFamily="2" charset="77"/>
              </a:rPr>
              <a:t>n: </a:t>
            </a:r>
            <a:r>
              <a:rPr lang="en-US" sz="1100" dirty="0">
                <a:solidFill>
                  <a:schemeClr val="accent4"/>
                </a:solidFill>
                <a:latin typeface="Skyscanner Relative Book" panose="02000506040000020004" pitchFamily="2" charset="77"/>
                <a:ea typeface="Skyscanner Relative Book" panose="02000506040000020004" pitchFamily="2" charset="77"/>
              </a:rPr>
              <a:t>number of students in the </a:t>
            </a:r>
            <a:r>
              <a:rPr lang="en-US" sz="1100" b="1" i="1" dirty="0" err="1">
                <a:solidFill>
                  <a:schemeClr val="accent4"/>
                </a:solidFill>
                <a:latin typeface="Skyscanner Relative Book" panose="02000506040000020004" pitchFamily="2" charset="77"/>
                <a:ea typeface="Skyscanner Relative Book" panose="02000506040000020004" pitchFamily="2" charset="77"/>
              </a:rPr>
              <a:t>minscore</a:t>
            </a:r>
            <a:r>
              <a:rPr lang="en-US" sz="1100" dirty="0">
                <a:solidFill>
                  <a:schemeClr val="accent4"/>
                </a:solidFill>
                <a:latin typeface="Skyscanner Relative Book" panose="02000506040000020004" pitchFamily="2" charset="77"/>
                <a:ea typeface="Skyscanner Relative Book" panose="02000506040000020004" pitchFamily="2" charset="77"/>
              </a:rPr>
              <a:t> bucket.</a:t>
            </a:r>
          </a:p>
          <a:p>
            <a:pPr marL="171450" indent="-171450">
              <a:buFont typeface="Arial" panose="020B0604020202020204" pitchFamily="34" charset="0"/>
              <a:buChar char="•"/>
            </a:pPr>
            <a:r>
              <a:rPr lang="en-US" sz="1100" b="1" i="1" dirty="0" err="1">
                <a:solidFill>
                  <a:schemeClr val="accent4"/>
                </a:solidFill>
                <a:latin typeface="Skyscanner Relative Book" panose="02000506040000020004" pitchFamily="2" charset="77"/>
                <a:ea typeface="Skyscanner Relative Book" panose="02000506040000020004" pitchFamily="2" charset="77"/>
              </a:rPr>
              <a:t>receivehsd</a:t>
            </a:r>
            <a:r>
              <a:rPr lang="en-US" sz="1100" b="1" i="1" dirty="0">
                <a:solidFill>
                  <a:schemeClr val="accent4"/>
                </a:solidFill>
                <a:latin typeface="Skyscanner Relative Book" panose="02000506040000020004" pitchFamily="2" charset="77"/>
                <a:ea typeface="Skyscanner Relative Book" panose="02000506040000020004" pitchFamily="2" charset="77"/>
              </a:rPr>
              <a:t>:</a:t>
            </a:r>
            <a:r>
              <a:rPr lang="en-US" sz="1100" dirty="0">
                <a:solidFill>
                  <a:schemeClr val="accent4"/>
                </a:solidFill>
                <a:latin typeface="Skyscanner Relative Book" panose="02000506040000020004" pitchFamily="2" charset="77"/>
                <a:ea typeface="Skyscanner Relative Book" panose="02000506040000020004" pitchFamily="2" charset="77"/>
              </a:rPr>
              <a:t> </a:t>
            </a:r>
            <a:r>
              <a:rPr lang="en-GB" sz="1100" dirty="0">
                <a:solidFill>
                  <a:schemeClr val="accent4"/>
                </a:solidFill>
                <a:latin typeface="Skyscanner Relative Book" panose="02000506040000020004" pitchFamily="2" charset="77"/>
                <a:ea typeface="Skyscanner Relative Book" panose="02000506040000020004" pitchFamily="2" charset="77"/>
              </a:rPr>
              <a:t>probability of receiving a diploma</a:t>
            </a:r>
          </a:p>
          <a:p>
            <a:pPr marL="171450" indent="-171450">
              <a:buFont typeface="Arial" panose="020B0604020202020204" pitchFamily="34" charset="0"/>
              <a:buChar char="•"/>
            </a:pPr>
            <a:r>
              <a:rPr lang="en-GB" sz="1100" i="1" dirty="0">
                <a:solidFill>
                  <a:schemeClr val="accent5"/>
                </a:solidFill>
                <a:latin typeface="Skyscanner Relative Book" panose="02000506040000020004" pitchFamily="2" charset="77"/>
                <a:ea typeface="Skyscanner Relative Book" panose="02000506040000020004" pitchFamily="2" charset="77"/>
              </a:rPr>
              <a:t>Example: out of the 12 students in the cell -30 below the score threshold, only 5 were able to get the diploma (12 * 0,416).</a:t>
            </a:r>
            <a:endParaRPr lang="en-US" sz="1100" i="1" dirty="0">
              <a:solidFill>
                <a:schemeClr val="accent5"/>
              </a:solidFill>
              <a:latin typeface="Skyscanner Relative Book" panose="02000506040000020004" pitchFamily="2" charset="77"/>
              <a:ea typeface="Skyscanner Relative Book" panose="02000506040000020004" pitchFamily="2" charset="77"/>
            </a:endParaRPr>
          </a:p>
        </p:txBody>
      </p:sp>
      <p:sp>
        <p:nvSpPr>
          <p:cNvPr id="12" name="TextBox 11">
            <a:extLst>
              <a:ext uri="{FF2B5EF4-FFF2-40B4-BE49-F238E27FC236}">
                <a16:creationId xmlns:a16="http://schemas.microsoft.com/office/drawing/2014/main" id="{C84CB709-8BBA-8F44-BF6F-6295644CB1A9}"/>
              </a:ext>
            </a:extLst>
          </p:cNvPr>
          <p:cNvSpPr txBox="1"/>
          <p:nvPr/>
        </p:nvSpPr>
        <p:spPr>
          <a:xfrm>
            <a:off x="1595875" y="4029005"/>
            <a:ext cx="2925042" cy="1323439"/>
          </a:xfrm>
          <a:prstGeom prst="rect">
            <a:avLst/>
          </a:prstGeom>
          <a:noFill/>
        </p:spPr>
        <p:txBody>
          <a:bodyPr wrap="square">
            <a:spAutoFit/>
          </a:bodyPr>
          <a:lstStyle/>
          <a:p>
            <a:r>
              <a:rPr lang="en-GB" sz="1000" dirty="0">
                <a:solidFill>
                  <a:schemeClr val="accent1"/>
                </a:solidFill>
                <a:latin typeface="Skyscanner Relative Book" panose="02000506040000020004" pitchFamily="2" charset="77"/>
                <a:ea typeface="Skyscanner Relative Book" panose="02000506040000020004" pitchFamily="2" charset="77"/>
              </a:rPr>
              <a:t>We can think of fuzzy RD as a sort of non-compliance. Passing the threshold should make everyone receive the diploma, but some students, the never takers, don’t get it. Likewise, being below the threshold should prevent you from getting a diploma, but some students, the always takers, manage to get it anyway.</a:t>
            </a:r>
            <a:endParaRPr lang="en-US" sz="1000" dirty="0">
              <a:solidFill>
                <a:schemeClr val="accent1"/>
              </a:solidFill>
              <a:latin typeface="Skyscanner Relative Book" panose="02000506040000020004" pitchFamily="2" charset="77"/>
              <a:ea typeface="Skyscanner Relative Book" panose="02000506040000020004" pitchFamily="2" charset="77"/>
            </a:endParaRPr>
          </a:p>
        </p:txBody>
      </p:sp>
      <p:sp>
        <p:nvSpPr>
          <p:cNvPr id="13" name="Oval 12">
            <a:extLst>
              <a:ext uri="{FF2B5EF4-FFF2-40B4-BE49-F238E27FC236}">
                <a16:creationId xmlns:a16="http://schemas.microsoft.com/office/drawing/2014/main" id="{BFCCF3E4-2BF6-BD4D-BCE0-5963EE7B1F01}"/>
              </a:ext>
            </a:extLst>
          </p:cNvPr>
          <p:cNvSpPr/>
          <p:nvPr/>
        </p:nvSpPr>
        <p:spPr>
          <a:xfrm>
            <a:off x="1659118" y="5429839"/>
            <a:ext cx="838985" cy="49962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9886653-0678-204A-B874-E1A9BF625CCF}"/>
              </a:ext>
            </a:extLst>
          </p:cNvPr>
          <p:cNvCxnSpPr/>
          <p:nvPr/>
        </p:nvCxnSpPr>
        <p:spPr>
          <a:xfrm>
            <a:off x="4854804" y="4244448"/>
            <a:ext cx="0" cy="96857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4606FF7-654E-8440-8068-6934A11791AC}"/>
              </a:ext>
            </a:extLst>
          </p:cNvPr>
          <p:cNvSpPr txBox="1"/>
          <p:nvPr/>
        </p:nvSpPr>
        <p:spPr>
          <a:xfrm>
            <a:off x="4958096" y="4338104"/>
            <a:ext cx="1763211" cy="1477328"/>
          </a:xfrm>
          <a:prstGeom prst="rect">
            <a:avLst/>
          </a:prstGeom>
          <a:noFill/>
        </p:spPr>
        <p:txBody>
          <a:bodyPr wrap="square">
            <a:spAutoFit/>
          </a:bodyPr>
          <a:lstStyle/>
          <a:p>
            <a:r>
              <a:rPr lang="en-GB" sz="1000" dirty="0">
                <a:solidFill>
                  <a:schemeClr val="bg1"/>
                </a:solidFill>
                <a:latin typeface="Skyscanner Relative Book" panose="02000506040000020004" pitchFamily="2" charset="77"/>
                <a:ea typeface="Skyscanner Relative Book" panose="02000506040000020004" pitchFamily="2" charset="77"/>
              </a:rPr>
              <a:t>The regression discontinuity is </a:t>
            </a:r>
            <a:r>
              <a:rPr lang="en-GB" sz="1000" b="1" dirty="0">
                <a:solidFill>
                  <a:schemeClr val="bg1"/>
                </a:solidFill>
                <a:latin typeface="Skyscanner Relative Book" panose="02000506040000020004" pitchFamily="2" charset="77"/>
                <a:ea typeface="Skyscanner Relative Book" panose="02000506040000020004" pitchFamily="2" charset="77"/>
              </a:rPr>
              <a:t>fuzzy</a:t>
            </a:r>
            <a:r>
              <a:rPr lang="en-GB" sz="1000" dirty="0">
                <a:solidFill>
                  <a:schemeClr val="bg1"/>
                </a:solidFill>
                <a:latin typeface="Skyscanner Relative Book" panose="02000506040000020004" pitchFamily="2" charset="77"/>
                <a:ea typeface="Skyscanner Relative Book" panose="02000506040000020004" pitchFamily="2" charset="77"/>
              </a:rPr>
              <a:t>, rather than sharp. Notice how the probability of getting the diploma doesn’t jump from zero to one at the threshold. But it does jump from something like 50% to 90%.</a:t>
            </a:r>
            <a:endParaRPr lang="en-US" sz="1000" dirty="0">
              <a:solidFill>
                <a:schemeClr val="bg1"/>
              </a:solidFill>
              <a:latin typeface="Skyscanner Relative Book" panose="02000506040000020004" pitchFamily="2" charset="77"/>
              <a:ea typeface="Skyscanner Relative Book" panose="02000506040000020004" pitchFamily="2" charset="77"/>
            </a:endParaRPr>
          </a:p>
        </p:txBody>
      </p:sp>
      <p:sp>
        <p:nvSpPr>
          <p:cNvPr id="17" name="Oval 16">
            <a:extLst>
              <a:ext uri="{FF2B5EF4-FFF2-40B4-BE49-F238E27FC236}">
                <a16:creationId xmlns:a16="http://schemas.microsoft.com/office/drawing/2014/main" id="{6CCAE077-2B32-A747-A3FA-1637B79425F8}"/>
              </a:ext>
            </a:extLst>
          </p:cNvPr>
          <p:cNvSpPr/>
          <p:nvPr/>
        </p:nvSpPr>
        <p:spPr>
          <a:xfrm>
            <a:off x="5839701" y="3744827"/>
            <a:ext cx="838985" cy="49962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613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B6241F-0688-0C41-A09B-1691DB5BF181}"/>
              </a:ext>
            </a:extLst>
          </p:cNvPr>
          <p:cNvSpPr>
            <a:spLocks noGrp="1"/>
          </p:cNvSpPr>
          <p:nvPr>
            <p:ph type="body" sz="quarter" idx="16"/>
          </p:nvPr>
        </p:nvSpPr>
        <p:spPr>
          <a:xfrm>
            <a:off x="569156" y="1195266"/>
            <a:ext cx="6657062" cy="300082"/>
          </a:xfrm>
        </p:spPr>
        <p:txBody>
          <a:bodyPr/>
          <a:lstStyle/>
          <a:p>
            <a:r>
              <a:rPr lang="en-US" sz="2000" dirty="0"/>
              <a:t>Treating the threshold as an Instrumental Variable</a:t>
            </a:r>
          </a:p>
        </p:txBody>
      </p:sp>
      <p:sp>
        <p:nvSpPr>
          <p:cNvPr id="4" name="Text Placeholder 3">
            <a:extLst>
              <a:ext uri="{FF2B5EF4-FFF2-40B4-BE49-F238E27FC236}">
                <a16:creationId xmlns:a16="http://schemas.microsoft.com/office/drawing/2014/main" id="{B7975865-B4FE-B241-9F2E-DDCF592475F9}"/>
              </a:ext>
            </a:extLst>
          </p:cNvPr>
          <p:cNvSpPr>
            <a:spLocks noGrp="1"/>
          </p:cNvSpPr>
          <p:nvPr>
            <p:ph type="body" sz="quarter" idx="15"/>
          </p:nvPr>
        </p:nvSpPr>
        <p:spPr>
          <a:xfrm>
            <a:off x="569156" y="808038"/>
            <a:ext cx="11053688" cy="360099"/>
          </a:xfrm>
        </p:spPr>
        <p:txBody>
          <a:bodyPr/>
          <a:lstStyle/>
          <a:p>
            <a:r>
              <a:rPr lang="en-US" sz="2400" dirty="0"/>
              <a:t>The Wald estimator for LATE (local treatment effect -&gt; local at the threshold)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9273405-B3B6-904B-BE3C-28C2BB0B01B6}"/>
                  </a:ext>
                </a:extLst>
              </p:cNvPr>
              <p:cNvSpPr txBox="1"/>
              <p:nvPr/>
            </p:nvSpPr>
            <p:spPr>
              <a:xfrm>
                <a:off x="569156" y="2019722"/>
                <a:ext cx="6760249" cy="761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𝐸</m:t>
                      </m:r>
                      <m:r>
                        <a:rPr lang="en-GB" b="0" i="1" smtClean="0">
                          <a:solidFill>
                            <a:schemeClr val="accent4"/>
                          </a:solidFill>
                          <a:latin typeface="Cambria Math" panose="02040503050406030204" pitchFamily="18" charset="0"/>
                        </a:rPr>
                        <m:t>[</m:t>
                      </m:r>
                      <m:sSub>
                        <m:sSubPr>
                          <m:ctrlPr>
                            <a:rPr lang="en-GB" b="0" i="1" smtClean="0">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𝑌</m:t>
                          </m:r>
                        </m:e>
                        <m:sub>
                          <m:r>
                            <a:rPr lang="en-GB" b="0" i="1" smtClean="0">
                              <a:solidFill>
                                <a:schemeClr val="accent4"/>
                              </a:solidFill>
                              <a:latin typeface="Cambria Math" panose="02040503050406030204" pitchFamily="18" charset="0"/>
                            </a:rPr>
                            <m:t>1</m:t>
                          </m:r>
                          <m:r>
                            <a:rPr lang="en-GB" b="0" i="1" smtClean="0">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𝑌</m:t>
                          </m:r>
                        </m:e>
                        <m:sub>
                          <m:r>
                            <a:rPr lang="en-GB" b="0" i="1" smtClean="0">
                              <a:solidFill>
                                <a:schemeClr val="accent4"/>
                              </a:solidFill>
                              <a:latin typeface="Cambria Math" panose="02040503050406030204" pitchFamily="18" charset="0"/>
                            </a:rPr>
                            <m:t>0</m:t>
                          </m:r>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𝑇</m:t>
                          </m:r>
                        </m:e>
                        <m:sub>
                          <m:r>
                            <a:rPr lang="en-GB" i="1">
                              <a:solidFill>
                                <a:schemeClr val="accent4"/>
                              </a:solidFill>
                              <a:latin typeface="Cambria Math" panose="02040503050406030204" pitchFamily="18" charset="0"/>
                            </a:rPr>
                            <m:t>1</m:t>
                          </m:r>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&gt;</m:t>
                      </m:r>
                      <m:sSub>
                        <m:sSubPr>
                          <m:ctrlPr>
                            <a:rPr lang="en-GB" i="1">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𝑇</m:t>
                          </m:r>
                        </m:e>
                        <m:sub>
                          <m:r>
                            <a:rPr lang="en-GB" b="0" i="1" smtClean="0">
                              <a:solidFill>
                                <a:schemeClr val="accent4"/>
                              </a:solidFill>
                              <a:latin typeface="Cambria Math" panose="02040503050406030204" pitchFamily="18" charset="0"/>
                            </a:rPr>
                            <m:t>0</m:t>
                          </m:r>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𝑐</m:t>
                      </m:r>
                      <m:r>
                        <a:rPr lang="en-GB" b="0" i="1" smtClean="0">
                          <a:solidFill>
                            <a:schemeClr val="accent4"/>
                          </a:solidFill>
                          <a:latin typeface="Cambria Math" panose="02040503050406030204" pitchFamily="18" charset="0"/>
                        </a:rPr>
                        <m:t>]=</m:t>
                      </m:r>
                      <m:f>
                        <m:fPr>
                          <m:ctrlPr>
                            <a:rPr lang="en-US" i="1" smtClean="0">
                              <a:solidFill>
                                <a:schemeClr val="accent4"/>
                              </a:solidFill>
                              <a:latin typeface="Cambria Math" panose="02040503050406030204" pitchFamily="18" charset="0"/>
                            </a:rPr>
                          </m:ctrlPr>
                        </m:fPr>
                        <m:num>
                          <m:limLow>
                            <m:limLowPr>
                              <m:ctrlPr>
                                <a:rPr lang="en-US" i="1">
                                  <a:solidFill>
                                    <a:schemeClr val="accent4"/>
                                  </a:solidFill>
                                  <a:latin typeface="Cambria Math" panose="02040503050406030204" pitchFamily="18" charset="0"/>
                                </a:rPr>
                              </m:ctrlPr>
                            </m:limLowPr>
                            <m:e>
                              <m:r>
                                <m:rPr>
                                  <m:sty m:val="p"/>
                                </m:rPr>
                                <a:rPr lang="en-US">
                                  <a:solidFill>
                                    <a:schemeClr val="accent4"/>
                                  </a:solidFill>
                                  <a:latin typeface="Cambria Math" panose="02040503050406030204" pitchFamily="18" charset="0"/>
                                </a:rPr>
                                <m:t>lim</m:t>
                              </m:r>
                            </m:e>
                            <m:lim>
                              <m:r>
                                <a:rPr lang="en-GB" i="1">
                                  <a:solidFill>
                                    <a:schemeClr val="accent4"/>
                                  </a:solidFill>
                                  <a:latin typeface="Cambria Math" panose="02040503050406030204" pitchFamily="18" charset="0"/>
                                </a:rPr>
                                <m:t>𝑥</m:t>
                              </m:r>
                              <m:r>
                                <a:rPr lang="en-GB" i="1">
                                  <a:solidFill>
                                    <a:schemeClr val="accent4"/>
                                  </a:solidFill>
                                  <a:latin typeface="Cambria Math" panose="02040503050406030204" pitchFamily="18" charset="0"/>
                                  <a:ea typeface="Cambria Math" panose="02040503050406030204" pitchFamily="18" charset="0"/>
                                </a:rPr>
                                <m:t>→</m:t>
                              </m:r>
                              <m:sSup>
                                <m:sSupPr>
                                  <m:ctrlPr>
                                    <a:rPr lang="en-GB" i="1">
                                      <a:solidFill>
                                        <a:schemeClr val="accent4"/>
                                      </a:solidFill>
                                      <a:latin typeface="Cambria Math" panose="02040503050406030204" pitchFamily="18" charset="0"/>
                                      <a:ea typeface="Cambria Math" panose="02040503050406030204" pitchFamily="18" charset="0"/>
                                    </a:rPr>
                                  </m:ctrlPr>
                                </m:sSupPr>
                                <m:e>
                                  <m:r>
                                    <a:rPr lang="en-GB" i="1">
                                      <a:solidFill>
                                        <a:schemeClr val="accent4"/>
                                      </a:solidFill>
                                      <a:latin typeface="Cambria Math" panose="02040503050406030204" pitchFamily="18" charset="0"/>
                                      <a:ea typeface="Cambria Math" panose="02040503050406030204" pitchFamily="18" charset="0"/>
                                    </a:rPr>
                                    <m:t>𝑐</m:t>
                                  </m:r>
                                </m:e>
                                <m:sup>
                                  <m:r>
                                    <a:rPr lang="en-GB" i="1">
                                      <a:solidFill>
                                        <a:schemeClr val="accent4"/>
                                      </a:solidFill>
                                      <a:latin typeface="Cambria Math" panose="02040503050406030204" pitchFamily="18" charset="0"/>
                                      <a:ea typeface="Cambria Math" panose="02040503050406030204" pitchFamily="18" charset="0"/>
                                    </a:rPr>
                                    <m:t>+</m:t>
                                  </m:r>
                                </m:sup>
                              </m:sSup>
                            </m:lim>
                          </m:limLow>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𝑌</m:t>
                                  </m:r>
                                </m:e>
                                <m:sub>
                                  <m:r>
                                    <a:rPr lang="en-GB" i="1">
                                      <a:solidFill>
                                        <a:schemeClr val="accent4"/>
                                      </a:solidFill>
                                      <a:latin typeface="Cambria Math" panose="02040503050406030204" pitchFamily="18" charset="0"/>
                                    </a:rPr>
                                    <m:t>𝑖</m:t>
                                  </m:r>
                                </m:sub>
                              </m:sSub>
                            </m:e>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𝑥</m:t>
                              </m:r>
                            </m:e>
                          </m:d>
                          <m:r>
                            <a:rPr lang="en-GB" b="0" i="1" smtClean="0">
                              <a:solidFill>
                                <a:schemeClr val="accent4"/>
                              </a:solidFill>
                              <a:latin typeface="Cambria Math" panose="02040503050406030204" pitchFamily="18" charset="0"/>
                            </a:rPr>
                            <m:t>−</m:t>
                          </m:r>
                          <m:limLow>
                            <m:limLowPr>
                              <m:ctrlPr>
                                <a:rPr lang="en-US" i="1">
                                  <a:solidFill>
                                    <a:schemeClr val="accent4"/>
                                  </a:solidFill>
                                  <a:latin typeface="Cambria Math" panose="02040503050406030204" pitchFamily="18" charset="0"/>
                                </a:rPr>
                              </m:ctrlPr>
                            </m:limLowPr>
                            <m:e>
                              <m:r>
                                <m:rPr>
                                  <m:sty m:val="p"/>
                                </m:rPr>
                                <a:rPr lang="en-US">
                                  <a:solidFill>
                                    <a:schemeClr val="accent4"/>
                                  </a:solidFill>
                                  <a:latin typeface="Cambria Math" panose="02040503050406030204" pitchFamily="18" charset="0"/>
                                </a:rPr>
                                <m:t>lim</m:t>
                              </m:r>
                            </m:e>
                            <m:lim>
                              <m:r>
                                <a:rPr lang="en-GB" i="1">
                                  <a:solidFill>
                                    <a:schemeClr val="accent4"/>
                                  </a:solidFill>
                                  <a:latin typeface="Cambria Math" panose="02040503050406030204" pitchFamily="18" charset="0"/>
                                </a:rPr>
                                <m:t>𝑥</m:t>
                              </m:r>
                              <m:r>
                                <a:rPr lang="en-GB" i="1">
                                  <a:solidFill>
                                    <a:schemeClr val="accent4"/>
                                  </a:solidFill>
                                  <a:latin typeface="Cambria Math" panose="02040503050406030204" pitchFamily="18" charset="0"/>
                                  <a:ea typeface="Cambria Math" panose="02040503050406030204" pitchFamily="18" charset="0"/>
                                </a:rPr>
                                <m:t>→</m:t>
                              </m:r>
                              <m:sSup>
                                <m:sSupPr>
                                  <m:ctrlPr>
                                    <a:rPr lang="en-GB" i="1">
                                      <a:solidFill>
                                        <a:schemeClr val="accent4"/>
                                      </a:solidFill>
                                      <a:latin typeface="Cambria Math" panose="02040503050406030204" pitchFamily="18" charset="0"/>
                                      <a:ea typeface="Cambria Math" panose="02040503050406030204" pitchFamily="18" charset="0"/>
                                    </a:rPr>
                                  </m:ctrlPr>
                                </m:sSupPr>
                                <m:e>
                                  <m:r>
                                    <a:rPr lang="en-GB" i="1">
                                      <a:solidFill>
                                        <a:schemeClr val="accent4"/>
                                      </a:solidFill>
                                      <a:latin typeface="Cambria Math" panose="02040503050406030204" pitchFamily="18" charset="0"/>
                                      <a:ea typeface="Cambria Math" panose="02040503050406030204" pitchFamily="18" charset="0"/>
                                    </a:rPr>
                                    <m:t>𝑐</m:t>
                                  </m:r>
                                </m:e>
                                <m:sup>
                                  <m:r>
                                    <a:rPr lang="en-GB" b="0" i="1" smtClean="0">
                                      <a:solidFill>
                                        <a:schemeClr val="accent4"/>
                                      </a:solidFill>
                                      <a:latin typeface="Cambria Math" panose="02040503050406030204" pitchFamily="18" charset="0"/>
                                      <a:ea typeface="Cambria Math" panose="02040503050406030204" pitchFamily="18" charset="0"/>
                                    </a:rPr>
                                    <m:t>−</m:t>
                                  </m:r>
                                </m:sup>
                              </m:sSup>
                            </m:lim>
                          </m:limLow>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𝑌</m:t>
                                  </m:r>
                                </m:e>
                                <m:sub>
                                  <m:r>
                                    <a:rPr lang="en-GB" i="1">
                                      <a:solidFill>
                                        <a:schemeClr val="accent4"/>
                                      </a:solidFill>
                                      <a:latin typeface="Cambria Math" panose="02040503050406030204" pitchFamily="18" charset="0"/>
                                    </a:rPr>
                                    <m:t>𝑖</m:t>
                                  </m:r>
                                </m:sub>
                              </m:sSub>
                            </m:e>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𝑥</m:t>
                              </m:r>
                            </m:e>
                          </m:d>
                        </m:num>
                        <m:den>
                          <m:limLow>
                            <m:limLowPr>
                              <m:ctrlPr>
                                <a:rPr lang="en-US" i="1">
                                  <a:solidFill>
                                    <a:schemeClr val="accent4"/>
                                  </a:solidFill>
                                  <a:latin typeface="Cambria Math" panose="02040503050406030204" pitchFamily="18" charset="0"/>
                                </a:rPr>
                              </m:ctrlPr>
                            </m:limLowPr>
                            <m:e>
                              <m:r>
                                <m:rPr>
                                  <m:sty m:val="p"/>
                                </m:rPr>
                                <a:rPr lang="en-US">
                                  <a:solidFill>
                                    <a:schemeClr val="accent4"/>
                                  </a:solidFill>
                                  <a:latin typeface="Cambria Math" panose="02040503050406030204" pitchFamily="18" charset="0"/>
                                </a:rPr>
                                <m:t>lim</m:t>
                              </m:r>
                            </m:e>
                            <m:lim>
                              <m:r>
                                <a:rPr lang="en-GB" i="1">
                                  <a:solidFill>
                                    <a:schemeClr val="accent4"/>
                                  </a:solidFill>
                                  <a:latin typeface="Cambria Math" panose="02040503050406030204" pitchFamily="18" charset="0"/>
                                </a:rPr>
                                <m:t>𝑥</m:t>
                              </m:r>
                              <m:r>
                                <a:rPr lang="en-GB" i="1">
                                  <a:solidFill>
                                    <a:schemeClr val="accent4"/>
                                  </a:solidFill>
                                  <a:latin typeface="Cambria Math" panose="02040503050406030204" pitchFamily="18" charset="0"/>
                                  <a:ea typeface="Cambria Math" panose="02040503050406030204" pitchFamily="18" charset="0"/>
                                </a:rPr>
                                <m:t>→</m:t>
                              </m:r>
                              <m:sSup>
                                <m:sSupPr>
                                  <m:ctrlPr>
                                    <a:rPr lang="en-GB" i="1">
                                      <a:solidFill>
                                        <a:schemeClr val="accent4"/>
                                      </a:solidFill>
                                      <a:latin typeface="Cambria Math" panose="02040503050406030204" pitchFamily="18" charset="0"/>
                                      <a:ea typeface="Cambria Math" panose="02040503050406030204" pitchFamily="18" charset="0"/>
                                    </a:rPr>
                                  </m:ctrlPr>
                                </m:sSupPr>
                                <m:e>
                                  <m:r>
                                    <a:rPr lang="en-GB" i="1">
                                      <a:solidFill>
                                        <a:schemeClr val="accent4"/>
                                      </a:solidFill>
                                      <a:latin typeface="Cambria Math" panose="02040503050406030204" pitchFamily="18" charset="0"/>
                                      <a:ea typeface="Cambria Math" panose="02040503050406030204" pitchFamily="18" charset="0"/>
                                    </a:rPr>
                                    <m:t>𝑐</m:t>
                                  </m:r>
                                </m:e>
                                <m:sup>
                                  <m:r>
                                    <a:rPr lang="en-GB" i="1">
                                      <a:solidFill>
                                        <a:schemeClr val="accent4"/>
                                      </a:solidFill>
                                      <a:latin typeface="Cambria Math" panose="02040503050406030204" pitchFamily="18" charset="0"/>
                                      <a:ea typeface="Cambria Math" panose="02040503050406030204" pitchFamily="18" charset="0"/>
                                    </a:rPr>
                                    <m:t>+</m:t>
                                  </m:r>
                                </m:sup>
                              </m:sSup>
                            </m:lim>
                          </m:limLow>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sSub>
                                <m:sSubPr>
                                  <m:ctrlPr>
                                    <a:rPr lang="en-GB" i="1" smtClean="0">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𝑇</m:t>
                                  </m:r>
                                </m:e>
                                <m:sub>
                                  <m:r>
                                    <a:rPr lang="en-GB" b="0" i="1" smtClean="0">
                                      <a:solidFill>
                                        <a:schemeClr val="accent4"/>
                                      </a:solidFill>
                                      <a:latin typeface="Cambria Math" panose="02040503050406030204" pitchFamily="18" charset="0"/>
                                    </a:rPr>
                                    <m:t>𝑖</m:t>
                                  </m:r>
                                </m:sub>
                              </m:sSub>
                            </m:e>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𝑥</m:t>
                              </m:r>
                            </m:e>
                          </m:d>
                          <m:r>
                            <a:rPr lang="en-GB" i="1">
                              <a:solidFill>
                                <a:schemeClr val="accent4"/>
                              </a:solidFill>
                              <a:latin typeface="Cambria Math" panose="02040503050406030204" pitchFamily="18" charset="0"/>
                            </a:rPr>
                            <m:t>−</m:t>
                          </m:r>
                          <m:limLow>
                            <m:limLowPr>
                              <m:ctrlPr>
                                <a:rPr lang="en-US" i="1">
                                  <a:solidFill>
                                    <a:schemeClr val="accent4"/>
                                  </a:solidFill>
                                  <a:latin typeface="Cambria Math" panose="02040503050406030204" pitchFamily="18" charset="0"/>
                                </a:rPr>
                              </m:ctrlPr>
                            </m:limLowPr>
                            <m:e>
                              <m:r>
                                <m:rPr>
                                  <m:sty m:val="p"/>
                                </m:rPr>
                                <a:rPr lang="en-US">
                                  <a:solidFill>
                                    <a:schemeClr val="accent4"/>
                                  </a:solidFill>
                                  <a:latin typeface="Cambria Math" panose="02040503050406030204" pitchFamily="18" charset="0"/>
                                </a:rPr>
                                <m:t>lim</m:t>
                              </m:r>
                            </m:e>
                            <m:lim>
                              <m:r>
                                <a:rPr lang="en-GB" i="1">
                                  <a:solidFill>
                                    <a:schemeClr val="accent4"/>
                                  </a:solidFill>
                                  <a:latin typeface="Cambria Math" panose="02040503050406030204" pitchFamily="18" charset="0"/>
                                </a:rPr>
                                <m:t>𝑥</m:t>
                              </m:r>
                              <m:r>
                                <a:rPr lang="en-GB" i="1">
                                  <a:solidFill>
                                    <a:schemeClr val="accent4"/>
                                  </a:solidFill>
                                  <a:latin typeface="Cambria Math" panose="02040503050406030204" pitchFamily="18" charset="0"/>
                                  <a:ea typeface="Cambria Math" panose="02040503050406030204" pitchFamily="18" charset="0"/>
                                </a:rPr>
                                <m:t>→</m:t>
                              </m:r>
                              <m:sSup>
                                <m:sSupPr>
                                  <m:ctrlPr>
                                    <a:rPr lang="en-GB" i="1">
                                      <a:solidFill>
                                        <a:schemeClr val="accent4"/>
                                      </a:solidFill>
                                      <a:latin typeface="Cambria Math" panose="02040503050406030204" pitchFamily="18" charset="0"/>
                                      <a:ea typeface="Cambria Math" panose="02040503050406030204" pitchFamily="18" charset="0"/>
                                    </a:rPr>
                                  </m:ctrlPr>
                                </m:sSupPr>
                                <m:e>
                                  <m:r>
                                    <a:rPr lang="en-GB" i="1">
                                      <a:solidFill>
                                        <a:schemeClr val="accent4"/>
                                      </a:solidFill>
                                      <a:latin typeface="Cambria Math" panose="02040503050406030204" pitchFamily="18" charset="0"/>
                                      <a:ea typeface="Cambria Math" panose="02040503050406030204" pitchFamily="18" charset="0"/>
                                    </a:rPr>
                                    <m:t>𝑐</m:t>
                                  </m:r>
                                </m:e>
                                <m:sup>
                                  <m:r>
                                    <a:rPr lang="en-GB" i="1">
                                      <a:solidFill>
                                        <a:schemeClr val="accent4"/>
                                      </a:solidFill>
                                      <a:latin typeface="Cambria Math" panose="02040503050406030204" pitchFamily="18" charset="0"/>
                                      <a:ea typeface="Cambria Math" panose="02040503050406030204" pitchFamily="18" charset="0"/>
                                    </a:rPr>
                                    <m:t>−</m:t>
                                  </m:r>
                                </m:sup>
                              </m:sSup>
                            </m:lim>
                          </m:limLow>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sSub>
                                <m:sSubPr>
                                  <m:ctrlPr>
                                    <a:rPr lang="en-GB" i="1">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𝑇</m:t>
                                  </m:r>
                                </m:e>
                                <m:sub>
                                  <m:r>
                                    <a:rPr lang="en-GB" i="1">
                                      <a:solidFill>
                                        <a:schemeClr val="accent4"/>
                                      </a:solidFill>
                                      <a:latin typeface="Cambria Math" panose="02040503050406030204" pitchFamily="18" charset="0"/>
                                    </a:rPr>
                                    <m:t>𝑖</m:t>
                                  </m:r>
                                </m:sub>
                              </m:sSub>
                            </m:e>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𝑥</m:t>
                              </m:r>
                            </m:e>
                          </m:d>
                        </m:den>
                      </m:f>
                    </m:oMath>
                  </m:oMathPara>
                </a14:m>
                <a:endParaRPr lang="en-US" dirty="0">
                  <a:solidFill>
                    <a:schemeClr val="accent4"/>
                  </a:solidFill>
                </a:endParaRPr>
              </a:p>
            </p:txBody>
          </p:sp>
        </mc:Choice>
        <mc:Fallback>
          <p:sp>
            <p:nvSpPr>
              <p:cNvPr id="7" name="TextBox 6">
                <a:extLst>
                  <a:ext uri="{FF2B5EF4-FFF2-40B4-BE49-F238E27FC236}">
                    <a16:creationId xmlns:a16="http://schemas.microsoft.com/office/drawing/2014/main" id="{99273405-B3B6-904B-BE3C-28C2BB0B01B6}"/>
                  </a:ext>
                </a:extLst>
              </p:cNvPr>
              <p:cNvSpPr txBox="1">
                <a:spLocks noRot="1" noChangeAspect="1" noMove="1" noResize="1" noEditPoints="1" noAdjustHandles="1" noChangeArrowheads="1" noChangeShapeType="1" noTextEdit="1"/>
              </p:cNvSpPr>
              <p:nvPr/>
            </p:nvSpPr>
            <p:spPr>
              <a:xfrm>
                <a:off x="569156" y="2019722"/>
                <a:ext cx="6760249" cy="761555"/>
              </a:xfrm>
              <a:prstGeom prst="rect">
                <a:avLst/>
              </a:prstGeom>
              <a:blipFill>
                <a:blip r:embed="rId2"/>
                <a:stretch>
                  <a:fillRect l="-188" b="-8197"/>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C63012D6-F88B-4141-A191-824D17555F54}"/>
              </a:ext>
            </a:extLst>
          </p:cNvPr>
          <p:cNvSpPr/>
          <p:nvPr/>
        </p:nvSpPr>
        <p:spPr>
          <a:xfrm rot="10800000">
            <a:off x="7409468" y="2019721"/>
            <a:ext cx="122548" cy="273377"/>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A8650F3C-DDD4-C143-B7F3-C281E29B248D}"/>
              </a:ext>
            </a:extLst>
          </p:cNvPr>
          <p:cNvSpPr/>
          <p:nvPr/>
        </p:nvSpPr>
        <p:spPr>
          <a:xfrm rot="10800000">
            <a:off x="7409468" y="2431820"/>
            <a:ext cx="122549" cy="27337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3FC63717-168E-5B4E-84CD-063944740F91}"/>
              </a:ext>
            </a:extLst>
          </p:cNvPr>
          <p:cNvSpPr/>
          <p:nvPr/>
        </p:nvSpPr>
        <p:spPr>
          <a:xfrm rot="16200000">
            <a:off x="1980600" y="1537539"/>
            <a:ext cx="122180" cy="2609655"/>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5BB3EFF-C8E8-B04D-AECA-518D84F68D9A}"/>
                  </a:ext>
                </a:extLst>
              </p:cNvPr>
              <p:cNvSpPr txBox="1"/>
              <p:nvPr/>
            </p:nvSpPr>
            <p:spPr>
              <a:xfrm>
                <a:off x="7532016" y="2019721"/>
                <a:ext cx="4309621" cy="261610"/>
              </a:xfrm>
              <a:prstGeom prst="rect">
                <a:avLst/>
              </a:prstGeom>
              <a:noFill/>
            </p:spPr>
            <p:txBody>
              <a:bodyPr wrap="square">
                <a:spAutoFit/>
              </a:bodyPr>
              <a:lstStyle/>
              <a:p>
                <a:r>
                  <a:rPr lang="en-GB" sz="1100" dirty="0">
                    <a:solidFill>
                      <a:schemeClr val="bg1"/>
                    </a:solidFill>
                    <a:latin typeface="Skyscanner Relative Book" panose="02000506040000020004" pitchFamily="2" charset="77"/>
                    <a:ea typeface="Skyscanner Relative Book" panose="02000506040000020004" pitchFamily="2" charset="77"/>
                  </a:rPr>
                  <a:t>How is the target variable </a:t>
                </a:r>
                <a14:m>
                  <m:oMath xmlns:m="http://schemas.openxmlformats.org/officeDocument/2006/math">
                    <m:sSub>
                      <m:sSubPr>
                        <m:ctrlPr>
                          <a:rPr lang="en-GB" sz="1100" i="1" smtClean="0">
                            <a:solidFill>
                              <a:schemeClr val="bg1"/>
                            </a:solidFill>
                            <a:latin typeface="Cambria Math" panose="02040503050406030204" pitchFamily="18" charset="0"/>
                          </a:rPr>
                        </m:ctrlPr>
                      </m:sSubPr>
                      <m:e>
                        <m:r>
                          <a:rPr lang="en-GB" sz="1100" i="1">
                            <a:solidFill>
                              <a:schemeClr val="bg1"/>
                            </a:solidFill>
                            <a:latin typeface="Cambria Math" panose="02040503050406030204" pitchFamily="18" charset="0"/>
                          </a:rPr>
                          <m:t>𝑌</m:t>
                        </m:r>
                      </m:e>
                      <m:sub>
                        <m:r>
                          <a:rPr lang="en-GB" sz="1100" i="1">
                            <a:solidFill>
                              <a:schemeClr val="bg1"/>
                            </a:solidFill>
                            <a:latin typeface="Cambria Math" panose="02040503050406030204" pitchFamily="18" charset="0"/>
                          </a:rPr>
                          <m:t>𝑖</m:t>
                        </m:r>
                      </m:sub>
                    </m:sSub>
                  </m:oMath>
                </a14:m>
                <a:r>
                  <a:rPr lang="en-GB" sz="1100" dirty="0">
                    <a:solidFill>
                      <a:schemeClr val="bg1"/>
                    </a:solidFill>
                    <a:latin typeface="Skyscanner Relative Book" panose="02000506040000020004" pitchFamily="2" charset="77"/>
                    <a:ea typeface="Skyscanner Relative Book" panose="02000506040000020004" pitchFamily="2" charset="77"/>
                  </a:rPr>
                  <a:t> affected at the threshold?</a:t>
                </a:r>
                <a:endParaRPr lang="en-US" sz="1100" dirty="0">
                  <a:solidFill>
                    <a:schemeClr val="bg1"/>
                  </a:solidFill>
                  <a:latin typeface="Skyscanner Relative Book" panose="02000506040000020004" pitchFamily="2" charset="77"/>
                  <a:ea typeface="Skyscanner Relative Book" panose="02000506040000020004" pitchFamily="2" charset="77"/>
                </a:endParaRPr>
              </a:p>
            </p:txBody>
          </p:sp>
        </mc:Choice>
        <mc:Fallback>
          <p:sp>
            <p:nvSpPr>
              <p:cNvPr id="11" name="TextBox 10">
                <a:extLst>
                  <a:ext uri="{FF2B5EF4-FFF2-40B4-BE49-F238E27FC236}">
                    <a16:creationId xmlns:a16="http://schemas.microsoft.com/office/drawing/2014/main" id="{B5BB3EFF-C8E8-B04D-AECA-518D84F68D9A}"/>
                  </a:ext>
                </a:extLst>
              </p:cNvPr>
              <p:cNvSpPr txBox="1">
                <a:spLocks noRot="1" noChangeAspect="1" noMove="1" noResize="1" noEditPoints="1" noAdjustHandles="1" noChangeArrowheads="1" noChangeShapeType="1" noTextEdit="1"/>
              </p:cNvSpPr>
              <p:nvPr/>
            </p:nvSpPr>
            <p:spPr>
              <a:xfrm>
                <a:off x="7532016" y="2019721"/>
                <a:ext cx="4309621" cy="2616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B2732F2-3639-FC49-AFD6-C2C5C0C3F1DD}"/>
                  </a:ext>
                </a:extLst>
              </p:cNvPr>
              <p:cNvSpPr txBox="1"/>
              <p:nvPr/>
            </p:nvSpPr>
            <p:spPr>
              <a:xfrm>
                <a:off x="7532016" y="2430498"/>
                <a:ext cx="4309621" cy="261610"/>
              </a:xfrm>
              <a:prstGeom prst="rect">
                <a:avLst/>
              </a:prstGeom>
              <a:noFill/>
            </p:spPr>
            <p:txBody>
              <a:bodyPr wrap="square">
                <a:spAutoFit/>
              </a:bodyPr>
              <a:lstStyle/>
              <a:p>
                <a:r>
                  <a:rPr lang="en-GB" sz="1100" dirty="0">
                    <a:solidFill>
                      <a:schemeClr val="tx1"/>
                    </a:solidFill>
                    <a:latin typeface="Skyscanner Relative Book" panose="02000506040000020004" pitchFamily="2" charset="77"/>
                    <a:ea typeface="Skyscanner Relative Book" panose="02000506040000020004" pitchFamily="2" charset="77"/>
                  </a:rPr>
                  <a:t>How is the treatment </a:t>
                </a:r>
                <a14:m>
                  <m:oMath xmlns:m="http://schemas.openxmlformats.org/officeDocument/2006/math">
                    <m:r>
                      <a:rPr lang="en-GB" sz="1100" b="0" i="1" smtClean="0">
                        <a:solidFill>
                          <a:schemeClr val="tx1"/>
                        </a:solidFill>
                        <a:latin typeface="Cambria Math" panose="02040503050406030204" pitchFamily="18" charset="0"/>
                      </a:rPr>
                      <m:t>𝑇</m:t>
                    </m:r>
                  </m:oMath>
                </a14:m>
                <a:r>
                  <a:rPr lang="en-GB" sz="1100" dirty="0">
                    <a:solidFill>
                      <a:schemeClr val="tx1"/>
                    </a:solidFill>
                    <a:latin typeface="Skyscanner Relative Book" panose="02000506040000020004" pitchFamily="2" charset="77"/>
                    <a:ea typeface="Skyscanner Relative Book" panose="02000506040000020004" pitchFamily="2" charset="77"/>
                  </a:rPr>
                  <a:t> affected at the threshold?</a:t>
                </a:r>
                <a:endParaRPr lang="en-US" sz="1100" dirty="0">
                  <a:solidFill>
                    <a:schemeClr val="tx1"/>
                  </a:solidFill>
                  <a:latin typeface="Skyscanner Relative Book" panose="02000506040000020004" pitchFamily="2" charset="77"/>
                  <a:ea typeface="Skyscanner Relative Book" panose="02000506040000020004" pitchFamily="2" charset="77"/>
                </a:endParaRPr>
              </a:p>
            </p:txBody>
          </p:sp>
        </mc:Choice>
        <mc:Fallback>
          <p:sp>
            <p:nvSpPr>
              <p:cNvPr id="12" name="TextBox 11">
                <a:extLst>
                  <a:ext uri="{FF2B5EF4-FFF2-40B4-BE49-F238E27FC236}">
                    <a16:creationId xmlns:a16="http://schemas.microsoft.com/office/drawing/2014/main" id="{9B2732F2-3639-FC49-AFD6-C2C5C0C3F1DD}"/>
                  </a:ext>
                </a:extLst>
              </p:cNvPr>
              <p:cNvSpPr txBox="1">
                <a:spLocks noRot="1" noChangeAspect="1" noMove="1" noResize="1" noEditPoints="1" noAdjustHandles="1" noChangeArrowheads="1" noChangeShapeType="1" noTextEdit="1"/>
              </p:cNvSpPr>
              <p:nvPr/>
            </p:nvSpPr>
            <p:spPr>
              <a:xfrm>
                <a:off x="7532016" y="2430498"/>
                <a:ext cx="4309621" cy="261610"/>
              </a:xfrm>
              <a:prstGeom prst="rect">
                <a:avLst/>
              </a:prstGeom>
              <a:blipFill>
                <a:blip r:embed="rId4"/>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900BB21-3186-A94D-8D74-3161A29512D0}"/>
                  </a:ext>
                </a:extLst>
              </p:cNvPr>
              <p:cNvSpPr txBox="1"/>
              <p:nvPr/>
            </p:nvSpPr>
            <p:spPr>
              <a:xfrm>
                <a:off x="736863" y="2999523"/>
                <a:ext cx="2609656" cy="1446550"/>
              </a:xfrm>
              <a:prstGeom prst="rect">
                <a:avLst/>
              </a:prstGeom>
              <a:noFill/>
            </p:spPr>
            <p:txBody>
              <a:bodyPr wrap="square">
                <a:spAutoFit/>
              </a:bodyPr>
              <a:lstStyle/>
              <a:p>
                <a:r>
                  <a:rPr lang="en-GB" sz="1100" dirty="0">
                    <a:solidFill>
                      <a:schemeClr val="accent4"/>
                    </a:solidFill>
                    <a:latin typeface="Skyscanner Relative Book" panose="02000506040000020004" pitchFamily="2" charset="77"/>
                    <a:ea typeface="Skyscanner Relative Book" panose="02000506040000020004" pitchFamily="2" charset="77"/>
                  </a:rPr>
                  <a:t>This is a local estimate in 2 senses:</a:t>
                </a:r>
              </a:p>
              <a:p>
                <a:pPr marL="228600" indent="-228600">
                  <a:buAutoNum type="arabicPeriod"/>
                </a:pPr>
                <a:r>
                  <a:rPr lang="en-GB" sz="1100" dirty="0">
                    <a:solidFill>
                      <a:schemeClr val="accent4"/>
                    </a:solidFill>
                    <a:latin typeface="Skyscanner Relative Book" panose="02000506040000020004" pitchFamily="2" charset="77"/>
                    <a:ea typeface="Skyscanner Relative Book" panose="02000506040000020004" pitchFamily="2" charset="77"/>
                  </a:rPr>
                  <a:t>It is local because it only gives the treatment effect at the threshold </a:t>
                </a:r>
                <a14:m>
                  <m:oMath xmlns:m="http://schemas.openxmlformats.org/officeDocument/2006/math">
                    <m:r>
                      <a:rPr lang="en-GB" sz="1100" i="1">
                        <a:solidFill>
                          <a:schemeClr val="accent4"/>
                        </a:solidFill>
                        <a:latin typeface="Cambria Math" panose="02040503050406030204" pitchFamily="18" charset="0"/>
                      </a:rPr>
                      <m:t>𝑐</m:t>
                    </m:r>
                  </m:oMath>
                </a14:m>
                <a:r>
                  <a:rPr lang="en-GB" sz="1100" dirty="0">
                    <a:solidFill>
                      <a:schemeClr val="accent4"/>
                    </a:solidFill>
                    <a:latin typeface="Skyscanner Relative Book" panose="02000506040000020004" pitchFamily="2" charset="77"/>
                    <a:ea typeface="Skyscanner Relative Book" panose="02000506040000020004" pitchFamily="2" charset="77"/>
                  </a:rPr>
                  <a:t>. (RD locality)</a:t>
                </a:r>
              </a:p>
              <a:p>
                <a:pPr marL="228600" indent="-228600">
                  <a:buAutoNum type="arabicPeriod"/>
                </a:pPr>
                <a:r>
                  <a:rPr lang="en-GB" sz="1100" dirty="0">
                    <a:solidFill>
                      <a:schemeClr val="accent4"/>
                    </a:solidFill>
                    <a:latin typeface="Skyscanner Relative Book" panose="02000506040000020004" pitchFamily="2" charset="77"/>
                    <a:ea typeface="Skyscanner Relative Book" panose="02000506040000020004" pitchFamily="2" charset="77"/>
                  </a:rPr>
                  <a:t>It is local because it only estimates the treatment effect for the compliers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𝑇</m:t>
                        </m:r>
                      </m:e>
                      <m:sub>
                        <m:r>
                          <a:rPr lang="en-GB" sz="1100" i="1">
                            <a:solidFill>
                              <a:schemeClr val="accent4"/>
                            </a:solidFill>
                            <a:latin typeface="Cambria Math" panose="02040503050406030204" pitchFamily="18" charset="0"/>
                          </a:rPr>
                          <m:t>1</m:t>
                        </m:r>
                        <m:r>
                          <a:rPr lang="en-GB" sz="1100" i="1">
                            <a:solidFill>
                              <a:schemeClr val="accent4"/>
                            </a:solidFill>
                            <a:latin typeface="Cambria Math" panose="02040503050406030204" pitchFamily="18" charset="0"/>
                          </a:rPr>
                          <m:t>𝑖</m:t>
                        </m:r>
                      </m:sub>
                    </m:sSub>
                    <m:r>
                      <a:rPr lang="en-GB" sz="1100" i="1">
                        <a:solidFill>
                          <a:schemeClr val="accent4"/>
                        </a:solidFill>
                        <a:latin typeface="Cambria Math" panose="02040503050406030204" pitchFamily="18" charset="0"/>
                      </a:rPr>
                      <m:t>&gt;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𝑇</m:t>
                        </m:r>
                      </m:e>
                      <m:sub>
                        <m:r>
                          <a:rPr lang="en-GB" sz="1100" i="1">
                            <a:solidFill>
                              <a:schemeClr val="accent4"/>
                            </a:solidFill>
                            <a:latin typeface="Cambria Math" panose="02040503050406030204" pitchFamily="18" charset="0"/>
                          </a:rPr>
                          <m:t>0</m:t>
                        </m:r>
                        <m:r>
                          <a:rPr lang="en-GB" sz="1100" i="1">
                            <a:solidFill>
                              <a:schemeClr val="accent4"/>
                            </a:solidFill>
                            <a:latin typeface="Cambria Math" panose="02040503050406030204" pitchFamily="18" charset="0"/>
                          </a:rPr>
                          <m:t>𝑖</m:t>
                        </m:r>
                      </m:sub>
                    </m:sSub>
                  </m:oMath>
                </a14:m>
                <a:r>
                  <a:rPr lang="en-GB" sz="1100" dirty="0">
                    <a:solidFill>
                      <a:schemeClr val="accent4"/>
                    </a:solidFill>
                    <a:latin typeface="Skyscanner Relative Book" panose="02000506040000020004" pitchFamily="2" charset="77"/>
                    <a:ea typeface="Skyscanner Relative Book" panose="02000506040000020004" pitchFamily="2" charset="77"/>
                  </a:rPr>
                  <a:t>. (IV locality)</a:t>
                </a:r>
              </a:p>
              <a:p>
                <a:pPr marL="228600" indent="-228600">
                  <a:buAutoNum type="arabicPeriod"/>
                </a:pPr>
                <a:endParaRPr lang="en-GB"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p:sp>
            <p:nvSpPr>
              <p:cNvPr id="13" name="TextBox 12">
                <a:extLst>
                  <a:ext uri="{FF2B5EF4-FFF2-40B4-BE49-F238E27FC236}">
                    <a16:creationId xmlns:a16="http://schemas.microsoft.com/office/drawing/2014/main" id="{A900BB21-3186-A94D-8D74-3161A29512D0}"/>
                  </a:ext>
                </a:extLst>
              </p:cNvPr>
              <p:cNvSpPr txBox="1">
                <a:spLocks noRot="1" noChangeAspect="1" noMove="1" noResize="1" noEditPoints="1" noAdjustHandles="1" noChangeArrowheads="1" noChangeShapeType="1" noTextEdit="1"/>
              </p:cNvSpPr>
              <p:nvPr/>
            </p:nvSpPr>
            <p:spPr>
              <a:xfrm>
                <a:off x="736863" y="2999523"/>
                <a:ext cx="2609656" cy="1446550"/>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DD4A829-DC5D-1744-A2C9-AC8EAFC7FC80}"/>
              </a:ext>
            </a:extLst>
          </p:cNvPr>
          <p:cNvSpPr txBox="1"/>
          <p:nvPr/>
        </p:nvSpPr>
        <p:spPr>
          <a:xfrm>
            <a:off x="3689428" y="3144682"/>
            <a:ext cx="8235479" cy="1384995"/>
          </a:xfrm>
          <a:prstGeom prst="rect">
            <a:avLst/>
          </a:prstGeom>
          <a:noFill/>
        </p:spPr>
        <p:txBody>
          <a:bodyPr wrap="square">
            <a:spAutoFit/>
          </a:bodyPr>
          <a:lstStyle/>
          <a:p>
            <a:r>
              <a:rPr lang="en-GB" sz="1400" b="1" i="0" u="none" strike="noStrike" dirty="0">
                <a:solidFill>
                  <a:schemeClr val="accent4"/>
                </a:solidFill>
                <a:effectLst/>
                <a:latin typeface="Skyscanner Relative Book" panose="02000506040000020004" pitchFamily="2" charset="77"/>
                <a:ea typeface="Skyscanner Relative Book" panose="02000506040000020004" pitchFamily="2" charset="77"/>
              </a:rPr>
              <a:t>How do we ensure there is no </a:t>
            </a:r>
            <a:r>
              <a:rPr lang="en-GB" sz="1400" b="1" dirty="0">
                <a:solidFill>
                  <a:schemeClr val="accent4"/>
                </a:solidFill>
                <a:latin typeface="Skyscanner Relative Book" panose="02000506040000020004" pitchFamily="2" charset="77"/>
                <a:ea typeface="Skyscanner Relative Book" panose="02000506040000020004" pitchFamily="2" charset="77"/>
              </a:rPr>
              <a:t>bias at the threshold?</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An example is when you need to be below a certain income level to get a government benefit. Some families might lower their income on purpose, just to be just eligible for the program.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In these sorts of situations, we tend to see a phenomenon called bunching on the density of the running variable. This means that we will have a lot of entities just above or just below the threshold.</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16" name="Straight Connector 15">
            <a:extLst>
              <a:ext uri="{FF2B5EF4-FFF2-40B4-BE49-F238E27FC236}">
                <a16:creationId xmlns:a16="http://schemas.microsoft.com/office/drawing/2014/main" id="{57090E8C-10F0-A242-AB2F-15714FF7429F}"/>
              </a:ext>
            </a:extLst>
          </p:cNvPr>
          <p:cNvCxnSpPr/>
          <p:nvPr/>
        </p:nvCxnSpPr>
        <p:spPr>
          <a:xfrm>
            <a:off x="3544478" y="2999523"/>
            <a:ext cx="0" cy="343898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D64F5E-0A04-4942-827D-5DB0EF073ED5}"/>
              </a:ext>
            </a:extLst>
          </p:cNvPr>
          <p:cNvCxnSpPr>
            <a:cxnSpLocks/>
          </p:cNvCxnSpPr>
          <p:nvPr/>
        </p:nvCxnSpPr>
        <p:spPr>
          <a:xfrm>
            <a:off x="3544478" y="2999523"/>
            <a:ext cx="8297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3470E19-78C8-024B-BEE1-0B3C3F5F90B7}"/>
              </a:ext>
            </a:extLst>
          </p:cNvPr>
          <p:cNvPicPr>
            <a:picLocks noChangeAspect="1"/>
          </p:cNvPicPr>
          <p:nvPr/>
        </p:nvPicPr>
        <p:blipFill>
          <a:blip r:embed="rId6"/>
          <a:stretch>
            <a:fillRect/>
          </a:stretch>
        </p:blipFill>
        <p:spPr>
          <a:xfrm>
            <a:off x="3742438" y="4666012"/>
            <a:ext cx="3808559" cy="1772495"/>
          </a:xfrm>
          <a:prstGeom prst="rect">
            <a:avLst/>
          </a:prstGeom>
        </p:spPr>
      </p:pic>
      <p:pic>
        <p:nvPicPr>
          <p:cNvPr id="22" name="Picture 21">
            <a:extLst>
              <a:ext uri="{FF2B5EF4-FFF2-40B4-BE49-F238E27FC236}">
                <a16:creationId xmlns:a16="http://schemas.microsoft.com/office/drawing/2014/main" id="{12DC016E-15DD-A74B-8579-307C4E5DB6EA}"/>
              </a:ext>
            </a:extLst>
          </p:cNvPr>
          <p:cNvPicPr>
            <a:picLocks noChangeAspect="1"/>
          </p:cNvPicPr>
          <p:nvPr/>
        </p:nvPicPr>
        <p:blipFill>
          <a:blip r:embed="rId7"/>
          <a:stretch>
            <a:fillRect/>
          </a:stretch>
        </p:blipFill>
        <p:spPr>
          <a:xfrm>
            <a:off x="7693057" y="4673912"/>
            <a:ext cx="3609681" cy="1764595"/>
          </a:xfrm>
          <a:prstGeom prst="rect">
            <a:avLst/>
          </a:prstGeom>
        </p:spPr>
      </p:pic>
      <p:pic>
        <p:nvPicPr>
          <p:cNvPr id="24" name="Graphic 23" descr="Badge Tick with solid fill">
            <a:extLst>
              <a:ext uri="{FF2B5EF4-FFF2-40B4-BE49-F238E27FC236}">
                <a16:creationId xmlns:a16="http://schemas.microsoft.com/office/drawing/2014/main" id="{A9356D93-B19B-DA42-8476-33366F3FB4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24779" y="4717697"/>
            <a:ext cx="675331" cy="675331"/>
          </a:xfrm>
          <a:prstGeom prst="rect">
            <a:avLst/>
          </a:prstGeom>
        </p:spPr>
      </p:pic>
      <p:pic>
        <p:nvPicPr>
          <p:cNvPr id="26" name="Graphic 25" descr="Badge Cross with solid fill">
            <a:extLst>
              <a:ext uri="{FF2B5EF4-FFF2-40B4-BE49-F238E27FC236}">
                <a16:creationId xmlns:a16="http://schemas.microsoft.com/office/drawing/2014/main" id="{0D28859C-8B30-2247-B56D-86E1FF3FC5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52713" y="4743498"/>
            <a:ext cx="623727" cy="623727"/>
          </a:xfrm>
          <a:prstGeom prst="rect">
            <a:avLst/>
          </a:prstGeom>
        </p:spPr>
      </p:pic>
      <p:sp>
        <p:nvSpPr>
          <p:cNvPr id="27" name="Oval 26">
            <a:extLst>
              <a:ext uri="{FF2B5EF4-FFF2-40B4-BE49-F238E27FC236}">
                <a16:creationId xmlns:a16="http://schemas.microsoft.com/office/drawing/2014/main" id="{5CA27E7D-7A71-634E-848E-FB4B01C524D4}"/>
              </a:ext>
            </a:extLst>
          </p:cNvPr>
          <p:cNvSpPr/>
          <p:nvPr/>
        </p:nvSpPr>
        <p:spPr>
          <a:xfrm>
            <a:off x="9973560" y="4666012"/>
            <a:ext cx="377072" cy="16405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00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55585F-094E-F140-85AA-75822B781BC6}"/>
              </a:ext>
            </a:extLst>
          </p:cNvPr>
          <p:cNvSpPr>
            <a:spLocks noGrp="1"/>
          </p:cNvSpPr>
          <p:nvPr>
            <p:ph type="body" sz="quarter" idx="15"/>
          </p:nvPr>
        </p:nvSpPr>
        <p:spPr/>
        <p:txBody>
          <a:bodyPr/>
          <a:lstStyle/>
          <a:p>
            <a:r>
              <a:rPr lang="en-US" dirty="0"/>
              <a:t>Solving Fuzzy RDD with 2 regressions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D77853A-E32E-1546-8107-53C3CD7A55DB}"/>
                  </a:ext>
                </a:extLst>
              </p:cNvPr>
              <p:cNvSpPr txBox="1"/>
              <p:nvPr/>
            </p:nvSpPr>
            <p:spPr>
              <a:xfrm>
                <a:off x="6096000" y="359261"/>
                <a:ext cx="6096000" cy="684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solidFill>
                                <a:schemeClr val="accent4"/>
                              </a:solidFill>
                              <a:latin typeface="Cambria Math" panose="02040503050406030204" pitchFamily="18" charset="0"/>
                            </a:rPr>
                          </m:ctrlPr>
                        </m:fPr>
                        <m:num>
                          <m:limLow>
                            <m:limLowPr>
                              <m:ctrlPr>
                                <a:rPr lang="en-US" sz="1400" i="1">
                                  <a:solidFill>
                                    <a:schemeClr val="accent4"/>
                                  </a:solidFill>
                                  <a:latin typeface="Cambria Math" panose="02040503050406030204" pitchFamily="18" charset="0"/>
                                </a:rPr>
                              </m:ctrlPr>
                            </m:limLowPr>
                            <m:e>
                              <m:r>
                                <m:rPr>
                                  <m:sty m:val="p"/>
                                </m:rPr>
                                <a:rPr lang="en-US" sz="1400">
                                  <a:solidFill>
                                    <a:schemeClr val="accent4"/>
                                  </a:solidFill>
                                  <a:latin typeface="Cambria Math" panose="02040503050406030204" pitchFamily="18" charset="0"/>
                                </a:rPr>
                                <m:t>lim</m:t>
                              </m:r>
                            </m:e>
                            <m:lim>
                              <m:r>
                                <a:rPr lang="en-GB" sz="1400" i="1">
                                  <a:solidFill>
                                    <a:schemeClr val="accent4"/>
                                  </a:solidFill>
                                  <a:latin typeface="Cambria Math" panose="02040503050406030204" pitchFamily="18" charset="0"/>
                                </a:rPr>
                                <m:t>𝑥</m:t>
                              </m:r>
                              <m:r>
                                <a:rPr lang="en-GB" sz="1400" i="1">
                                  <a:solidFill>
                                    <a:schemeClr val="accent4"/>
                                  </a:solidFill>
                                  <a:latin typeface="Cambria Math" panose="02040503050406030204" pitchFamily="18" charset="0"/>
                                  <a:ea typeface="Cambria Math" panose="02040503050406030204" pitchFamily="18" charset="0"/>
                                </a:rPr>
                                <m:t>→</m:t>
                              </m:r>
                              <m:sSup>
                                <m:sSupPr>
                                  <m:ctrlPr>
                                    <a:rPr lang="en-GB" sz="1400" i="1">
                                      <a:solidFill>
                                        <a:schemeClr val="accent4"/>
                                      </a:solidFill>
                                      <a:latin typeface="Cambria Math" panose="02040503050406030204" pitchFamily="18" charset="0"/>
                                      <a:ea typeface="Cambria Math" panose="02040503050406030204" pitchFamily="18" charset="0"/>
                                    </a:rPr>
                                  </m:ctrlPr>
                                </m:sSupPr>
                                <m:e>
                                  <m:r>
                                    <a:rPr lang="en-GB" sz="1400" i="1">
                                      <a:solidFill>
                                        <a:schemeClr val="accent4"/>
                                      </a:solidFill>
                                      <a:latin typeface="Cambria Math" panose="02040503050406030204" pitchFamily="18" charset="0"/>
                                      <a:ea typeface="Cambria Math" panose="02040503050406030204" pitchFamily="18" charset="0"/>
                                    </a:rPr>
                                    <m:t>𝑐</m:t>
                                  </m:r>
                                </m:e>
                                <m:sup>
                                  <m:r>
                                    <a:rPr lang="en-GB" sz="1400" i="1">
                                      <a:solidFill>
                                        <a:schemeClr val="accent4"/>
                                      </a:solidFill>
                                      <a:latin typeface="Cambria Math" panose="02040503050406030204" pitchFamily="18" charset="0"/>
                                      <a:ea typeface="Cambria Math" panose="02040503050406030204" pitchFamily="18" charset="0"/>
                                    </a:rPr>
                                    <m:t>+</m:t>
                                  </m:r>
                                </m:sup>
                              </m:sSup>
                            </m:lim>
                          </m:limLow>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𝑌</m:t>
                                  </m:r>
                                </m:e>
                                <m:sub>
                                  <m:r>
                                    <a:rPr lang="en-GB" sz="1400" i="1">
                                      <a:solidFill>
                                        <a:schemeClr val="accent4"/>
                                      </a:solidFill>
                                      <a:latin typeface="Cambria Math" panose="02040503050406030204" pitchFamily="18" charset="0"/>
                                    </a:rPr>
                                    <m:t>𝑖</m:t>
                                  </m:r>
                                </m:sub>
                              </m:sSub>
                            </m:e>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𝑋</m:t>
                                  </m:r>
                                </m:e>
                                <m:sub>
                                  <m:r>
                                    <a:rPr lang="en-GB" sz="1400" i="1">
                                      <a:solidFill>
                                        <a:schemeClr val="accent4"/>
                                      </a:solidFill>
                                      <a:latin typeface="Cambria Math" panose="02040503050406030204" pitchFamily="18" charset="0"/>
                                    </a:rPr>
                                    <m:t>𝑖</m:t>
                                  </m:r>
                                </m:sub>
                              </m:sSub>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𝑥</m:t>
                              </m:r>
                            </m:e>
                          </m:d>
                          <m:r>
                            <a:rPr lang="en-GB" sz="1400" b="0" i="1" smtClean="0">
                              <a:solidFill>
                                <a:schemeClr val="accent4"/>
                              </a:solidFill>
                              <a:latin typeface="Cambria Math" panose="02040503050406030204" pitchFamily="18" charset="0"/>
                            </a:rPr>
                            <m:t>−</m:t>
                          </m:r>
                          <m:limLow>
                            <m:limLowPr>
                              <m:ctrlPr>
                                <a:rPr lang="en-US" sz="1400" i="1">
                                  <a:solidFill>
                                    <a:schemeClr val="accent4"/>
                                  </a:solidFill>
                                  <a:latin typeface="Cambria Math" panose="02040503050406030204" pitchFamily="18" charset="0"/>
                                </a:rPr>
                              </m:ctrlPr>
                            </m:limLowPr>
                            <m:e>
                              <m:r>
                                <m:rPr>
                                  <m:sty m:val="p"/>
                                </m:rPr>
                                <a:rPr lang="en-US" sz="1400">
                                  <a:solidFill>
                                    <a:schemeClr val="accent4"/>
                                  </a:solidFill>
                                  <a:latin typeface="Cambria Math" panose="02040503050406030204" pitchFamily="18" charset="0"/>
                                </a:rPr>
                                <m:t>lim</m:t>
                              </m:r>
                            </m:e>
                            <m:lim>
                              <m:r>
                                <a:rPr lang="en-GB" sz="1400" i="1">
                                  <a:solidFill>
                                    <a:schemeClr val="accent4"/>
                                  </a:solidFill>
                                  <a:latin typeface="Cambria Math" panose="02040503050406030204" pitchFamily="18" charset="0"/>
                                </a:rPr>
                                <m:t>𝑥</m:t>
                              </m:r>
                              <m:r>
                                <a:rPr lang="en-GB" sz="1400" i="1">
                                  <a:solidFill>
                                    <a:schemeClr val="accent4"/>
                                  </a:solidFill>
                                  <a:latin typeface="Cambria Math" panose="02040503050406030204" pitchFamily="18" charset="0"/>
                                  <a:ea typeface="Cambria Math" panose="02040503050406030204" pitchFamily="18" charset="0"/>
                                </a:rPr>
                                <m:t>→</m:t>
                              </m:r>
                              <m:sSup>
                                <m:sSupPr>
                                  <m:ctrlPr>
                                    <a:rPr lang="en-GB" sz="1400" i="1">
                                      <a:solidFill>
                                        <a:schemeClr val="accent4"/>
                                      </a:solidFill>
                                      <a:latin typeface="Cambria Math" panose="02040503050406030204" pitchFamily="18" charset="0"/>
                                      <a:ea typeface="Cambria Math" panose="02040503050406030204" pitchFamily="18" charset="0"/>
                                    </a:rPr>
                                  </m:ctrlPr>
                                </m:sSupPr>
                                <m:e>
                                  <m:r>
                                    <a:rPr lang="en-GB" sz="1400" i="1">
                                      <a:solidFill>
                                        <a:schemeClr val="accent4"/>
                                      </a:solidFill>
                                      <a:latin typeface="Cambria Math" panose="02040503050406030204" pitchFamily="18" charset="0"/>
                                      <a:ea typeface="Cambria Math" panose="02040503050406030204" pitchFamily="18" charset="0"/>
                                    </a:rPr>
                                    <m:t>𝑐</m:t>
                                  </m:r>
                                </m:e>
                                <m:sup>
                                  <m:r>
                                    <a:rPr lang="en-GB" sz="1400" b="0" i="1" smtClean="0">
                                      <a:solidFill>
                                        <a:schemeClr val="accent4"/>
                                      </a:solidFill>
                                      <a:latin typeface="Cambria Math" panose="02040503050406030204" pitchFamily="18" charset="0"/>
                                      <a:ea typeface="Cambria Math" panose="02040503050406030204" pitchFamily="18" charset="0"/>
                                    </a:rPr>
                                    <m:t>−</m:t>
                                  </m:r>
                                </m:sup>
                              </m:sSup>
                            </m:lim>
                          </m:limLow>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𝑌</m:t>
                                  </m:r>
                                </m:e>
                                <m:sub>
                                  <m:r>
                                    <a:rPr lang="en-GB" sz="1400" i="1">
                                      <a:solidFill>
                                        <a:schemeClr val="accent4"/>
                                      </a:solidFill>
                                      <a:latin typeface="Cambria Math" panose="02040503050406030204" pitchFamily="18" charset="0"/>
                                    </a:rPr>
                                    <m:t>𝑖</m:t>
                                  </m:r>
                                </m:sub>
                              </m:sSub>
                            </m:e>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𝑋</m:t>
                                  </m:r>
                                </m:e>
                                <m:sub>
                                  <m:r>
                                    <a:rPr lang="en-GB" sz="1400" i="1">
                                      <a:solidFill>
                                        <a:schemeClr val="accent4"/>
                                      </a:solidFill>
                                      <a:latin typeface="Cambria Math" panose="02040503050406030204" pitchFamily="18" charset="0"/>
                                    </a:rPr>
                                    <m:t>𝑖</m:t>
                                  </m:r>
                                </m:sub>
                              </m:sSub>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𝑥</m:t>
                              </m:r>
                            </m:e>
                          </m:d>
                        </m:num>
                        <m:den>
                          <m:limLow>
                            <m:limLowPr>
                              <m:ctrlPr>
                                <a:rPr lang="en-US" sz="1400" i="1">
                                  <a:solidFill>
                                    <a:schemeClr val="accent4"/>
                                  </a:solidFill>
                                  <a:latin typeface="Cambria Math" panose="02040503050406030204" pitchFamily="18" charset="0"/>
                                </a:rPr>
                              </m:ctrlPr>
                            </m:limLowPr>
                            <m:e>
                              <m:r>
                                <m:rPr>
                                  <m:sty m:val="p"/>
                                </m:rPr>
                                <a:rPr lang="en-US" sz="1400">
                                  <a:solidFill>
                                    <a:schemeClr val="accent4"/>
                                  </a:solidFill>
                                  <a:latin typeface="Cambria Math" panose="02040503050406030204" pitchFamily="18" charset="0"/>
                                </a:rPr>
                                <m:t>lim</m:t>
                              </m:r>
                            </m:e>
                            <m:lim>
                              <m:r>
                                <a:rPr lang="en-GB" sz="1400" i="1">
                                  <a:solidFill>
                                    <a:schemeClr val="accent4"/>
                                  </a:solidFill>
                                  <a:latin typeface="Cambria Math" panose="02040503050406030204" pitchFamily="18" charset="0"/>
                                </a:rPr>
                                <m:t>𝑥</m:t>
                              </m:r>
                              <m:r>
                                <a:rPr lang="en-GB" sz="1400" i="1">
                                  <a:solidFill>
                                    <a:schemeClr val="accent4"/>
                                  </a:solidFill>
                                  <a:latin typeface="Cambria Math" panose="02040503050406030204" pitchFamily="18" charset="0"/>
                                  <a:ea typeface="Cambria Math" panose="02040503050406030204" pitchFamily="18" charset="0"/>
                                </a:rPr>
                                <m:t>→</m:t>
                              </m:r>
                              <m:sSup>
                                <m:sSupPr>
                                  <m:ctrlPr>
                                    <a:rPr lang="en-GB" sz="1400" i="1">
                                      <a:solidFill>
                                        <a:schemeClr val="accent4"/>
                                      </a:solidFill>
                                      <a:latin typeface="Cambria Math" panose="02040503050406030204" pitchFamily="18" charset="0"/>
                                      <a:ea typeface="Cambria Math" panose="02040503050406030204" pitchFamily="18" charset="0"/>
                                    </a:rPr>
                                  </m:ctrlPr>
                                </m:sSupPr>
                                <m:e>
                                  <m:r>
                                    <a:rPr lang="en-GB" sz="1400" i="1">
                                      <a:solidFill>
                                        <a:schemeClr val="accent4"/>
                                      </a:solidFill>
                                      <a:latin typeface="Cambria Math" panose="02040503050406030204" pitchFamily="18" charset="0"/>
                                      <a:ea typeface="Cambria Math" panose="02040503050406030204" pitchFamily="18" charset="0"/>
                                    </a:rPr>
                                    <m:t>𝑐</m:t>
                                  </m:r>
                                </m:e>
                                <m:sup>
                                  <m:r>
                                    <a:rPr lang="en-GB" sz="1400" i="1">
                                      <a:solidFill>
                                        <a:schemeClr val="accent4"/>
                                      </a:solidFill>
                                      <a:latin typeface="Cambria Math" panose="02040503050406030204" pitchFamily="18" charset="0"/>
                                      <a:ea typeface="Cambria Math" panose="02040503050406030204" pitchFamily="18" charset="0"/>
                                    </a:rPr>
                                    <m:t>+</m:t>
                                  </m:r>
                                </m:sup>
                              </m:sSup>
                            </m:lim>
                          </m:limLow>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𝑇</m:t>
                                  </m:r>
                                </m:e>
                                <m:sub>
                                  <m:r>
                                    <a:rPr lang="en-GB" sz="1400" b="0" i="1" smtClean="0">
                                      <a:solidFill>
                                        <a:schemeClr val="accent4"/>
                                      </a:solidFill>
                                      <a:latin typeface="Cambria Math" panose="02040503050406030204" pitchFamily="18" charset="0"/>
                                    </a:rPr>
                                    <m:t>𝑖</m:t>
                                  </m:r>
                                </m:sub>
                              </m:sSub>
                            </m:e>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𝑋</m:t>
                                  </m:r>
                                </m:e>
                                <m:sub>
                                  <m:r>
                                    <a:rPr lang="en-GB" sz="1400" i="1">
                                      <a:solidFill>
                                        <a:schemeClr val="accent4"/>
                                      </a:solidFill>
                                      <a:latin typeface="Cambria Math" panose="02040503050406030204" pitchFamily="18" charset="0"/>
                                    </a:rPr>
                                    <m:t>𝑖</m:t>
                                  </m:r>
                                </m:sub>
                              </m:sSub>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𝑥</m:t>
                              </m:r>
                            </m:e>
                          </m:d>
                          <m:r>
                            <a:rPr lang="en-GB" sz="1400" i="1">
                              <a:solidFill>
                                <a:schemeClr val="accent4"/>
                              </a:solidFill>
                              <a:latin typeface="Cambria Math" panose="02040503050406030204" pitchFamily="18" charset="0"/>
                            </a:rPr>
                            <m:t>−</m:t>
                          </m:r>
                          <m:limLow>
                            <m:limLowPr>
                              <m:ctrlPr>
                                <a:rPr lang="en-US" sz="1400" i="1">
                                  <a:solidFill>
                                    <a:schemeClr val="accent4"/>
                                  </a:solidFill>
                                  <a:latin typeface="Cambria Math" panose="02040503050406030204" pitchFamily="18" charset="0"/>
                                </a:rPr>
                              </m:ctrlPr>
                            </m:limLowPr>
                            <m:e>
                              <m:r>
                                <m:rPr>
                                  <m:sty m:val="p"/>
                                </m:rPr>
                                <a:rPr lang="en-US" sz="1400">
                                  <a:solidFill>
                                    <a:schemeClr val="accent4"/>
                                  </a:solidFill>
                                  <a:latin typeface="Cambria Math" panose="02040503050406030204" pitchFamily="18" charset="0"/>
                                </a:rPr>
                                <m:t>lim</m:t>
                              </m:r>
                            </m:e>
                            <m:lim>
                              <m:r>
                                <a:rPr lang="en-GB" sz="1400" i="1">
                                  <a:solidFill>
                                    <a:schemeClr val="accent4"/>
                                  </a:solidFill>
                                  <a:latin typeface="Cambria Math" panose="02040503050406030204" pitchFamily="18" charset="0"/>
                                </a:rPr>
                                <m:t>𝑥</m:t>
                              </m:r>
                              <m:r>
                                <a:rPr lang="en-GB" sz="1400" i="1">
                                  <a:solidFill>
                                    <a:schemeClr val="accent4"/>
                                  </a:solidFill>
                                  <a:latin typeface="Cambria Math" panose="02040503050406030204" pitchFamily="18" charset="0"/>
                                  <a:ea typeface="Cambria Math" panose="02040503050406030204" pitchFamily="18" charset="0"/>
                                </a:rPr>
                                <m:t>→</m:t>
                              </m:r>
                              <m:sSup>
                                <m:sSupPr>
                                  <m:ctrlPr>
                                    <a:rPr lang="en-GB" sz="1400" i="1">
                                      <a:solidFill>
                                        <a:schemeClr val="accent4"/>
                                      </a:solidFill>
                                      <a:latin typeface="Cambria Math" panose="02040503050406030204" pitchFamily="18" charset="0"/>
                                      <a:ea typeface="Cambria Math" panose="02040503050406030204" pitchFamily="18" charset="0"/>
                                    </a:rPr>
                                  </m:ctrlPr>
                                </m:sSupPr>
                                <m:e>
                                  <m:r>
                                    <a:rPr lang="en-GB" sz="1400" i="1">
                                      <a:solidFill>
                                        <a:schemeClr val="accent4"/>
                                      </a:solidFill>
                                      <a:latin typeface="Cambria Math" panose="02040503050406030204" pitchFamily="18" charset="0"/>
                                      <a:ea typeface="Cambria Math" panose="02040503050406030204" pitchFamily="18" charset="0"/>
                                    </a:rPr>
                                    <m:t>𝑐</m:t>
                                  </m:r>
                                </m:e>
                                <m:sup>
                                  <m:r>
                                    <a:rPr lang="en-GB" sz="1400" i="1">
                                      <a:solidFill>
                                        <a:schemeClr val="accent4"/>
                                      </a:solidFill>
                                      <a:latin typeface="Cambria Math" panose="02040503050406030204" pitchFamily="18" charset="0"/>
                                      <a:ea typeface="Cambria Math" panose="02040503050406030204" pitchFamily="18" charset="0"/>
                                    </a:rPr>
                                    <m:t>−</m:t>
                                  </m:r>
                                </m:sup>
                              </m:sSup>
                            </m:lim>
                          </m:limLow>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𝑇</m:t>
                                  </m:r>
                                </m:e>
                                <m:sub>
                                  <m:r>
                                    <a:rPr lang="en-GB" sz="1400" i="1">
                                      <a:solidFill>
                                        <a:schemeClr val="accent4"/>
                                      </a:solidFill>
                                      <a:latin typeface="Cambria Math" panose="02040503050406030204" pitchFamily="18" charset="0"/>
                                    </a:rPr>
                                    <m:t>𝑖</m:t>
                                  </m:r>
                                </m:sub>
                              </m:sSub>
                            </m:e>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𝑋</m:t>
                                  </m:r>
                                </m:e>
                                <m:sub>
                                  <m:r>
                                    <a:rPr lang="en-GB" sz="1400" i="1">
                                      <a:solidFill>
                                        <a:schemeClr val="accent4"/>
                                      </a:solidFill>
                                      <a:latin typeface="Cambria Math" panose="02040503050406030204" pitchFamily="18" charset="0"/>
                                    </a:rPr>
                                    <m:t>𝑖</m:t>
                                  </m:r>
                                </m:sub>
                              </m:sSub>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𝑥</m:t>
                              </m:r>
                            </m:e>
                          </m:d>
                        </m:den>
                      </m:f>
                    </m:oMath>
                  </m:oMathPara>
                </a14:m>
                <a:endParaRPr lang="en-US" sz="1400" dirty="0"/>
              </a:p>
            </p:txBody>
          </p:sp>
        </mc:Choice>
        <mc:Fallback>
          <p:sp>
            <p:nvSpPr>
              <p:cNvPr id="9" name="TextBox 8">
                <a:extLst>
                  <a:ext uri="{FF2B5EF4-FFF2-40B4-BE49-F238E27FC236}">
                    <a16:creationId xmlns:a16="http://schemas.microsoft.com/office/drawing/2014/main" id="{4D77853A-E32E-1546-8107-53C3CD7A55DB}"/>
                  </a:ext>
                </a:extLst>
              </p:cNvPr>
              <p:cNvSpPr txBox="1">
                <a:spLocks noRot="1" noChangeAspect="1" noMove="1" noResize="1" noEditPoints="1" noAdjustHandles="1" noChangeArrowheads="1" noChangeShapeType="1" noTextEdit="1"/>
              </p:cNvSpPr>
              <p:nvPr/>
            </p:nvSpPr>
            <p:spPr>
              <a:xfrm>
                <a:off x="6096000" y="359261"/>
                <a:ext cx="6096000" cy="684803"/>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A6DE401-362B-EE41-A0EE-9F5659223FB0}"/>
              </a:ext>
            </a:extLst>
          </p:cNvPr>
          <p:cNvSpPr txBox="1"/>
          <p:nvPr/>
        </p:nvSpPr>
        <p:spPr>
          <a:xfrm>
            <a:off x="4792133" y="3275743"/>
            <a:ext cx="6316134" cy="2585323"/>
          </a:xfrm>
          <a:prstGeom prst="rect">
            <a:avLst/>
          </a:prstGeom>
          <a:noFill/>
        </p:spPr>
        <p:txBody>
          <a:bodyPr wrap="square">
            <a:spAutoFit/>
          </a:bodyPr>
          <a:lstStyle/>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Weights:</a:t>
            </a:r>
            <a:r>
              <a:rPr lang="en-GB" sz="1200" dirty="0">
                <a:solidFill>
                  <a:schemeClr val="accent4"/>
                </a:solidFill>
                <a:latin typeface="Skyscanner Relative Book" panose="02000506040000020004" pitchFamily="2" charset="77"/>
                <a:ea typeface="Skyscanner Relative Book" panose="02000506040000020004" pitchFamily="2" charset="77"/>
              </a:rPr>
              <a:t> We can use a kernel with height of 15 </a:t>
            </a:r>
            <a:r>
              <a:rPr lang="en-GB" sz="1200" dirty="0" err="1">
                <a:solidFill>
                  <a:schemeClr val="accent4"/>
                </a:solidFill>
                <a:latin typeface="Skyscanner Relative Book" panose="02000506040000020004" pitchFamily="2" charset="77"/>
                <a:ea typeface="Skyscanner Relative Book" panose="02000506040000020004" pitchFamily="2" charset="77"/>
              </a:rPr>
              <a:t>minscore</a:t>
            </a:r>
            <a:r>
              <a:rPr lang="en-GB" sz="1200" dirty="0">
                <a:solidFill>
                  <a:schemeClr val="accent4"/>
                </a:solidFill>
                <a:latin typeface="Skyscanner Relative Book" panose="02000506040000020004" pitchFamily="2" charset="77"/>
                <a:ea typeface="Skyscanner Relative Book" panose="02000506040000020004" pitchFamily="2" charset="77"/>
              </a:rPr>
              <a:t> points and weight that with the volume of students for each </a:t>
            </a:r>
            <a:r>
              <a:rPr lang="en-GB" sz="1200" dirty="0" err="1">
                <a:solidFill>
                  <a:schemeClr val="accent4"/>
                </a:solidFill>
                <a:latin typeface="Skyscanner Relative Book" panose="02000506040000020004" pitchFamily="2" charset="77"/>
                <a:ea typeface="Skyscanner Relative Book" panose="02000506040000020004" pitchFamily="2" charset="77"/>
              </a:rPr>
              <a:t>minscore</a:t>
            </a:r>
            <a:r>
              <a:rPr lang="en-GB" sz="1200" dirty="0">
                <a:solidFill>
                  <a:schemeClr val="accent4"/>
                </a:solidFill>
                <a:latin typeface="Skyscanner Relative Book" panose="02000506040000020004" pitchFamily="2" charset="77"/>
                <a:ea typeface="Skyscanner Relative Book" panose="02000506040000020004" pitchFamily="2" charset="77"/>
              </a:rPr>
              <a:t> bucket.</a:t>
            </a:r>
          </a:p>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Denominator:</a:t>
            </a:r>
            <a:r>
              <a:rPr lang="en-GB" sz="1200" dirty="0">
                <a:solidFill>
                  <a:schemeClr val="accent4"/>
                </a:solidFill>
                <a:latin typeface="Skyscanner Relative Book" panose="02000506040000020004" pitchFamily="2" charset="77"/>
                <a:ea typeface="Skyscanner Relative Book" panose="02000506040000020004" pitchFamily="2" charset="77"/>
              </a:rPr>
              <a:t> treatment effect at the threshold</a:t>
            </a:r>
          </a:p>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Numerator:</a:t>
            </a:r>
            <a:r>
              <a:rPr lang="en-GB" sz="1200" dirty="0">
                <a:solidFill>
                  <a:schemeClr val="accent4"/>
                </a:solidFill>
                <a:latin typeface="Skyscanner Relative Book" panose="02000506040000020004" pitchFamily="2" charset="77"/>
                <a:ea typeface="Skyscanner Relative Book" panose="02000506040000020004" pitchFamily="2" charset="77"/>
              </a:rPr>
              <a:t> target outcome effect at the threshold</a:t>
            </a:r>
          </a:p>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Return: </a:t>
            </a:r>
            <a:r>
              <a:rPr lang="en-GB" sz="1200" dirty="0">
                <a:solidFill>
                  <a:schemeClr val="accent4"/>
                </a:solidFill>
                <a:latin typeface="Skyscanner Relative Book" panose="02000506040000020004" pitchFamily="2" charset="77"/>
                <a:ea typeface="Skyscanner Relative Book" panose="02000506040000020004" pitchFamily="2" charset="77"/>
              </a:rPr>
              <a:t>we get the threshold estimator for the numerator (target variable) and scale it by the effect of the denominator (treatment variable)</a:t>
            </a:r>
          </a:p>
          <a:p>
            <a:pPr marL="171450" indent="-171450">
              <a:buFont typeface="Arial" panose="020B0604020202020204" pitchFamily="34" charset="0"/>
              <a:buChar char="•"/>
            </a:pPr>
            <a:endParaRPr lang="en-GB" sz="1200" dirty="0">
              <a:solidFill>
                <a:schemeClr val="accent4"/>
              </a:solidFill>
              <a:latin typeface="Skyscanner Relative Book" panose="02000506040000020004" pitchFamily="2" charset="77"/>
              <a:ea typeface="Skyscanner Relative Book" panose="02000506040000020004" pitchFamily="2" charset="77"/>
            </a:endParaRPr>
          </a:p>
          <a:p>
            <a:r>
              <a:rPr lang="en-GB" sz="1200" dirty="0">
                <a:solidFill>
                  <a:schemeClr val="accent4"/>
                </a:solidFill>
                <a:latin typeface="Skyscanner Relative Book" panose="02000506040000020004" pitchFamily="2" charset="77"/>
                <a:ea typeface="Skyscanner Relative Book" panose="02000506040000020004" pitchFamily="2" charset="77"/>
              </a:rPr>
              <a:t>Bootstrap to get the standard errors and can plot the distribution of ATEs and see where the 95% confidence interval is:</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Even when we scale the effect by the first stage, it is still not statistically different from zero. </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This means that education doesn’t increase earnings by a simple sheepskin effect (</a:t>
            </a:r>
            <a:r>
              <a:rPr lang="en-GB" sz="1200" dirty="0" err="1">
                <a:solidFill>
                  <a:schemeClr val="accent4"/>
                </a:solidFill>
                <a:latin typeface="Skyscanner Relative Book" panose="02000506040000020004" pitchFamily="2" charset="77"/>
                <a:ea typeface="Skyscanner Relative Book" panose="02000506040000020004" pitchFamily="2" charset="77"/>
              </a:rPr>
              <a:t>ie</a:t>
            </a:r>
            <a:r>
              <a:rPr lang="en-GB" sz="1200" dirty="0">
                <a:solidFill>
                  <a:schemeClr val="accent4"/>
                </a:solidFill>
                <a:latin typeface="Skyscanner Relative Book" panose="02000506040000020004" pitchFamily="2" charset="77"/>
                <a:ea typeface="Skyscanner Relative Book" panose="02000506040000020004" pitchFamily="2" charset="77"/>
              </a:rPr>
              <a:t>, simply because you have a diploma), but rather by increasing one’s productivity.</a:t>
            </a:r>
          </a:p>
        </p:txBody>
      </p:sp>
      <p:pic>
        <p:nvPicPr>
          <p:cNvPr id="21" name="Picture 20">
            <a:extLst>
              <a:ext uri="{FF2B5EF4-FFF2-40B4-BE49-F238E27FC236}">
                <a16:creationId xmlns:a16="http://schemas.microsoft.com/office/drawing/2014/main" id="{A7CD4875-5EB2-DC41-A889-994A6749F19D}"/>
              </a:ext>
            </a:extLst>
          </p:cNvPr>
          <p:cNvPicPr>
            <a:picLocks noChangeAspect="1"/>
          </p:cNvPicPr>
          <p:nvPr/>
        </p:nvPicPr>
        <p:blipFill>
          <a:blip r:embed="rId3"/>
          <a:stretch>
            <a:fillRect/>
          </a:stretch>
        </p:blipFill>
        <p:spPr>
          <a:xfrm>
            <a:off x="569156" y="1437537"/>
            <a:ext cx="10539111" cy="1783095"/>
          </a:xfrm>
          <a:prstGeom prst="rect">
            <a:avLst/>
          </a:prstGeom>
        </p:spPr>
      </p:pic>
      <p:pic>
        <p:nvPicPr>
          <p:cNvPr id="22" name="Picture 21">
            <a:extLst>
              <a:ext uri="{FF2B5EF4-FFF2-40B4-BE49-F238E27FC236}">
                <a16:creationId xmlns:a16="http://schemas.microsoft.com/office/drawing/2014/main" id="{5D2C0EAC-4695-7D44-BB7B-91BAF0D171D4}"/>
              </a:ext>
            </a:extLst>
          </p:cNvPr>
          <p:cNvPicPr>
            <a:picLocks noChangeAspect="1"/>
          </p:cNvPicPr>
          <p:nvPr/>
        </p:nvPicPr>
        <p:blipFill>
          <a:blip r:embed="rId4"/>
          <a:stretch>
            <a:fillRect/>
          </a:stretch>
        </p:blipFill>
        <p:spPr>
          <a:xfrm>
            <a:off x="645359" y="3257312"/>
            <a:ext cx="3875844" cy="812082"/>
          </a:xfrm>
          <a:prstGeom prst="rect">
            <a:avLst/>
          </a:prstGeom>
        </p:spPr>
      </p:pic>
      <p:pic>
        <p:nvPicPr>
          <p:cNvPr id="23" name="Picture 22">
            <a:extLst>
              <a:ext uri="{FF2B5EF4-FFF2-40B4-BE49-F238E27FC236}">
                <a16:creationId xmlns:a16="http://schemas.microsoft.com/office/drawing/2014/main" id="{1B0B7203-2689-2747-971A-FFCA09D13781}"/>
              </a:ext>
            </a:extLst>
          </p:cNvPr>
          <p:cNvPicPr>
            <a:picLocks noChangeAspect="1"/>
          </p:cNvPicPr>
          <p:nvPr/>
        </p:nvPicPr>
        <p:blipFill>
          <a:blip r:embed="rId5"/>
          <a:stretch>
            <a:fillRect/>
          </a:stretch>
        </p:blipFill>
        <p:spPr>
          <a:xfrm>
            <a:off x="645359" y="4091278"/>
            <a:ext cx="3875844" cy="2570418"/>
          </a:xfrm>
          <a:prstGeom prst="rect">
            <a:avLst/>
          </a:prstGeom>
        </p:spPr>
      </p:pic>
    </p:spTree>
    <p:extLst>
      <p:ext uri="{BB962C8B-B14F-4D97-AF65-F5344CB8AC3E}">
        <p14:creationId xmlns:p14="http://schemas.microsoft.com/office/powerpoint/2010/main" val="186691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F3EE88-19D1-2043-8C9C-AC054820E6C1}"/>
              </a:ext>
            </a:extLst>
          </p:cNvPr>
          <p:cNvSpPr>
            <a:spLocks noGrp="1"/>
          </p:cNvSpPr>
          <p:nvPr>
            <p:ph type="body" sz="quarter" idx="17"/>
          </p:nvPr>
        </p:nvSpPr>
        <p:spPr>
          <a:xfrm>
            <a:off x="569156" y="2155898"/>
            <a:ext cx="10670189" cy="1628716"/>
          </a:xfrm>
        </p:spPr>
        <p:txBody>
          <a:bodyPr/>
          <a:lstStyle/>
          <a:p>
            <a:pPr marL="0" indent="0" algn="ctr">
              <a:buNone/>
            </a:pPr>
            <a:r>
              <a:rPr lang="en-US" sz="9600" dirty="0"/>
              <a:t>Part II</a:t>
            </a:r>
          </a:p>
        </p:txBody>
      </p:sp>
    </p:spTree>
    <p:extLst>
      <p:ext uri="{BB962C8B-B14F-4D97-AF65-F5344CB8AC3E}">
        <p14:creationId xmlns:p14="http://schemas.microsoft.com/office/powerpoint/2010/main" val="1076089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1BDB7-507B-A944-B640-B7CE518C1DC9}"/>
              </a:ext>
            </a:extLst>
          </p:cNvPr>
          <p:cNvSpPr>
            <a:spLocks noGrp="1"/>
          </p:cNvSpPr>
          <p:nvPr>
            <p:ph type="body" sz="quarter" idx="11"/>
          </p:nvPr>
        </p:nvSpPr>
        <p:spPr>
          <a:xfrm>
            <a:off x="569155" y="1999024"/>
            <a:ext cx="10902467" cy="1523494"/>
          </a:xfrm>
        </p:spPr>
        <p:txBody>
          <a:bodyPr/>
          <a:lstStyle/>
          <a:p>
            <a:r>
              <a:rPr lang="en-US" dirty="0"/>
              <a:t>Heterogeneous Treatment effects</a:t>
            </a:r>
          </a:p>
        </p:txBody>
      </p:sp>
    </p:spTree>
    <p:extLst>
      <p:ext uri="{BB962C8B-B14F-4D97-AF65-F5344CB8AC3E}">
        <p14:creationId xmlns:p14="http://schemas.microsoft.com/office/powerpoint/2010/main" val="2808483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14431954-DCA3-3C47-A810-113A377CC94A}"/>
              </a:ext>
            </a:extLst>
          </p:cNvPr>
          <p:cNvSpPr/>
          <p:nvPr/>
        </p:nvSpPr>
        <p:spPr>
          <a:xfrm>
            <a:off x="3201193" y="946339"/>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Heterogenous treatment effects (elasticity)</a:t>
            </a:r>
          </a:p>
        </p:txBody>
      </p:sp>
      <p:sp>
        <p:nvSpPr>
          <p:cNvPr id="45" name="Rounded Rectangle 44">
            <a:extLst>
              <a:ext uri="{FF2B5EF4-FFF2-40B4-BE49-F238E27FC236}">
                <a16:creationId xmlns:a16="http://schemas.microsoft.com/office/drawing/2014/main" id="{7E730059-F280-3A46-9234-7212A8CDEC3A}"/>
              </a:ext>
            </a:extLst>
          </p:cNvPr>
          <p:cNvSpPr/>
          <p:nvPr/>
        </p:nvSpPr>
        <p:spPr>
          <a:xfrm>
            <a:off x="6368938" y="94633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Evaluation of causal models</a:t>
            </a:r>
          </a:p>
        </p:txBody>
      </p:sp>
      <p:sp>
        <p:nvSpPr>
          <p:cNvPr id="52" name="Rounded Rectangle 51">
            <a:extLst>
              <a:ext uri="{FF2B5EF4-FFF2-40B4-BE49-F238E27FC236}">
                <a16:creationId xmlns:a16="http://schemas.microsoft.com/office/drawing/2014/main" id="{73C4911D-13B4-A747-BD89-EB9FFCBA06A3}"/>
              </a:ext>
            </a:extLst>
          </p:cNvPr>
          <p:cNvSpPr/>
          <p:nvPr/>
        </p:nvSpPr>
        <p:spPr>
          <a:xfrm>
            <a:off x="6368937" y="2183436"/>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Meta learners</a:t>
            </a:r>
          </a:p>
        </p:txBody>
      </p:sp>
      <p:sp>
        <p:nvSpPr>
          <p:cNvPr id="53" name="Rounded Rectangle 52">
            <a:extLst>
              <a:ext uri="{FF2B5EF4-FFF2-40B4-BE49-F238E27FC236}">
                <a16:creationId xmlns:a16="http://schemas.microsoft.com/office/drawing/2014/main" id="{98BCF01E-91D5-FD4D-A595-FE111EFC5E8C}"/>
              </a:ext>
            </a:extLst>
          </p:cNvPr>
          <p:cNvSpPr/>
          <p:nvPr/>
        </p:nvSpPr>
        <p:spPr>
          <a:xfrm>
            <a:off x="6804146" y="3306126"/>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S-learner</a:t>
            </a:r>
          </a:p>
        </p:txBody>
      </p:sp>
      <p:sp>
        <p:nvSpPr>
          <p:cNvPr id="54" name="Rounded Rectangle 53">
            <a:extLst>
              <a:ext uri="{FF2B5EF4-FFF2-40B4-BE49-F238E27FC236}">
                <a16:creationId xmlns:a16="http://schemas.microsoft.com/office/drawing/2014/main" id="{606A7CD7-CDC4-DB4A-BFE7-BE4A32F86B95}"/>
              </a:ext>
            </a:extLst>
          </p:cNvPr>
          <p:cNvSpPr/>
          <p:nvPr/>
        </p:nvSpPr>
        <p:spPr>
          <a:xfrm>
            <a:off x="6804146" y="3878002"/>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T-learner</a:t>
            </a:r>
          </a:p>
        </p:txBody>
      </p:sp>
      <p:sp>
        <p:nvSpPr>
          <p:cNvPr id="55" name="Rounded Rectangle 54">
            <a:extLst>
              <a:ext uri="{FF2B5EF4-FFF2-40B4-BE49-F238E27FC236}">
                <a16:creationId xmlns:a16="http://schemas.microsoft.com/office/drawing/2014/main" id="{D8685F04-8399-DB47-B943-29FEE445803A}"/>
              </a:ext>
            </a:extLst>
          </p:cNvPr>
          <p:cNvSpPr/>
          <p:nvPr/>
        </p:nvSpPr>
        <p:spPr>
          <a:xfrm>
            <a:off x="6804146" y="4449878"/>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X-learner</a:t>
            </a:r>
          </a:p>
        </p:txBody>
      </p:sp>
      <p:sp>
        <p:nvSpPr>
          <p:cNvPr id="56" name="Rounded Rectangle 55">
            <a:extLst>
              <a:ext uri="{FF2B5EF4-FFF2-40B4-BE49-F238E27FC236}">
                <a16:creationId xmlns:a16="http://schemas.microsoft.com/office/drawing/2014/main" id="{324026EE-AE56-D848-9B21-ED1AC00C4BD7}"/>
              </a:ext>
            </a:extLst>
          </p:cNvPr>
          <p:cNvSpPr/>
          <p:nvPr/>
        </p:nvSpPr>
        <p:spPr>
          <a:xfrm>
            <a:off x="6804146" y="5021754"/>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R-learner</a:t>
            </a:r>
          </a:p>
        </p:txBody>
      </p:sp>
      <p:sp>
        <p:nvSpPr>
          <p:cNvPr id="57" name="Rounded Rectangle 56">
            <a:extLst>
              <a:ext uri="{FF2B5EF4-FFF2-40B4-BE49-F238E27FC236}">
                <a16:creationId xmlns:a16="http://schemas.microsoft.com/office/drawing/2014/main" id="{B868FD69-6048-F24D-97F9-06547AD67027}"/>
              </a:ext>
            </a:extLst>
          </p:cNvPr>
          <p:cNvSpPr/>
          <p:nvPr/>
        </p:nvSpPr>
        <p:spPr>
          <a:xfrm>
            <a:off x="3201192" y="2183436"/>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How to use ML for causal inference</a:t>
            </a:r>
          </a:p>
        </p:txBody>
      </p:sp>
    </p:spTree>
    <p:extLst>
      <p:ext uri="{BB962C8B-B14F-4D97-AF65-F5344CB8AC3E}">
        <p14:creationId xmlns:p14="http://schemas.microsoft.com/office/powerpoint/2010/main" val="312599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14431954-DCA3-3C47-A810-113A377CC94A}"/>
              </a:ext>
            </a:extLst>
          </p:cNvPr>
          <p:cNvSpPr/>
          <p:nvPr/>
        </p:nvSpPr>
        <p:spPr>
          <a:xfrm>
            <a:off x="3201193" y="94633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Heterogenous treatment effects (elasticity)</a:t>
            </a:r>
          </a:p>
        </p:txBody>
      </p:sp>
      <p:sp>
        <p:nvSpPr>
          <p:cNvPr id="45" name="Rounded Rectangle 44">
            <a:extLst>
              <a:ext uri="{FF2B5EF4-FFF2-40B4-BE49-F238E27FC236}">
                <a16:creationId xmlns:a16="http://schemas.microsoft.com/office/drawing/2014/main" id="{7E730059-F280-3A46-9234-7212A8CDEC3A}"/>
              </a:ext>
            </a:extLst>
          </p:cNvPr>
          <p:cNvSpPr/>
          <p:nvPr/>
        </p:nvSpPr>
        <p:spPr>
          <a:xfrm>
            <a:off x="6368938" y="94633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Evaluation of causal models</a:t>
            </a:r>
          </a:p>
        </p:txBody>
      </p:sp>
      <p:sp>
        <p:nvSpPr>
          <p:cNvPr id="52" name="Rounded Rectangle 51">
            <a:extLst>
              <a:ext uri="{FF2B5EF4-FFF2-40B4-BE49-F238E27FC236}">
                <a16:creationId xmlns:a16="http://schemas.microsoft.com/office/drawing/2014/main" id="{73C4911D-13B4-A747-BD89-EB9FFCBA06A3}"/>
              </a:ext>
            </a:extLst>
          </p:cNvPr>
          <p:cNvSpPr/>
          <p:nvPr/>
        </p:nvSpPr>
        <p:spPr>
          <a:xfrm>
            <a:off x="6368937" y="2183436"/>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Meta learners</a:t>
            </a:r>
          </a:p>
        </p:txBody>
      </p:sp>
      <p:sp>
        <p:nvSpPr>
          <p:cNvPr id="53" name="Rounded Rectangle 52">
            <a:extLst>
              <a:ext uri="{FF2B5EF4-FFF2-40B4-BE49-F238E27FC236}">
                <a16:creationId xmlns:a16="http://schemas.microsoft.com/office/drawing/2014/main" id="{98BCF01E-91D5-FD4D-A595-FE111EFC5E8C}"/>
              </a:ext>
            </a:extLst>
          </p:cNvPr>
          <p:cNvSpPr/>
          <p:nvPr/>
        </p:nvSpPr>
        <p:spPr>
          <a:xfrm>
            <a:off x="6804146" y="3306126"/>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S-learner</a:t>
            </a:r>
          </a:p>
        </p:txBody>
      </p:sp>
      <p:sp>
        <p:nvSpPr>
          <p:cNvPr id="54" name="Rounded Rectangle 53">
            <a:extLst>
              <a:ext uri="{FF2B5EF4-FFF2-40B4-BE49-F238E27FC236}">
                <a16:creationId xmlns:a16="http://schemas.microsoft.com/office/drawing/2014/main" id="{606A7CD7-CDC4-DB4A-BFE7-BE4A32F86B95}"/>
              </a:ext>
            </a:extLst>
          </p:cNvPr>
          <p:cNvSpPr/>
          <p:nvPr/>
        </p:nvSpPr>
        <p:spPr>
          <a:xfrm>
            <a:off x="6804146" y="3878002"/>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T-learner</a:t>
            </a:r>
          </a:p>
        </p:txBody>
      </p:sp>
      <p:sp>
        <p:nvSpPr>
          <p:cNvPr id="55" name="Rounded Rectangle 54">
            <a:extLst>
              <a:ext uri="{FF2B5EF4-FFF2-40B4-BE49-F238E27FC236}">
                <a16:creationId xmlns:a16="http://schemas.microsoft.com/office/drawing/2014/main" id="{D8685F04-8399-DB47-B943-29FEE445803A}"/>
              </a:ext>
            </a:extLst>
          </p:cNvPr>
          <p:cNvSpPr/>
          <p:nvPr/>
        </p:nvSpPr>
        <p:spPr>
          <a:xfrm>
            <a:off x="6804146" y="4449878"/>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X-learner</a:t>
            </a:r>
          </a:p>
        </p:txBody>
      </p:sp>
      <p:sp>
        <p:nvSpPr>
          <p:cNvPr id="56" name="Rounded Rectangle 55">
            <a:extLst>
              <a:ext uri="{FF2B5EF4-FFF2-40B4-BE49-F238E27FC236}">
                <a16:creationId xmlns:a16="http://schemas.microsoft.com/office/drawing/2014/main" id="{324026EE-AE56-D848-9B21-ED1AC00C4BD7}"/>
              </a:ext>
            </a:extLst>
          </p:cNvPr>
          <p:cNvSpPr/>
          <p:nvPr/>
        </p:nvSpPr>
        <p:spPr>
          <a:xfrm>
            <a:off x="6804146" y="5021754"/>
            <a:ext cx="1430074" cy="47145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The R-learner</a:t>
            </a:r>
          </a:p>
        </p:txBody>
      </p:sp>
      <p:sp>
        <p:nvSpPr>
          <p:cNvPr id="57" name="Rounded Rectangle 56">
            <a:extLst>
              <a:ext uri="{FF2B5EF4-FFF2-40B4-BE49-F238E27FC236}">
                <a16:creationId xmlns:a16="http://schemas.microsoft.com/office/drawing/2014/main" id="{B868FD69-6048-F24D-97F9-06547AD67027}"/>
              </a:ext>
            </a:extLst>
          </p:cNvPr>
          <p:cNvSpPr/>
          <p:nvPr/>
        </p:nvSpPr>
        <p:spPr>
          <a:xfrm>
            <a:off x="3201192" y="2183436"/>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How to use ML for causal inference</a:t>
            </a:r>
          </a:p>
        </p:txBody>
      </p:sp>
    </p:spTree>
    <p:extLst>
      <p:ext uri="{BB962C8B-B14F-4D97-AF65-F5344CB8AC3E}">
        <p14:creationId xmlns:p14="http://schemas.microsoft.com/office/powerpoint/2010/main" val="36321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F3EE88-19D1-2043-8C9C-AC054820E6C1}"/>
              </a:ext>
            </a:extLst>
          </p:cNvPr>
          <p:cNvSpPr>
            <a:spLocks noGrp="1"/>
          </p:cNvSpPr>
          <p:nvPr>
            <p:ph type="body" sz="quarter" idx="17"/>
          </p:nvPr>
        </p:nvSpPr>
        <p:spPr>
          <a:xfrm>
            <a:off x="569156" y="2155898"/>
            <a:ext cx="10670189" cy="1628716"/>
          </a:xfrm>
        </p:spPr>
        <p:txBody>
          <a:bodyPr/>
          <a:lstStyle/>
          <a:p>
            <a:pPr marL="0" indent="0" algn="ctr">
              <a:buNone/>
            </a:pPr>
            <a:r>
              <a:rPr lang="en-US" sz="9600" dirty="0"/>
              <a:t>Part I</a:t>
            </a:r>
          </a:p>
        </p:txBody>
      </p:sp>
    </p:spTree>
    <p:extLst>
      <p:ext uri="{BB962C8B-B14F-4D97-AF65-F5344CB8AC3E}">
        <p14:creationId xmlns:p14="http://schemas.microsoft.com/office/powerpoint/2010/main" val="99452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Regression</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1374735"/>
          </a:xfrm>
        </p:spPr>
        <p:txBody>
          <a:bodyPr/>
          <a:lstStyle/>
          <a:p>
            <a:pPr marL="457200" indent="-457200">
              <a:buFont typeface="Arial" panose="020B0604020202020204" pitchFamily="34" charset="0"/>
              <a:buChar char="•"/>
            </a:pPr>
            <a:r>
              <a:rPr lang="en-US" dirty="0"/>
              <a:t>Linear regression</a:t>
            </a:r>
          </a:p>
          <a:p>
            <a:pPr marL="457200" indent="-457200">
              <a:buFont typeface="Arial" panose="020B0604020202020204" pitchFamily="34" charset="0"/>
              <a:buChar char="•"/>
            </a:pPr>
            <a:r>
              <a:rPr lang="en-US" dirty="0"/>
              <a:t>Grouped and dummy regression</a:t>
            </a:r>
          </a:p>
          <a:p>
            <a:pPr marL="457200" indent="-457200">
              <a:buFont typeface="Arial" panose="020B0604020202020204" pitchFamily="34" charset="0"/>
              <a:buChar char="•"/>
            </a:pPr>
            <a:r>
              <a:rPr lang="en-US" dirty="0"/>
              <a:t>Confounding variables and omitted bias</a:t>
            </a:r>
          </a:p>
        </p:txBody>
      </p:sp>
    </p:spTree>
    <p:extLst>
      <p:ext uri="{BB962C8B-B14F-4D97-AF65-F5344CB8AC3E}">
        <p14:creationId xmlns:p14="http://schemas.microsoft.com/office/powerpoint/2010/main" val="2209500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Instrumental Variables</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cxnSpLocks/>
            <a:stCxn id="25" idx="3"/>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06484972-6ACE-234A-862A-4D718631F725}"/>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FEF51559-67AB-AC42-9C8E-85DF71CED980}"/>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Simple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
        <p:nvSpPr>
          <p:cNvPr id="45" name="Rounded Rectangle 44">
            <a:extLst>
              <a:ext uri="{FF2B5EF4-FFF2-40B4-BE49-F238E27FC236}">
                <a16:creationId xmlns:a16="http://schemas.microsoft.com/office/drawing/2014/main" id="{8B908899-0479-BE41-B253-E60C576E9F02}"/>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393875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Linear Regression</a:t>
            </a:r>
            <a:br>
              <a:rPr lang="en-US" dirty="0">
                <a:latin typeface="Skyscanner Relative Book" panose="02000506040000020004" pitchFamily="2" charset="77"/>
                <a:ea typeface="Skyscanner Relative Book" panose="02000506040000020004" pitchFamily="2" charset="77"/>
              </a:rPr>
            </a:br>
            <a:r>
              <a:rPr lang="en-US" sz="2400" dirty="0">
                <a:latin typeface="Skyscanner Relative Book" panose="02000506040000020004" pitchFamily="2" charset="77"/>
                <a:ea typeface="Skyscanner Relative Book" panose="02000506040000020004" pitchFamily="2" charset="77"/>
              </a:rPr>
              <a:t>The work horse of causal inference</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26221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F3700-183E-EF46-92A0-8D312E0FAF5D}"/>
              </a:ext>
            </a:extLst>
          </p:cNvPr>
          <p:cNvSpPr>
            <a:spLocks noGrp="1"/>
          </p:cNvSpPr>
          <p:nvPr>
            <p:ph type="body" sz="quarter" idx="15"/>
          </p:nvPr>
        </p:nvSpPr>
        <p:spPr/>
        <p:txBody>
          <a:bodyPr/>
          <a:lstStyle/>
          <a:p>
            <a:r>
              <a:rPr lang="en-US" dirty="0"/>
              <a:t>Dataset Example: wages &amp; education </a:t>
            </a:r>
          </a:p>
        </p:txBody>
      </p:sp>
      <p:pic>
        <p:nvPicPr>
          <p:cNvPr id="5" name="Picture 4">
            <a:extLst>
              <a:ext uri="{FF2B5EF4-FFF2-40B4-BE49-F238E27FC236}">
                <a16:creationId xmlns:a16="http://schemas.microsoft.com/office/drawing/2014/main" id="{761D95A8-E9F4-3D4A-9790-8B1270D79103}"/>
              </a:ext>
            </a:extLst>
          </p:cNvPr>
          <p:cNvPicPr>
            <a:picLocks noChangeAspect="1"/>
          </p:cNvPicPr>
          <p:nvPr/>
        </p:nvPicPr>
        <p:blipFill rotWithShape="1">
          <a:blip r:embed="rId2"/>
          <a:srcRect b="9222"/>
          <a:stretch/>
        </p:blipFill>
        <p:spPr>
          <a:xfrm>
            <a:off x="308692" y="1975425"/>
            <a:ext cx="9021425" cy="4178885"/>
          </a:xfrm>
          <a:prstGeom prst="rect">
            <a:avLst/>
          </a:prstGeom>
        </p:spPr>
      </p:pic>
      <p:sp>
        <p:nvSpPr>
          <p:cNvPr id="8" name="TextBox 7">
            <a:extLst>
              <a:ext uri="{FF2B5EF4-FFF2-40B4-BE49-F238E27FC236}">
                <a16:creationId xmlns:a16="http://schemas.microsoft.com/office/drawing/2014/main" id="{33942FB2-0953-694D-B865-653452507A18}"/>
              </a:ext>
            </a:extLst>
          </p:cNvPr>
          <p:cNvSpPr txBox="1"/>
          <p:nvPr/>
        </p:nvSpPr>
        <p:spPr>
          <a:xfrm>
            <a:off x="565880" y="1316574"/>
            <a:ext cx="11626120" cy="707886"/>
          </a:xfrm>
          <a:prstGeom prst="rect">
            <a:avLst/>
          </a:prstGeom>
          <a:noFill/>
        </p:spPr>
        <p:txBody>
          <a:bodyPr wrap="square" rtlCol="0">
            <a:spAutoFit/>
          </a:bodyPr>
          <a:lstStyle/>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What:</a:t>
            </a:r>
            <a:r>
              <a:rPr lang="en-GB" sz="1200" dirty="0">
                <a:solidFill>
                  <a:schemeClr val="accent4"/>
                </a:solidFill>
                <a:latin typeface="Skyscanner Relative Book" panose="02000506040000020004" pitchFamily="2" charset="77"/>
                <a:ea typeface="Skyscanner Relative Book" panose="02000506040000020004" pitchFamily="2" charset="77"/>
              </a:rPr>
              <a:t> Non-random data (</a:t>
            </a:r>
            <a:r>
              <a:rPr lang="en-GB" sz="1200" dirty="0" err="1">
                <a:solidFill>
                  <a:schemeClr val="accent4"/>
                </a:solidFill>
                <a:latin typeface="Skyscanner Relative Book" panose="02000506040000020004" pitchFamily="2" charset="77"/>
                <a:ea typeface="Skyscanner Relative Book" panose="02000506040000020004" pitchFamily="2" charset="77"/>
              </a:rPr>
              <a:t>ie</a:t>
            </a:r>
            <a:r>
              <a:rPr lang="en-GB" sz="1200" dirty="0">
                <a:solidFill>
                  <a:schemeClr val="accent4"/>
                </a:solidFill>
                <a:latin typeface="Skyscanner Relative Book" panose="02000506040000020004" pitchFamily="2" charset="77"/>
                <a:ea typeface="Skyscanner Relative Book" panose="02000506040000020004" pitchFamily="2" charset="77"/>
              </a:rPr>
              <a:t>, no controlled group as part of this observational data – you cant simply randomise people to study 8 or 12 years)</a:t>
            </a:r>
          </a:p>
          <a:p>
            <a:pPr marL="171450" indent="-171450">
              <a:buFont typeface="Arial" panose="020B0604020202020204" pitchFamily="34" charset="0"/>
              <a:buChar char="•"/>
            </a:pPr>
            <a:r>
              <a:rPr lang="en-GB" sz="1200" b="1" dirty="0">
                <a:solidFill>
                  <a:schemeClr val="accent1"/>
                </a:solidFill>
                <a:latin typeface="Skyscanner Relative Book" panose="02000506040000020004" pitchFamily="2" charset="77"/>
                <a:ea typeface="Skyscanner Relative Book" panose="02000506040000020004" pitchFamily="2" charset="77"/>
              </a:rPr>
              <a:t>Goal:</a:t>
            </a:r>
            <a:r>
              <a:rPr lang="en-GB" sz="1200" dirty="0">
                <a:solidFill>
                  <a:schemeClr val="accent4"/>
                </a:solidFill>
                <a:latin typeface="Skyscanner Relative Book" panose="02000506040000020004" pitchFamily="2" charset="77"/>
                <a:ea typeface="Skyscanner Relative Book" panose="02000506040000020004" pitchFamily="2" charset="77"/>
              </a:rPr>
              <a:t> </a:t>
            </a:r>
            <a:r>
              <a:rPr lang="en-GB" sz="1200" dirty="0">
                <a:solidFill>
                  <a:schemeClr val="accent1"/>
                </a:solidFill>
                <a:latin typeface="Skyscanner Relative Book" panose="02000506040000020004" pitchFamily="2" charset="77"/>
                <a:ea typeface="Skyscanner Relative Book" panose="02000506040000020004" pitchFamily="2" charset="77"/>
              </a:rPr>
              <a:t>Estimate the impact of an additional year of education on hourly wage</a:t>
            </a:r>
          </a:p>
          <a:p>
            <a:pPr marL="285750" indent="-285750">
              <a:buFont typeface="Arial" panose="020B0604020202020204" pitchFamily="34" charset="0"/>
              <a:buChar char="•"/>
            </a:pP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Rounded Rectangle 8">
            <a:extLst>
              <a:ext uri="{FF2B5EF4-FFF2-40B4-BE49-F238E27FC236}">
                <a16:creationId xmlns:a16="http://schemas.microsoft.com/office/drawing/2014/main" id="{9B0794E3-F346-BD48-903F-504A83B119AC}"/>
              </a:ext>
            </a:extLst>
          </p:cNvPr>
          <p:cNvSpPr/>
          <p:nvPr/>
        </p:nvSpPr>
        <p:spPr>
          <a:xfrm>
            <a:off x="9504250" y="2127885"/>
            <a:ext cx="2379058" cy="1990961"/>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lhwage</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log hourly wage</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educ:</a:t>
            </a:r>
            <a:r>
              <a:rPr lang="en-US" sz="1000" dirty="0">
                <a:solidFill>
                  <a:schemeClr val="accent4"/>
                </a:solidFill>
                <a:latin typeface="Skyscanner Relative Book" panose="02000506040000020004" pitchFamily="2" charset="77"/>
                <a:ea typeface="Skyscanner Relative Book" panose="02000506040000020004" pitchFamily="2" charset="77"/>
              </a:rPr>
              <a:t> years of education</a:t>
            </a:r>
          </a:p>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meduc</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education of mother</a:t>
            </a:r>
          </a:p>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feduc</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education of father</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IQ:</a:t>
            </a:r>
            <a:r>
              <a:rPr lang="en-US" sz="1000" dirty="0">
                <a:solidFill>
                  <a:schemeClr val="accent4"/>
                </a:solidFill>
                <a:latin typeface="Skyscanner Relative Book" panose="02000506040000020004" pitchFamily="2" charset="77"/>
                <a:ea typeface="Skyscanner Relative Book" panose="02000506040000020004" pitchFamily="2" charset="77"/>
              </a:rPr>
              <a:t> IQ for that person</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age:</a:t>
            </a:r>
            <a:r>
              <a:rPr lang="en-US" sz="1000" dirty="0">
                <a:solidFill>
                  <a:schemeClr val="accent4"/>
                </a:solidFill>
                <a:latin typeface="Skyscanner Relative Book" panose="02000506040000020004" pitchFamily="2" charset="77"/>
                <a:ea typeface="Skyscanner Relative Book" panose="02000506040000020004" pitchFamily="2" charset="77"/>
              </a:rPr>
              <a:t> age of that person</a:t>
            </a:r>
          </a:p>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exper</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number of years of experience</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tenure:</a:t>
            </a:r>
            <a:r>
              <a:rPr lang="en-US" sz="1000" dirty="0">
                <a:solidFill>
                  <a:schemeClr val="accent4"/>
                </a:solidFill>
                <a:latin typeface="Skyscanner Relative Book" panose="02000506040000020004" pitchFamily="2" charset="77"/>
                <a:ea typeface="Skyscanner Relative Book" panose="02000506040000020004" pitchFamily="2" charset="77"/>
              </a:rPr>
              <a:t> years of experience at current company</a:t>
            </a:r>
          </a:p>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Dummy variables for </a:t>
            </a:r>
            <a:r>
              <a:rPr lang="en-US" sz="1000" b="1" dirty="0">
                <a:solidFill>
                  <a:schemeClr val="accent4"/>
                </a:solidFill>
                <a:latin typeface="Skyscanner Relative Book" panose="02000506040000020004" pitchFamily="2" charset="77"/>
                <a:ea typeface="Skyscanner Relative Book" panose="02000506040000020004" pitchFamily="2" charset="77"/>
              </a:rPr>
              <a:t>marriage </a:t>
            </a:r>
            <a:r>
              <a:rPr lang="en-US" sz="1000" dirty="0">
                <a:solidFill>
                  <a:schemeClr val="accent4"/>
                </a:solidFill>
                <a:latin typeface="Skyscanner Relative Book" panose="02000506040000020004" pitchFamily="2" charset="77"/>
                <a:ea typeface="Skyscanner Relative Book" panose="02000506040000020004" pitchFamily="2" charset="77"/>
              </a:rPr>
              <a:t>and </a:t>
            </a:r>
            <a:r>
              <a:rPr lang="en-US" sz="1000" b="1" dirty="0">
                <a:solidFill>
                  <a:schemeClr val="accent4"/>
                </a:solidFill>
                <a:latin typeface="Skyscanner Relative Book" panose="02000506040000020004" pitchFamily="2" charset="77"/>
                <a:ea typeface="Skyscanner Relative Book" panose="02000506040000020004" pitchFamily="2" charset="77"/>
              </a:rPr>
              <a:t>ethnicity </a:t>
            </a:r>
            <a:r>
              <a:rPr lang="en-US" sz="1000" dirty="0">
                <a:solidFill>
                  <a:schemeClr val="accent4"/>
                </a:solidFill>
                <a:latin typeface="Skyscanner Relative Book" panose="02000506040000020004" pitchFamily="2" charset="77"/>
                <a:ea typeface="Skyscanner Relative Book" panose="02000506040000020004" pitchFamily="2" charset="77"/>
              </a:rPr>
              <a:t>and other variables</a:t>
            </a:r>
          </a:p>
          <a:p>
            <a:pPr marL="171450" indent="-171450">
              <a:buFont typeface="Arial" panose="020B0604020202020204" pitchFamily="34" charset="0"/>
              <a:buChar char="•"/>
            </a:pP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20720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AD87C9-D437-6541-BB3D-512F7FE32096}"/>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D334E15E-6DBE-5B47-B17B-573D22974730}"/>
              </a:ext>
            </a:extLst>
          </p:cNvPr>
          <p:cNvSpPr>
            <a:spLocks noGrp="1"/>
          </p:cNvSpPr>
          <p:nvPr>
            <p:ph type="body" sz="quarter" idx="15"/>
          </p:nvPr>
        </p:nvSpPr>
        <p:spPr/>
        <p:txBody>
          <a:bodyPr/>
          <a:lstStyle/>
          <a:p>
            <a:r>
              <a:rPr lang="en-US" dirty="0"/>
              <a:t>Causal graph approach</a:t>
            </a:r>
          </a:p>
        </p:txBody>
      </p:sp>
      <p:sp>
        <p:nvSpPr>
          <p:cNvPr id="8" name="TextBox 7">
            <a:extLst>
              <a:ext uri="{FF2B5EF4-FFF2-40B4-BE49-F238E27FC236}">
                <a16:creationId xmlns:a16="http://schemas.microsoft.com/office/drawing/2014/main" id="{916D6CB8-ED68-6443-8B17-DCF077D654C6}"/>
              </a:ext>
            </a:extLst>
          </p:cNvPr>
          <p:cNvSpPr txBox="1"/>
          <p:nvPr/>
        </p:nvSpPr>
        <p:spPr>
          <a:xfrm>
            <a:off x="569156"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Naïve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TextBox 8">
            <a:extLst>
              <a:ext uri="{FF2B5EF4-FFF2-40B4-BE49-F238E27FC236}">
                <a16:creationId xmlns:a16="http://schemas.microsoft.com/office/drawing/2014/main" id="{9E503CCE-1DFB-234D-85F1-72C3593432AC}"/>
              </a:ext>
            </a:extLst>
          </p:cNvPr>
          <p:cNvSpPr txBox="1"/>
          <p:nvPr/>
        </p:nvSpPr>
        <p:spPr>
          <a:xfrm>
            <a:off x="6158039"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Realistic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0" name="TextBox 9">
            <a:extLst>
              <a:ext uri="{FF2B5EF4-FFF2-40B4-BE49-F238E27FC236}">
                <a16:creationId xmlns:a16="http://schemas.microsoft.com/office/drawing/2014/main" id="{FB08C424-C70F-A04A-8528-B04847BF4D03}"/>
              </a:ext>
            </a:extLst>
          </p:cNvPr>
          <p:cNvSpPr txBox="1"/>
          <p:nvPr/>
        </p:nvSpPr>
        <p:spPr>
          <a:xfrm>
            <a:off x="569156" y="2304319"/>
            <a:ext cx="5526844" cy="892552"/>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Here we believe that the </a:t>
            </a:r>
            <a:r>
              <a:rPr lang="en-GB" sz="1200" b="1" dirty="0">
                <a:solidFill>
                  <a:schemeClr val="accent4"/>
                </a:solidFill>
                <a:latin typeface="Skyscanner Relative Book" panose="02000506040000020004" pitchFamily="2" charset="77"/>
                <a:ea typeface="Skyscanner Relative Book" panose="02000506040000020004" pitchFamily="2" charset="77"/>
              </a:rPr>
              <a:t>ONLY</a:t>
            </a:r>
            <a:r>
              <a:rPr lang="en-GB" sz="1200" dirty="0">
                <a:solidFill>
                  <a:schemeClr val="accent4"/>
                </a:solidFill>
                <a:latin typeface="Skyscanner Relative Book" panose="02000506040000020004" pitchFamily="2" charset="77"/>
                <a:ea typeface="Skyscanner Relative Book" panose="02000506040000020004" pitchFamily="2" charset="77"/>
              </a:rPr>
              <a:t> thing that affects hourly wages is the number of educational years someone has had. </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The more you study, the higher the hourly salary.</a:t>
            </a:r>
            <a:endParaRPr lang="en-GB" sz="1200" dirty="0">
              <a:solidFill>
                <a:schemeClr val="accent1"/>
              </a:solidFill>
              <a:latin typeface="Skyscanner Relative Book" panose="02000506040000020004" pitchFamily="2" charset="77"/>
              <a:ea typeface="Skyscanner Relative Book" panose="02000506040000020004" pitchFamily="2" charset="77"/>
            </a:endParaRPr>
          </a:p>
          <a:p>
            <a:pPr marL="285750" indent="-285750">
              <a:buFont typeface="Arial" panose="020B0604020202020204" pitchFamily="34" charset="0"/>
              <a:buChar char="•"/>
            </a:pP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Oval 10">
            <a:extLst>
              <a:ext uri="{FF2B5EF4-FFF2-40B4-BE49-F238E27FC236}">
                <a16:creationId xmlns:a16="http://schemas.microsoft.com/office/drawing/2014/main" id="{C8E52119-100B-0F47-9C5D-7E21421961D6}"/>
              </a:ext>
            </a:extLst>
          </p:cNvPr>
          <p:cNvSpPr/>
          <p:nvPr/>
        </p:nvSpPr>
        <p:spPr>
          <a:xfrm>
            <a:off x="1060057" y="3711924"/>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13" name="TextBox 12">
            <a:extLst>
              <a:ext uri="{FF2B5EF4-FFF2-40B4-BE49-F238E27FC236}">
                <a16:creationId xmlns:a16="http://schemas.microsoft.com/office/drawing/2014/main" id="{71F94FF7-CD3F-5D47-A581-57A45A4B6938}"/>
              </a:ext>
            </a:extLst>
          </p:cNvPr>
          <p:cNvSpPr txBox="1"/>
          <p:nvPr/>
        </p:nvSpPr>
        <p:spPr>
          <a:xfrm>
            <a:off x="6220078" y="2298800"/>
            <a:ext cx="5526844" cy="646331"/>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Now, whilst we do believe there must be an effect of education on wage, it can’t be the only -&gt; there must ALSO be other CONFOUNDING factors that come into play.</a:t>
            </a:r>
          </a:p>
        </p:txBody>
      </p:sp>
      <p:sp>
        <p:nvSpPr>
          <p:cNvPr id="17" name="Oval 16">
            <a:extLst>
              <a:ext uri="{FF2B5EF4-FFF2-40B4-BE49-F238E27FC236}">
                <a16:creationId xmlns:a16="http://schemas.microsoft.com/office/drawing/2014/main" id="{7DA20F94-E676-4F40-AE4C-9B989AE284DC}"/>
              </a:ext>
            </a:extLst>
          </p:cNvPr>
          <p:cNvSpPr/>
          <p:nvPr/>
        </p:nvSpPr>
        <p:spPr>
          <a:xfrm>
            <a:off x="1060057" y="4949488"/>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rgbClr val="FFFFFF"/>
                </a:solidFill>
                <a:latin typeface="Skyscanner Relative Book" panose="02000506040000020004" pitchFamily="2" charset="77"/>
                <a:ea typeface="Skyscanner Relative Book" panose="02000506040000020004" pitchFamily="2" charset="77"/>
              </a:rPr>
              <a:t>Hr</a:t>
            </a:r>
            <a:r>
              <a:rPr lang="en-US" sz="1000" b="1" dirty="0">
                <a:solidFill>
                  <a:srgbClr val="FFFFFF"/>
                </a:solidFill>
                <a:latin typeface="Skyscanner Relative Book" panose="02000506040000020004" pitchFamily="2" charset="77"/>
                <a:ea typeface="Skyscanner Relative Book" panose="02000506040000020004" pitchFamily="2" charset="77"/>
              </a:rPr>
              <a:t> wage</a:t>
            </a:r>
          </a:p>
        </p:txBody>
      </p:sp>
      <p:cxnSp>
        <p:nvCxnSpPr>
          <p:cNvPr id="19" name="Straight Arrow Connector 18">
            <a:extLst>
              <a:ext uri="{FF2B5EF4-FFF2-40B4-BE49-F238E27FC236}">
                <a16:creationId xmlns:a16="http://schemas.microsoft.com/office/drawing/2014/main" id="{B3DDB032-0742-C243-B7F2-760DAAF22414}"/>
              </a:ext>
            </a:extLst>
          </p:cNvPr>
          <p:cNvCxnSpPr>
            <a:stCxn id="11" idx="4"/>
            <a:endCxn id="17" idx="0"/>
          </p:cNvCxnSpPr>
          <p:nvPr/>
        </p:nvCxnSpPr>
        <p:spPr>
          <a:xfrm>
            <a:off x="1416107" y="4159682"/>
            <a:ext cx="0" cy="78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400740B-B8C9-334A-90ED-A26ACB5D8E2C}"/>
              </a:ext>
            </a:extLst>
          </p:cNvPr>
          <p:cNvGrpSpPr/>
          <p:nvPr/>
        </p:nvGrpSpPr>
        <p:grpSpPr>
          <a:xfrm>
            <a:off x="6452050" y="3196871"/>
            <a:ext cx="3449891" cy="2200375"/>
            <a:chOff x="6292902" y="2995555"/>
            <a:chExt cx="3449891" cy="2200375"/>
          </a:xfrm>
        </p:grpSpPr>
        <p:sp>
          <p:nvSpPr>
            <p:cNvPr id="21" name="Oval 20">
              <a:extLst>
                <a:ext uri="{FF2B5EF4-FFF2-40B4-BE49-F238E27FC236}">
                  <a16:creationId xmlns:a16="http://schemas.microsoft.com/office/drawing/2014/main" id="{CD9003BC-5DBD-C847-9D3C-99D6A34021FE}"/>
                </a:ext>
              </a:extLst>
            </p:cNvPr>
            <p:cNvSpPr/>
            <p:nvPr/>
          </p:nvSpPr>
          <p:spPr>
            <a:xfrm>
              <a:off x="6292902" y="3510608"/>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22" name="Oval 21">
              <a:extLst>
                <a:ext uri="{FF2B5EF4-FFF2-40B4-BE49-F238E27FC236}">
                  <a16:creationId xmlns:a16="http://schemas.microsoft.com/office/drawing/2014/main" id="{56544B52-B9F8-C343-A138-00C89FEAFD23}"/>
                </a:ext>
              </a:extLst>
            </p:cNvPr>
            <p:cNvSpPr/>
            <p:nvPr/>
          </p:nvSpPr>
          <p:spPr>
            <a:xfrm>
              <a:off x="6292902" y="4748172"/>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solidFill>
                    <a:srgbClr val="FFFFFF"/>
                  </a:solidFill>
                  <a:latin typeface="Skyscanner Relative Book" panose="02000506040000020004" pitchFamily="2" charset="77"/>
                  <a:ea typeface="Skyscanner Relative Book" panose="02000506040000020004" pitchFamily="2" charset="77"/>
                </a:rPr>
                <a:t>Hr</a:t>
              </a:r>
              <a:r>
                <a:rPr lang="en-US" sz="1000" b="1" dirty="0">
                  <a:solidFill>
                    <a:srgbClr val="FFFFFF"/>
                  </a:solidFill>
                  <a:latin typeface="Skyscanner Relative Book" panose="02000506040000020004" pitchFamily="2" charset="77"/>
                  <a:ea typeface="Skyscanner Relative Book" panose="02000506040000020004" pitchFamily="2" charset="77"/>
                </a:rPr>
                <a:t> wage</a:t>
              </a:r>
            </a:p>
          </p:txBody>
        </p:sp>
        <p:sp>
          <p:nvSpPr>
            <p:cNvPr id="25" name="Oval 24">
              <a:extLst>
                <a:ext uri="{FF2B5EF4-FFF2-40B4-BE49-F238E27FC236}">
                  <a16:creationId xmlns:a16="http://schemas.microsoft.com/office/drawing/2014/main" id="{53970480-1798-6147-9409-5D410A511812}"/>
                </a:ext>
              </a:extLst>
            </p:cNvPr>
            <p:cNvSpPr/>
            <p:nvPr/>
          </p:nvSpPr>
          <p:spPr>
            <a:xfrm>
              <a:off x="7754861" y="3286729"/>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IQ</a:t>
              </a:r>
            </a:p>
          </p:txBody>
        </p:sp>
        <p:sp>
          <p:nvSpPr>
            <p:cNvPr id="26" name="Oval 25">
              <a:extLst>
                <a:ext uri="{FF2B5EF4-FFF2-40B4-BE49-F238E27FC236}">
                  <a16:creationId xmlns:a16="http://schemas.microsoft.com/office/drawing/2014/main" id="{2BEA66A8-027A-C843-825A-CB57E4DFDC5F}"/>
                </a:ext>
              </a:extLst>
            </p:cNvPr>
            <p:cNvSpPr/>
            <p:nvPr/>
          </p:nvSpPr>
          <p:spPr>
            <a:xfrm>
              <a:off x="9030693" y="3667192"/>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rgbClr val="FFFFFF"/>
                  </a:solidFill>
                  <a:latin typeface="Skyscanner Relative Book" panose="02000506040000020004" pitchFamily="2" charset="77"/>
                  <a:ea typeface="Skyscanner Relative Book" panose="02000506040000020004" pitchFamily="2" charset="77"/>
                </a:rPr>
                <a:t>Meduc</a:t>
              </a:r>
              <a:endParaRPr lang="en-US" sz="800" b="1" dirty="0">
                <a:solidFill>
                  <a:srgbClr val="FFFFFF"/>
                </a:solidFill>
                <a:latin typeface="Skyscanner Relative Book" panose="02000506040000020004" pitchFamily="2" charset="77"/>
                <a:ea typeface="Skyscanner Relative Book" panose="02000506040000020004" pitchFamily="2" charset="77"/>
              </a:endParaRPr>
            </a:p>
          </p:txBody>
        </p:sp>
        <p:sp>
          <p:nvSpPr>
            <p:cNvPr id="27" name="Oval 26">
              <a:extLst>
                <a:ext uri="{FF2B5EF4-FFF2-40B4-BE49-F238E27FC236}">
                  <a16:creationId xmlns:a16="http://schemas.microsoft.com/office/drawing/2014/main" id="{49F99387-3B3A-604D-B09A-5BFAEB830D59}"/>
                </a:ext>
              </a:extLst>
            </p:cNvPr>
            <p:cNvSpPr/>
            <p:nvPr/>
          </p:nvSpPr>
          <p:spPr>
            <a:xfrm>
              <a:off x="9030694" y="2995555"/>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rgbClr val="FFFFFF"/>
                  </a:solidFill>
                  <a:latin typeface="Skyscanner Relative Book" panose="02000506040000020004" pitchFamily="2" charset="77"/>
                  <a:ea typeface="Skyscanner Relative Book" panose="02000506040000020004" pitchFamily="2" charset="77"/>
                </a:rPr>
                <a:t>Feduc</a:t>
              </a:r>
              <a:endParaRPr lang="en-US" sz="800" b="1" dirty="0">
                <a:solidFill>
                  <a:srgbClr val="FFFFFF"/>
                </a:solidFill>
                <a:latin typeface="Skyscanner Relative Book" panose="02000506040000020004" pitchFamily="2" charset="77"/>
                <a:ea typeface="Skyscanner Relative Book" panose="02000506040000020004" pitchFamily="2" charset="77"/>
              </a:endParaRPr>
            </a:p>
          </p:txBody>
        </p:sp>
        <p:cxnSp>
          <p:nvCxnSpPr>
            <p:cNvPr id="29" name="Straight Arrow Connector 28">
              <a:extLst>
                <a:ext uri="{FF2B5EF4-FFF2-40B4-BE49-F238E27FC236}">
                  <a16:creationId xmlns:a16="http://schemas.microsoft.com/office/drawing/2014/main" id="{35263E63-2EDF-EC43-B0BD-87CE8AAC1C40}"/>
                </a:ext>
              </a:extLst>
            </p:cNvPr>
            <p:cNvCxnSpPr>
              <a:stCxn id="27" idx="2"/>
              <a:endCxn id="25" idx="6"/>
            </p:cNvCxnSpPr>
            <p:nvPr/>
          </p:nvCxnSpPr>
          <p:spPr>
            <a:xfrm flipH="1">
              <a:off x="8466960" y="3219434"/>
              <a:ext cx="563734" cy="29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491A2D4-AF38-D84D-A3CF-CCBAF26957AF}"/>
                </a:ext>
              </a:extLst>
            </p:cNvPr>
            <p:cNvCxnSpPr>
              <a:stCxn id="26" idx="2"/>
              <a:endCxn id="25" idx="6"/>
            </p:cNvCxnSpPr>
            <p:nvPr/>
          </p:nvCxnSpPr>
          <p:spPr>
            <a:xfrm flipH="1" flipV="1">
              <a:off x="8466960" y="3510608"/>
              <a:ext cx="563733" cy="38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68C44F-9E6A-0A48-BB88-74A8F0546FC2}"/>
                </a:ext>
              </a:extLst>
            </p:cNvPr>
            <p:cNvCxnSpPr>
              <a:stCxn id="25" idx="2"/>
              <a:endCxn id="21" idx="6"/>
            </p:cNvCxnSpPr>
            <p:nvPr/>
          </p:nvCxnSpPr>
          <p:spPr>
            <a:xfrm flipH="1">
              <a:off x="7005001" y="3510608"/>
              <a:ext cx="749860" cy="22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E73432-0237-1544-96E6-25597193F0F4}"/>
                </a:ext>
              </a:extLst>
            </p:cNvPr>
            <p:cNvCxnSpPr>
              <a:stCxn id="21" idx="4"/>
              <a:endCxn id="22" idx="0"/>
            </p:cNvCxnSpPr>
            <p:nvPr/>
          </p:nvCxnSpPr>
          <p:spPr>
            <a:xfrm>
              <a:off x="6648952" y="3958366"/>
              <a:ext cx="0" cy="78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D4AEF8-EEB8-4D45-B210-F075BFDB3535}"/>
                </a:ext>
              </a:extLst>
            </p:cNvPr>
            <p:cNvCxnSpPr>
              <a:stCxn id="25" idx="3"/>
              <a:endCxn id="22" idx="7"/>
            </p:cNvCxnSpPr>
            <p:nvPr/>
          </p:nvCxnSpPr>
          <p:spPr>
            <a:xfrm flipH="1">
              <a:off x="6900717" y="3668914"/>
              <a:ext cx="958428" cy="114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F65A724C-A1C5-7C41-A5A4-A90E71EBA001}"/>
                </a:ext>
              </a:extLst>
            </p:cNvPr>
            <p:cNvCxnSpPr>
              <a:stCxn id="27" idx="1"/>
              <a:endCxn id="21" idx="7"/>
            </p:cNvCxnSpPr>
            <p:nvPr/>
          </p:nvCxnSpPr>
          <p:spPr>
            <a:xfrm rot="16200000" flipH="1" flipV="1">
              <a:off x="7760321" y="2201523"/>
              <a:ext cx="515053" cy="2234261"/>
            </a:xfrm>
            <a:prstGeom prst="curvedConnector3">
              <a:avLst>
                <a:gd name="adj1" fmla="val -5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0D5897C-DB4C-654C-8D01-593D9A2B681D}"/>
                </a:ext>
              </a:extLst>
            </p:cNvPr>
            <p:cNvCxnSpPr>
              <a:stCxn id="26" idx="3"/>
              <a:endCxn id="21" idx="5"/>
            </p:cNvCxnSpPr>
            <p:nvPr/>
          </p:nvCxnSpPr>
          <p:spPr>
            <a:xfrm rot="5400000" flipH="1">
              <a:off x="7939555" y="2853955"/>
              <a:ext cx="156584" cy="2234260"/>
            </a:xfrm>
            <a:prstGeom prst="curvedConnector3">
              <a:avLst>
                <a:gd name="adj1" fmla="val -74176"/>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F3169F25-C830-144C-8C09-44189621B145}"/>
              </a:ext>
            </a:extLst>
          </p:cNvPr>
          <p:cNvSpPr txBox="1"/>
          <p:nvPr/>
        </p:nvSpPr>
        <p:spPr>
          <a:xfrm>
            <a:off x="6144552" y="5707608"/>
            <a:ext cx="5526844" cy="646331"/>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Knowing that domain knowledge of the problem will be key to success, let’s explore how to transform this conceptual mapping to a regression problem and establish valid effects on X on Y.</a:t>
            </a:r>
          </a:p>
        </p:txBody>
      </p:sp>
      <p:cxnSp>
        <p:nvCxnSpPr>
          <p:cNvPr id="54" name="Straight Connector 53">
            <a:extLst>
              <a:ext uri="{FF2B5EF4-FFF2-40B4-BE49-F238E27FC236}">
                <a16:creationId xmlns:a16="http://schemas.microsoft.com/office/drawing/2014/main" id="{7541F54A-88E4-4E49-B3C7-9C897C905D0D}"/>
              </a:ext>
            </a:extLst>
          </p:cNvPr>
          <p:cNvCxnSpPr/>
          <p:nvPr/>
        </p:nvCxnSpPr>
        <p:spPr>
          <a:xfrm>
            <a:off x="5923370" y="2063469"/>
            <a:ext cx="0" cy="429047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7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34E15E-6DBE-5B47-B17B-573D22974730}"/>
              </a:ext>
            </a:extLst>
          </p:cNvPr>
          <p:cNvSpPr>
            <a:spLocks noGrp="1"/>
          </p:cNvSpPr>
          <p:nvPr>
            <p:ph type="body" sz="quarter" idx="15"/>
          </p:nvPr>
        </p:nvSpPr>
        <p:spPr>
          <a:xfrm>
            <a:off x="569156" y="808038"/>
            <a:ext cx="6657062" cy="405111"/>
          </a:xfrm>
        </p:spPr>
        <p:txBody>
          <a:bodyPr/>
          <a:lstStyle/>
          <a:p>
            <a:r>
              <a:rPr lang="en-US" dirty="0"/>
              <a:t>Regression approach</a:t>
            </a:r>
          </a:p>
        </p:txBody>
      </p:sp>
      <p:sp>
        <p:nvSpPr>
          <p:cNvPr id="8" name="TextBox 7">
            <a:extLst>
              <a:ext uri="{FF2B5EF4-FFF2-40B4-BE49-F238E27FC236}">
                <a16:creationId xmlns:a16="http://schemas.microsoft.com/office/drawing/2014/main" id="{916D6CB8-ED68-6443-8B17-DCF077D654C6}"/>
              </a:ext>
            </a:extLst>
          </p:cNvPr>
          <p:cNvSpPr txBox="1"/>
          <p:nvPr/>
        </p:nvSpPr>
        <p:spPr>
          <a:xfrm>
            <a:off x="569156"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Naïve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TextBox 8">
            <a:extLst>
              <a:ext uri="{FF2B5EF4-FFF2-40B4-BE49-F238E27FC236}">
                <a16:creationId xmlns:a16="http://schemas.microsoft.com/office/drawing/2014/main" id="{9E503CCE-1DFB-234D-85F1-72C3593432AC}"/>
              </a:ext>
            </a:extLst>
          </p:cNvPr>
          <p:cNvSpPr txBox="1"/>
          <p:nvPr/>
        </p:nvSpPr>
        <p:spPr>
          <a:xfrm>
            <a:off x="6158039"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Realistic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grpSp>
        <p:nvGrpSpPr>
          <p:cNvPr id="3" name="Group 2">
            <a:extLst>
              <a:ext uri="{FF2B5EF4-FFF2-40B4-BE49-F238E27FC236}">
                <a16:creationId xmlns:a16="http://schemas.microsoft.com/office/drawing/2014/main" id="{821C00B3-796B-F94C-A89B-2AECD9281A26}"/>
              </a:ext>
            </a:extLst>
          </p:cNvPr>
          <p:cNvGrpSpPr/>
          <p:nvPr/>
        </p:nvGrpSpPr>
        <p:grpSpPr>
          <a:xfrm>
            <a:off x="2362281" y="1566300"/>
            <a:ext cx="554594" cy="655056"/>
            <a:chOff x="1060057" y="4330706"/>
            <a:chExt cx="712099" cy="1066540"/>
          </a:xfrm>
        </p:grpSpPr>
        <p:sp>
          <p:nvSpPr>
            <p:cNvPr id="11" name="Oval 10">
              <a:extLst>
                <a:ext uri="{FF2B5EF4-FFF2-40B4-BE49-F238E27FC236}">
                  <a16:creationId xmlns:a16="http://schemas.microsoft.com/office/drawing/2014/main" id="{C8E52119-100B-0F47-9C5D-7E21421961D6}"/>
                </a:ext>
              </a:extLst>
            </p:cNvPr>
            <p:cNvSpPr/>
            <p:nvPr/>
          </p:nvSpPr>
          <p:spPr>
            <a:xfrm>
              <a:off x="1060057" y="4330706"/>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17" name="Oval 16">
              <a:extLst>
                <a:ext uri="{FF2B5EF4-FFF2-40B4-BE49-F238E27FC236}">
                  <a16:creationId xmlns:a16="http://schemas.microsoft.com/office/drawing/2014/main" id="{7DA20F94-E676-4F40-AE4C-9B989AE284DC}"/>
                </a:ext>
              </a:extLst>
            </p:cNvPr>
            <p:cNvSpPr/>
            <p:nvPr/>
          </p:nvSpPr>
          <p:spPr>
            <a:xfrm>
              <a:off x="1060057" y="4949488"/>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Hr</a:t>
              </a:r>
              <a:r>
                <a:rPr lang="en-US" sz="500" b="1" dirty="0">
                  <a:solidFill>
                    <a:srgbClr val="FFFFFF"/>
                  </a:solidFill>
                  <a:latin typeface="Skyscanner Relative Book" panose="02000506040000020004" pitchFamily="2" charset="77"/>
                  <a:ea typeface="Skyscanner Relative Book" panose="02000506040000020004" pitchFamily="2" charset="77"/>
                </a:rPr>
                <a:t> wage</a:t>
              </a:r>
            </a:p>
          </p:txBody>
        </p:sp>
        <p:cxnSp>
          <p:nvCxnSpPr>
            <p:cNvPr id="19" name="Straight Arrow Connector 18">
              <a:extLst>
                <a:ext uri="{FF2B5EF4-FFF2-40B4-BE49-F238E27FC236}">
                  <a16:creationId xmlns:a16="http://schemas.microsoft.com/office/drawing/2014/main" id="{B3DDB032-0742-C243-B7F2-760DAAF22414}"/>
                </a:ext>
              </a:extLst>
            </p:cNvPr>
            <p:cNvCxnSpPr>
              <a:stCxn id="11" idx="4"/>
              <a:endCxn id="17" idx="0"/>
            </p:cNvCxnSpPr>
            <p:nvPr/>
          </p:nvCxnSpPr>
          <p:spPr>
            <a:xfrm>
              <a:off x="1416107" y="4778464"/>
              <a:ext cx="0" cy="171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400740B-B8C9-334A-90ED-A26ACB5D8E2C}"/>
              </a:ext>
            </a:extLst>
          </p:cNvPr>
          <p:cNvGrpSpPr/>
          <p:nvPr/>
        </p:nvGrpSpPr>
        <p:grpSpPr>
          <a:xfrm>
            <a:off x="6158038" y="583985"/>
            <a:ext cx="2715618" cy="1188798"/>
            <a:chOff x="6292902" y="2995555"/>
            <a:chExt cx="3449891" cy="2200375"/>
          </a:xfrm>
        </p:grpSpPr>
        <p:sp>
          <p:nvSpPr>
            <p:cNvPr id="21" name="Oval 20">
              <a:extLst>
                <a:ext uri="{FF2B5EF4-FFF2-40B4-BE49-F238E27FC236}">
                  <a16:creationId xmlns:a16="http://schemas.microsoft.com/office/drawing/2014/main" id="{CD9003BC-5DBD-C847-9D3C-99D6A34021FE}"/>
                </a:ext>
              </a:extLst>
            </p:cNvPr>
            <p:cNvSpPr/>
            <p:nvPr/>
          </p:nvSpPr>
          <p:spPr>
            <a:xfrm>
              <a:off x="6292902" y="3510608"/>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22" name="Oval 21">
              <a:extLst>
                <a:ext uri="{FF2B5EF4-FFF2-40B4-BE49-F238E27FC236}">
                  <a16:creationId xmlns:a16="http://schemas.microsoft.com/office/drawing/2014/main" id="{56544B52-B9F8-C343-A138-00C89FEAFD23}"/>
                </a:ext>
              </a:extLst>
            </p:cNvPr>
            <p:cNvSpPr/>
            <p:nvPr/>
          </p:nvSpPr>
          <p:spPr>
            <a:xfrm>
              <a:off x="6292902" y="4748172"/>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Hr</a:t>
              </a:r>
              <a:r>
                <a:rPr lang="en-US" sz="500" b="1" dirty="0">
                  <a:solidFill>
                    <a:srgbClr val="FFFFFF"/>
                  </a:solidFill>
                  <a:latin typeface="Skyscanner Relative Book" panose="02000506040000020004" pitchFamily="2" charset="77"/>
                  <a:ea typeface="Skyscanner Relative Book" panose="02000506040000020004" pitchFamily="2" charset="77"/>
                </a:rPr>
                <a:t> wage</a:t>
              </a:r>
            </a:p>
          </p:txBody>
        </p:sp>
        <p:sp>
          <p:nvSpPr>
            <p:cNvPr id="25" name="Oval 24">
              <a:extLst>
                <a:ext uri="{FF2B5EF4-FFF2-40B4-BE49-F238E27FC236}">
                  <a16:creationId xmlns:a16="http://schemas.microsoft.com/office/drawing/2014/main" id="{53970480-1798-6147-9409-5D410A511812}"/>
                </a:ext>
              </a:extLst>
            </p:cNvPr>
            <p:cNvSpPr/>
            <p:nvPr/>
          </p:nvSpPr>
          <p:spPr>
            <a:xfrm>
              <a:off x="7754861" y="3286729"/>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IQ</a:t>
              </a:r>
            </a:p>
          </p:txBody>
        </p:sp>
        <p:sp>
          <p:nvSpPr>
            <p:cNvPr id="26" name="Oval 25">
              <a:extLst>
                <a:ext uri="{FF2B5EF4-FFF2-40B4-BE49-F238E27FC236}">
                  <a16:creationId xmlns:a16="http://schemas.microsoft.com/office/drawing/2014/main" id="{2BEA66A8-027A-C843-825A-CB57E4DFDC5F}"/>
                </a:ext>
              </a:extLst>
            </p:cNvPr>
            <p:cNvSpPr/>
            <p:nvPr/>
          </p:nvSpPr>
          <p:spPr>
            <a:xfrm>
              <a:off x="9030693" y="3667192"/>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Meduc</a:t>
              </a:r>
              <a:endParaRPr lang="en-US" sz="500" b="1" dirty="0">
                <a:solidFill>
                  <a:srgbClr val="FFFFFF"/>
                </a:solidFill>
                <a:latin typeface="Skyscanner Relative Book" panose="02000506040000020004" pitchFamily="2" charset="77"/>
                <a:ea typeface="Skyscanner Relative Book" panose="02000506040000020004" pitchFamily="2" charset="77"/>
              </a:endParaRPr>
            </a:p>
          </p:txBody>
        </p:sp>
        <p:sp>
          <p:nvSpPr>
            <p:cNvPr id="27" name="Oval 26">
              <a:extLst>
                <a:ext uri="{FF2B5EF4-FFF2-40B4-BE49-F238E27FC236}">
                  <a16:creationId xmlns:a16="http://schemas.microsoft.com/office/drawing/2014/main" id="{49F99387-3B3A-604D-B09A-5BFAEB830D59}"/>
                </a:ext>
              </a:extLst>
            </p:cNvPr>
            <p:cNvSpPr/>
            <p:nvPr/>
          </p:nvSpPr>
          <p:spPr>
            <a:xfrm>
              <a:off x="9030694" y="2995555"/>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Feduc</a:t>
              </a:r>
              <a:endParaRPr lang="en-US" sz="500" b="1" dirty="0">
                <a:solidFill>
                  <a:srgbClr val="FFFFFF"/>
                </a:solidFill>
                <a:latin typeface="Skyscanner Relative Book" panose="02000506040000020004" pitchFamily="2" charset="77"/>
                <a:ea typeface="Skyscanner Relative Book" panose="02000506040000020004" pitchFamily="2" charset="77"/>
              </a:endParaRPr>
            </a:p>
          </p:txBody>
        </p:sp>
        <p:cxnSp>
          <p:nvCxnSpPr>
            <p:cNvPr id="29" name="Straight Arrow Connector 28">
              <a:extLst>
                <a:ext uri="{FF2B5EF4-FFF2-40B4-BE49-F238E27FC236}">
                  <a16:creationId xmlns:a16="http://schemas.microsoft.com/office/drawing/2014/main" id="{35263E63-2EDF-EC43-B0BD-87CE8AAC1C40}"/>
                </a:ext>
              </a:extLst>
            </p:cNvPr>
            <p:cNvCxnSpPr>
              <a:stCxn id="27" idx="2"/>
              <a:endCxn id="25" idx="6"/>
            </p:cNvCxnSpPr>
            <p:nvPr/>
          </p:nvCxnSpPr>
          <p:spPr>
            <a:xfrm flipH="1">
              <a:off x="8466960" y="3219434"/>
              <a:ext cx="563734" cy="29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491A2D4-AF38-D84D-A3CF-CCBAF26957AF}"/>
                </a:ext>
              </a:extLst>
            </p:cNvPr>
            <p:cNvCxnSpPr>
              <a:stCxn id="26" idx="2"/>
              <a:endCxn id="25" idx="6"/>
            </p:cNvCxnSpPr>
            <p:nvPr/>
          </p:nvCxnSpPr>
          <p:spPr>
            <a:xfrm flipH="1" flipV="1">
              <a:off x="8466960" y="3510608"/>
              <a:ext cx="563733" cy="38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68C44F-9E6A-0A48-BB88-74A8F0546FC2}"/>
                </a:ext>
              </a:extLst>
            </p:cNvPr>
            <p:cNvCxnSpPr>
              <a:stCxn id="25" idx="2"/>
              <a:endCxn id="21" idx="6"/>
            </p:cNvCxnSpPr>
            <p:nvPr/>
          </p:nvCxnSpPr>
          <p:spPr>
            <a:xfrm flipH="1">
              <a:off x="7005001" y="3510608"/>
              <a:ext cx="749860" cy="22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E73432-0237-1544-96E6-25597193F0F4}"/>
                </a:ext>
              </a:extLst>
            </p:cNvPr>
            <p:cNvCxnSpPr>
              <a:stCxn id="21" idx="4"/>
              <a:endCxn id="22" idx="0"/>
            </p:cNvCxnSpPr>
            <p:nvPr/>
          </p:nvCxnSpPr>
          <p:spPr>
            <a:xfrm>
              <a:off x="6648952" y="3958366"/>
              <a:ext cx="0" cy="78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D4AEF8-EEB8-4D45-B210-F075BFDB3535}"/>
                </a:ext>
              </a:extLst>
            </p:cNvPr>
            <p:cNvCxnSpPr>
              <a:stCxn id="25" idx="3"/>
              <a:endCxn id="22" idx="7"/>
            </p:cNvCxnSpPr>
            <p:nvPr/>
          </p:nvCxnSpPr>
          <p:spPr>
            <a:xfrm flipH="1">
              <a:off x="6900717" y="3668914"/>
              <a:ext cx="958428" cy="114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F65A724C-A1C5-7C41-A5A4-A90E71EBA001}"/>
                </a:ext>
              </a:extLst>
            </p:cNvPr>
            <p:cNvCxnSpPr>
              <a:stCxn id="27" idx="1"/>
              <a:endCxn id="21" idx="7"/>
            </p:cNvCxnSpPr>
            <p:nvPr/>
          </p:nvCxnSpPr>
          <p:spPr>
            <a:xfrm rot="16200000" flipH="1" flipV="1">
              <a:off x="7760321" y="2201523"/>
              <a:ext cx="515053" cy="2234261"/>
            </a:xfrm>
            <a:prstGeom prst="curvedConnector3">
              <a:avLst>
                <a:gd name="adj1" fmla="val -5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0D5897C-DB4C-654C-8D01-593D9A2B681D}"/>
                </a:ext>
              </a:extLst>
            </p:cNvPr>
            <p:cNvCxnSpPr>
              <a:stCxn id="26" idx="3"/>
              <a:endCxn id="21" idx="5"/>
            </p:cNvCxnSpPr>
            <p:nvPr/>
          </p:nvCxnSpPr>
          <p:spPr>
            <a:xfrm rot="5400000" flipH="1">
              <a:off x="7939555" y="2853955"/>
              <a:ext cx="156584" cy="2234260"/>
            </a:xfrm>
            <a:prstGeom prst="curvedConnector3">
              <a:avLst>
                <a:gd name="adj1" fmla="val -74176"/>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817D8DE5-20A0-7049-B234-5432C7E414EF}"/>
              </a:ext>
            </a:extLst>
          </p:cNvPr>
          <p:cNvCxnSpPr/>
          <p:nvPr/>
        </p:nvCxnSpPr>
        <p:spPr>
          <a:xfrm>
            <a:off x="5923370" y="2063469"/>
            <a:ext cx="0" cy="429047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ACA619F-8904-CE4A-A34C-ABCB4210EFDC}"/>
              </a:ext>
            </a:extLst>
          </p:cNvPr>
          <p:cNvPicPr>
            <a:picLocks noChangeAspect="1"/>
          </p:cNvPicPr>
          <p:nvPr/>
        </p:nvPicPr>
        <p:blipFill>
          <a:blip r:embed="rId3"/>
          <a:stretch>
            <a:fillRect/>
          </a:stretch>
        </p:blipFill>
        <p:spPr>
          <a:xfrm>
            <a:off x="650076" y="2623188"/>
            <a:ext cx="4647056" cy="1395242"/>
          </a:xfrm>
          <a:prstGeom prst="rect">
            <a:avLst/>
          </a:prstGeom>
        </p:spPr>
      </p:pic>
      <p:pic>
        <p:nvPicPr>
          <p:cNvPr id="6" name="Picture 5">
            <a:extLst>
              <a:ext uri="{FF2B5EF4-FFF2-40B4-BE49-F238E27FC236}">
                <a16:creationId xmlns:a16="http://schemas.microsoft.com/office/drawing/2014/main" id="{4586FA62-7D30-3F48-86B8-07BF5456B0E3}"/>
              </a:ext>
            </a:extLst>
          </p:cNvPr>
          <p:cNvPicPr>
            <a:picLocks noChangeAspect="1"/>
          </p:cNvPicPr>
          <p:nvPr/>
        </p:nvPicPr>
        <p:blipFill>
          <a:blip r:embed="rId4"/>
          <a:stretch>
            <a:fillRect/>
          </a:stretch>
        </p:blipFill>
        <p:spPr>
          <a:xfrm>
            <a:off x="6158038" y="2623188"/>
            <a:ext cx="2273300" cy="266700"/>
          </a:xfrm>
          <a:prstGeom prst="rect">
            <a:avLst/>
          </a:prstGeom>
        </p:spPr>
      </p:pic>
      <p:pic>
        <p:nvPicPr>
          <p:cNvPr id="7" name="Picture 6">
            <a:extLst>
              <a:ext uri="{FF2B5EF4-FFF2-40B4-BE49-F238E27FC236}">
                <a16:creationId xmlns:a16="http://schemas.microsoft.com/office/drawing/2014/main" id="{0FABD0FE-E298-9643-9E78-4C1C731B3856}"/>
              </a:ext>
            </a:extLst>
          </p:cNvPr>
          <p:cNvPicPr>
            <a:picLocks noChangeAspect="1"/>
          </p:cNvPicPr>
          <p:nvPr/>
        </p:nvPicPr>
        <p:blipFill>
          <a:blip r:embed="rId5"/>
          <a:stretch>
            <a:fillRect/>
          </a:stretch>
        </p:blipFill>
        <p:spPr>
          <a:xfrm>
            <a:off x="6158038" y="2908115"/>
            <a:ext cx="3365500" cy="304800"/>
          </a:xfrm>
          <a:prstGeom prst="rect">
            <a:avLst/>
          </a:prstGeom>
        </p:spPr>
      </p:pic>
      <p:pic>
        <p:nvPicPr>
          <p:cNvPr id="12" name="Picture 11">
            <a:extLst>
              <a:ext uri="{FF2B5EF4-FFF2-40B4-BE49-F238E27FC236}">
                <a16:creationId xmlns:a16="http://schemas.microsoft.com/office/drawing/2014/main" id="{C8C9B9FE-90FE-DD44-93C0-734AAC9ADCA2}"/>
              </a:ext>
            </a:extLst>
          </p:cNvPr>
          <p:cNvPicPr>
            <a:picLocks noChangeAspect="1"/>
          </p:cNvPicPr>
          <p:nvPr/>
        </p:nvPicPr>
        <p:blipFill>
          <a:blip r:embed="rId6"/>
          <a:stretch>
            <a:fillRect/>
          </a:stretch>
        </p:blipFill>
        <p:spPr>
          <a:xfrm>
            <a:off x="6100230" y="3231122"/>
            <a:ext cx="4814393" cy="3502442"/>
          </a:xfrm>
          <a:prstGeom prst="rect">
            <a:avLst/>
          </a:prstGeom>
        </p:spPr>
      </p:pic>
      <p:sp>
        <p:nvSpPr>
          <p:cNvPr id="14" name="Rounded Rectangle 13">
            <a:extLst>
              <a:ext uri="{FF2B5EF4-FFF2-40B4-BE49-F238E27FC236}">
                <a16:creationId xmlns:a16="http://schemas.microsoft.com/office/drawing/2014/main" id="{336C22D5-EA68-394D-9AC5-038AF0620F63}"/>
              </a:ext>
            </a:extLst>
          </p:cNvPr>
          <p:cNvSpPr/>
          <p:nvPr/>
        </p:nvSpPr>
        <p:spPr>
          <a:xfrm>
            <a:off x="1290084" y="3778102"/>
            <a:ext cx="382772" cy="1701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E2A951B-9D25-1348-A2FA-4ACDC2B8C42B}"/>
                  </a:ext>
                </a:extLst>
              </p:cNvPr>
              <p:cNvSpPr txBox="1"/>
              <p:nvPr/>
            </p:nvSpPr>
            <p:spPr>
              <a:xfrm>
                <a:off x="650076" y="4042576"/>
                <a:ext cx="4614810" cy="2246769"/>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accent1"/>
                    </a:solidFill>
                    <a:latin typeface="Skyscanner Relative Book" panose="02000506040000020004" pitchFamily="2" charset="77"/>
                    <a:ea typeface="Skyscanner Relative Book" panose="02000506040000020004" pitchFamily="2" charset="77"/>
                  </a:rPr>
                  <a:t>Model effect: </a:t>
                </a:r>
                <a14:m>
                  <m:oMath xmlns:m="http://schemas.openxmlformats.org/officeDocument/2006/math">
                    <m:sSub>
                      <m:sSubPr>
                        <m:ctrlPr>
                          <a:rPr lang="en-GB" sz="1000" i="1" smtClean="0">
                            <a:solidFill>
                              <a:schemeClr val="accent1"/>
                            </a:solidFill>
                            <a:latin typeface="Cambria Math" panose="02040503050406030204" pitchFamily="18" charset="0"/>
                            <a:ea typeface="Skyscanner Relative Book" panose="02000506040000020004" pitchFamily="2" charset="77"/>
                          </a:rPr>
                        </m:ctrlPr>
                      </m:sSubPr>
                      <m:e>
                        <m:r>
                          <a:rPr lang="en-GB" sz="1000" i="1" smtClean="0">
                            <a:solidFill>
                              <a:schemeClr val="accent1"/>
                            </a:solidFill>
                            <a:latin typeface="Cambria Math" panose="02040503050406030204" pitchFamily="18" charset="0"/>
                            <a:ea typeface="Cambria Math" panose="02040503050406030204" pitchFamily="18" charset="0"/>
                          </a:rPr>
                          <m:t>𝛽</m:t>
                        </m:r>
                      </m:e>
                      <m:sub>
                        <m:r>
                          <a:rPr lang="en-GB" sz="1000" b="0" i="1" smtClean="0">
                            <a:solidFill>
                              <a:schemeClr val="accent1"/>
                            </a:solidFill>
                            <a:latin typeface="Cambria Math" panose="02040503050406030204" pitchFamily="18" charset="0"/>
                            <a:ea typeface="Skyscanner Relative Book" panose="02000506040000020004" pitchFamily="2" charset="77"/>
                          </a:rPr>
                          <m:t>1</m:t>
                        </m:r>
                      </m:sub>
                    </m:sSub>
                  </m:oMath>
                </a14:m>
                <a:r>
                  <a:rPr lang="en-GB" sz="1000" i="1" dirty="0">
                    <a:solidFill>
                      <a:schemeClr val="accent1"/>
                    </a:solidFill>
                    <a:latin typeface="Skyscanner Relative Book" panose="02000506040000020004" pitchFamily="2" charset="77"/>
                    <a:ea typeface="Skyscanner Relative Book" panose="02000506040000020004" pitchFamily="2" charset="77"/>
                  </a:rPr>
                  <a:t> = 0.0536 </a:t>
                </a:r>
                <a:r>
                  <a:rPr lang="en-GB" sz="1000" i="1" dirty="0">
                    <a:solidFill>
                      <a:schemeClr val="accent4"/>
                    </a:solidFill>
                    <a:latin typeface="Skyscanner Relative Book" panose="02000506040000020004" pitchFamily="2" charset="77"/>
                    <a:ea typeface="Skyscanner Relative Book" panose="02000506040000020004" pitchFamily="2" charset="77"/>
                  </a:rPr>
                  <a:t>=&gt; wages will increase about 5.3% for every extra year of educ.</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b="1" dirty="0">
                    <a:solidFill>
                      <a:schemeClr val="accent4"/>
                    </a:solidFill>
                    <a:latin typeface="Skyscanner Relative Book" panose="02000506040000020004" pitchFamily="2" charset="77"/>
                    <a:ea typeface="Skyscanner Relative Book" panose="02000506040000020004" pitchFamily="2" charset="77"/>
                  </a:rPr>
                  <a:t>Interpretation:</a:t>
                </a:r>
                <a:r>
                  <a:rPr lang="en-GB" sz="1000" i="1" dirty="0">
                    <a:solidFill>
                      <a:schemeClr val="accent4"/>
                    </a:solidFill>
                    <a:latin typeface="Skyscanner Relative Book" panose="02000506040000020004" pitchFamily="2" charset="77"/>
                    <a:ea typeface="Skyscanner Relative Book" panose="02000506040000020004" pitchFamily="2" charset="77"/>
                  </a:rPr>
                  <a:t> This percentage increase is inline with the belief that education impacts wages in an exponential fashion: we expect that going from 11 to 12 years of education (average to graduate high school) to be less rewarding than going from 14 to 16 years (average to graduate college).</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b="1" dirty="0">
                    <a:solidFill>
                      <a:schemeClr val="accent4"/>
                    </a:solidFill>
                    <a:latin typeface="Skyscanner Relative Book" panose="02000506040000020004" pitchFamily="2" charset="77"/>
                    <a:ea typeface="Skyscanner Relative Book" panose="02000506040000020004" pitchFamily="2" charset="77"/>
                  </a:rPr>
                  <a:t>Causality:</a:t>
                </a:r>
                <a:r>
                  <a:rPr lang="en-GB" sz="1000" i="1" dirty="0">
                    <a:solidFill>
                      <a:schemeClr val="accent4"/>
                    </a:solidFill>
                    <a:latin typeface="Skyscanner Relative Book" panose="02000506040000020004" pitchFamily="2" charset="77"/>
                    <a:ea typeface="Skyscanner Relative Book" panose="02000506040000020004" pitchFamily="2" charset="77"/>
                  </a:rPr>
                  <a:t> Does this mean that we have found a causal relationship and determined its causal strength?</a:t>
                </a:r>
              </a:p>
              <a:p>
                <a:pPr marL="628650" lvl="1" indent="-171450">
                  <a:buFont typeface="Arial" panose="020B0604020202020204" pitchFamily="34" charset="0"/>
                  <a:buChar char="•"/>
                </a:pPr>
                <a:r>
                  <a:rPr lang="en-GB" sz="1000" i="1" dirty="0">
                    <a:solidFill>
                      <a:schemeClr val="accent4"/>
                    </a:solidFill>
                    <a:latin typeface="Skyscanner Relative Book" panose="02000506040000020004" pitchFamily="2" charset="77"/>
                    <a:ea typeface="Skyscanner Relative Book" panose="02000506040000020004" pitchFamily="2" charset="77"/>
                  </a:rPr>
                  <a:t>Given how we know the world works, we think NO.</a:t>
                </a:r>
              </a:p>
              <a:p>
                <a:pPr marL="628650" lvl="1" indent="-171450">
                  <a:buFont typeface="Arial" panose="020B0604020202020204" pitchFamily="34" charset="0"/>
                  <a:buChar char="•"/>
                </a:pPr>
                <a:r>
                  <a:rPr lang="en-GB" sz="1000" i="1" dirty="0">
                    <a:solidFill>
                      <a:schemeClr val="accent4"/>
                    </a:solidFill>
                    <a:latin typeface="Skyscanner Relative Book" panose="02000506040000020004" pitchFamily="2" charset="77"/>
                    <a:ea typeface="Skyscanner Relative Book" panose="02000506040000020004" pitchFamily="2" charset="77"/>
                  </a:rPr>
                  <a:t>We don’t know if those that got more education are comparable to those who got less. </a:t>
                </a:r>
                <a:endParaRPr lang="en-US" sz="1000" i="1"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32" name="TextBox 31">
                <a:extLst>
                  <a:ext uri="{FF2B5EF4-FFF2-40B4-BE49-F238E27FC236}">
                    <a16:creationId xmlns:a16="http://schemas.microsoft.com/office/drawing/2014/main" id="{6E2A951B-9D25-1348-A2FA-4ACDC2B8C42B}"/>
                  </a:ext>
                </a:extLst>
              </p:cNvPr>
              <p:cNvSpPr txBox="1">
                <a:spLocks noRot="1" noChangeAspect="1" noMove="1" noResize="1" noEditPoints="1" noAdjustHandles="1" noChangeArrowheads="1" noChangeShapeType="1" noTextEdit="1"/>
              </p:cNvSpPr>
              <p:nvPr/>
            </p:nvSpPr>
            <p:spPr>
              <a:xfrm>
                <a:off x="650076" y="4042576"/>
                <a:ext cx="4614810" cy="2246769"/>
              </a:xfrm>
              <a:prstGeom prst="rect">
                <a:avLst/>
              </a:prstGeom>
              <a:blipFill>
                <a:blip r:embed="rId7"/>
                <a:stretch>
                  <a:fillRect b="-562"/>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43EB96B8-5A99-E641-B46B-F50A294752E2}"/>
              </a:ext>
            </a:extLst>
          </p:cNvPr>
          <p:cNvSpPr/>
          <p:nvPr/>
        </p:nvSpPr>
        <p:spPr>
          <a:xfrm>
            <a:off x="1601972" y="2647334"/>
            <a:ext cx="145312" cy="1701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9640134-38B7-AC41-B391-874C78608F73}"/>
              </a:ext>
            </a:extLst>
          </p:cNvPr>
          <p:cNvSpPr txBox="1"/>
          <p:nvPr/>
        </p:nvSpPr>
        <p:spPr>
          <a:xfrm>
            <a:off x="9160711" y="1767844"/>
            <a:ext cx="2958831" cy="861774"/>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bg1"/>
                </a:solidFill>
                <a:latin typeface="Skyscanner Relative Book" panose="02000506040000020004" pitchFamily="2" charset="77"/>
                <a:ea typeface="Skyscanner Relative Book" panose="02000506040000020004" pitchFamily="2" charset="77"/>
              </a:rPr>
              <a:t>What we can do is include ‘control’ variables in our regression model. </a:t>
            </a:r>
            <a:r>
              <a:rPr lang="en-GB" sz="1000" i="1" dirty="0">
                <a:solidFill>
                  <a:schemeClr val="accent4"/>
                </a:solidFill>
                <a:latin typeface="Skyscanner Relative Book" panose="02000506040000020004" pitchFamily="2" charset="77"/>
                <a:ea typeface="Skyscanner Relative Book" panose="02000506040000020004" pitchFamily="2" charset="77"/>
              </a:rPr>
              <a:t>Remember that in regression, each coefficient is the effect on the target HOLDING the other variables constant.</a:t>
            </a:r>
          </a:p>
        </p:txBody>
      </p:sp>
      <p:sp>
        <p:nvSpPr>
          <p:cNvPr id="43" name="Rounded Rectangle 42">
            <a:extLst>
              <a:ext uri="{FF2B5EF4-FFF2-40B4-BE49-F238E27FC236}">
                <a16:creationId xmlns:a16="http://schemas.microsoft.com/office/drawing/2014/main" id="{41CB7ADA-5A1E-B644-9BF1-DF5DA038C368}"/>
              </a:ext>
            </a:extLst>
          </p:cNvPr>
          <p:cNvSpPr/>
          <p:nvPr/>
        </p:nvSpPr>
        <p:spPr>
          <a:xfrm>
            <a:off x="7758353" y="2647333"/>
            <a:ext cx="253890" cy="17012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3B1EC2B6-4CE4-FA44-84F7-B985DD54D9EE}"/>
              </a:ext>
            </a:extLst>
          </p:cNvPr>
          <p:cNvSpPr/>
          <p:nvPr/>
        </p:nvSpPr>
        <p:spPr>
          <a:xfrm>
            <a:off x="8068360" y="3299407"/>
            <a:ext cx="745856" cy="20165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718DA2E-1B7E-5A44-BE01-D9C6CA13A9B4}"/>
              </a:ext>
            </a:extLst>
          </p:cNvPr>
          <p:cNvCxnSpPr/>
          <p:nvPr/>
        </p:nvCxnSpPr>
        <p:spPr>
          <a:xfrm>
            <a:off x="8012243" y="4916774"/>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44DE13A-BFD2-5945-B825-66C5C7C2FE35}"/>
              </a:ext>
            </a:extLst>
          </p:cNvPr>
          <p:cNvCxnSpPr/>
          <p:nvPr/>
        </p:nvCxnSpPr>
        <p:spPr>
          <a:xfrm>
            <a:off x="8012242" y="5325463"/>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04D2A3A-7500-5241-9873-B075FBE6A637}"/>
              </a:ext>
            </a:extLst>
          </p:cNvPr>
          <p:cNvCxnSpPr/>
          <p:nvPr/>
        </p:nvCxnSpPr>
        <p:spPr>
          <a:xfrm>
            <a:off x="7994506" y="5527944"/>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D2B9C-6060-2143-A731-85264CD3F2C5}"/>
              </a:ext>
            </a:extLst>
          </p:cNvPr>
          <p:cNvCxnSpPr/>
          <p:nvPr/>
        </p:nvCxnSpPr>
        <p:spPr>
          <a:xfrm>
            <a:off x="8006750" y="5914262"/>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1930E36-FF6F-D143-9749-81524A1E6BAC}"/>
              </a:ext>
            </a:extLst>
          </p:cNvPr>
          <p:cNvCxnSpPr/>
          <p:nvPr/>
        </p:nvCxnSpPr>
        <p:spPr>
          <a:xfrm>
            <a:off x="7994506" y="6126087"/>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B70CA75-84D1-1042-8896-F7BBD000DFF6}"/>
              </a:ext>
            </a:extLst>
          </p:cNvPr>
          <p:cNvCxnSpPr/>
          <p:nvPr/>
        </p:nvCxnSpPr>
        <p:spPr>
          <a:xfrm>
            <a:off x="8006750" y="6322951"/>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221435-D880-7442-8A14-B4633C9D019E}"/>
              </a:ext>
            </a:extLst>
          </p:cNvPr>
          <p:cNvCxnSpPr/>
          <p:nvPr/>
        </p:nvCxnSpPr>
        <p:spPr>
          <a:xfrm>
            <a:off x="7994506" y="6511987"/>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7A870685-6E3C-9E4D-B8E4-4841B495D410}"/>
              </a:ext>
            </a:extLst>
          </p:cNvPr>
          <p:cNvSpPr/>
          <p:nvPr/>
        </p:nvSpPr>
        <p:spPr>
          <a:xfrm>
            <a:off x="6814918" y="4099507"/>
            <a:ext cx="382772" cy="1701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AFD54A7-1A93-D642-B3F2-A5D888FBADDE}"/>
              </a:ext>
            </a:extLst>
          </p:cNvPr>
          <p:cNvSpPr/>
          <p:nvPr/>
        </p:nvSpPr>
        <p:spPr>
          <a:xfrm>
            <a:off x="7226218" y="2659054"/>
            <a:ext cx="113040" cy="15840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EC91052-395A-5248-AA45-0449F8178962}"/>
                  </a:ext>
                </a:extLst>
              </p:cNvPr>
              <p:cNvSpPr txBox="1"/>
              <p:nvPr/>
            </p:nvSpPr>
            <p:spPr>
              <a:xfrm>
                <a:off x="9160711" y="3663469"/>
                <a:ext cx="2958837" cy="3016210"/>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accent1"/>
                    </a:solidFill>
                    <a:latin typeface="Skyscanner Relative Book" panose="02000506040000020004" pitchFamily="2" charset="77"/>
                    <a:ea typeface="Skyscanner Relative Book" panose="02000506040000020004" pitchFamily="2" charset="77"/>
                  </a:rPr>
                  <a:t>Model effect: </a:t>
                </a:r>
                <a14:m>
                  <m:oMath xmlns:m="http://schemas.openxmlformats.org/officeDocument/2006/math">
                    <m:r>
                      <a:rPr lang="en-GB" sz="1000" i="1">
                        <a:solidFill>
                          <a:schemeClr val="accent1"/>
                        </a:solidFill>
                        <a:latin typeface="Cambria Math" panose="02040503050406030204" pitchFamily="18" charset="0"/>
                        <a:ea typeface="Cambria Math" panose="02040503050406030204" pitchFamily="18" charset="0"/>
                      </a:rPr>
                      <m:t>𝜅</m:t>
                    </m:r>
                    <m:r>
                      <a:rPr lang="en-GB" sz="1000" b="0" i="1" smtClean="0">
                        <a:solidFill>
                          <a:schemeClr val="accent1"/>
                        </a:solidFill>
                        <a:latin typeface="Cambria Math" panose="02040503050406030204" pitchFamily="18" charset="0"/>
                        <a:ea typeface="Cambria Math" panose="02040503050406030204" pitchFamily="18" charset="0"/>
                      </a:rPr>
                      <m:t> </m:t>
                    </m:r>
                  </m:oMath>
                </a14:m>
                <a:r>
                  <a:rPr lang="en-GB" sz="1000" i="1" dirty="0">
                    <a:solidFill>
                      <a:schemeClr val="accent1"/>
                    </a:solidFill>
                    <a:latin typeface="Skyscanner Relative Book" panose="02000506040000020004" pitchFamily="2" charset="77"/>
                    <a:ea typeface="Skyscanner Relative Book" panose="02000506040000020004" pitchFamily="2" charset="77"/>
                  </a:rPr>
                  <a:t>= 0.0411 </a:t>
                </a:r>
                <a:r>
                  <a:rPr lang="en-GB" sz="1000" i="1" dirty="0">
                    <a:solidFill>
                      <a:schemeClr val="accent4"/>
                    </a:solidFill>
                    <a:latin typeface="Skyscanner Relative Book" panose="02000506040000020004" pitchFamily="2" charset="77"/>
                    <a:ea typeface="Skyscanner Relative Book" panose="02000506040000020004" pitchFamily="2" charset="77"/>
                  </a:rPr>
                  <a:t>=&gt; wages will increase about 4.1% for every extra year of </a:t>
                </a:r>
                <a:r>
                  <a:rPr lang="en-GB" sz="1000" i="1" dirty="0" err="1">
                    <a:solidFill>
                      <a:schemeClr val="accent4"/>
                    </a:solidFill>
                    <a:latin typeface="Skyscanner Relative Book" panose="02000506040000020004" pitchFamily="2" charset="77"/>
                    <a:ea typeface="Skyscanner Relative Book" panose="02000506040000020004" pitchFamily="2" charset="77"/>
                  </a:rPr>
                  <a:t>educ</a:t>
                </a:r>
                <a:r>
                  <a:rPr lang="en-GB" sz="1000" i="1" dirty="0">
                    <a:solidFill>
                      <a:schemeClr val="accent4"/>
                    </a:solidFill>
                    <a:latin typeface="Skyscanner Relative Book" panose="02000506040000020004" pitchFamily="2" charset="77"/>
                    <a:ea typeface="Skyscanner Relative Book" panose="02000506040000020004" pitchFamily="2" charset="77"/>
                  </a:rPr>
                  <a:t>, keeping IQ and other variables the same.</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b="1" dirty="0">
                    <a:solidFill>
                      <a:schemeClr val="accent4"/>
                    </a:solidFill>
                    <a:latin typeface="Skyscanner Relative Book" panose="02000506040000020004" pitchFamily="2" charset="77"/>
                    <a:ea typeface="Skyscanner Relative Book" panose="02000506040000020004" pitchFamily="2" charset="77"/>
                  </a:rPr>
                  <a:t>Interpretation</a:t>
                </a:r>
                <a:r>
                  <a:rPr lang="en-GB" sz="1000" dirty="0">
                    <a:solidFill>
                      <a:schemeClr val="accent4"/>
                    </a:solidFill>
                    <a:latin typeface="Skyscanner Relative Book" panose="02000506040000020004" pitchFamily="2" charset="77"/>
                    <a:ea typeface="Skyscanner Relative Book" panose="02000506040000020004" pitchFamily="2" charset="77"/>
                  </a:rPr>
                  <a:t>:</a:t>
                </a:r>
                <a:r>
                  <a:rPr lang="en-GB" sz="1000" i="1" dirty="0">
                    <a:solidFill>
                      <a:schemeClr val="accent4"/>
                    </a:solidFill>
                    <a:latin typeface="Skyscanner Relative Book" panose="02000506040000020004" pitchFamily="2" charset="77"/>
                    <a:ea typeface="Skyscanner Relative Book" panose="02000506040000020004" pitchFamily="2" charset="77"/>
                  </a:rPr>
                  <a:t> This confirms our suspicion that the first simple model with only </a:t>
                </a:r>
                <a:r>
                  <a:rPr lang="en-GB" sz="1000" i="1" dirty="0" err="1">
                    <a:solidFill>
                      <a:schemeClr val="accent4"/>
                    </a:solidFill>
                    <a:latin typeface="Skyscanner Relative Book" panose="02000506040000020004" pitchFamily="2" charset="77"/>
                    <a:ea typeface="Skyscanner Relative Book" panose="02000506040000020004" pitchFamily="2" charset="77"/>
                  </a:rPr>
                  <a:t>educ</a:t>
                </a:r>
                <a:r>
                  <a:rPr lang="en-GB" sz="1000" i="1" dirty="0">
                    <a:solidFill>
                      <a:schemeClr val="accent4"/>
                    </a:solidFill>
                    <a:latin typeface="Skyscanner Relative Book" panose="02000506040000020004" pitchFamily="2" charset="77"/>
                    <a:ea typeface="Skyscanner Relative Book" panose="02000506040000020004" pitchFamily="2" charset="77"/>
                  </a:rPr>
                  <a:t> was biased. It also confirms that this bias was overestimating the impact of education. Once we controlled for other factors, the estimated impact of education fell.</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b="1" dirty="0">
                    <a:solidFill>
                      <a:schemeClr val="accent4"/>
                    </a:solidFill>
                    <a:latin typeface="Skyscanner Relative Book" panose="02000506040000020004" pitchFamily="2" charset="77"/>
                    <a:ea typeface="Skyscanner Relative Book" panose="02000506040000020004" pitchFamily="2" charset="77"/>
                  </a:rPr>
                  <a:t>Causality:</a:t>
                </a:r>
                <a:r>
                  <a:rPr lang="en-GB" sz="1000" i="1" dirty="0">
                    <a:solidFill>
                      <a:schemeClr val="accent4"/>
                    </a:solidFill>
                    <a:latin typeface="Skyscanner Relative Book" panose="02000506040000020004" pitchFamily="2" charset="77"/>
                    <a:ea typeface="Skyscanner Relative Book" panose="02000506040000020004" pitchFamily="2" charset="77"/>
                  </a:rPr>
                  <a:t> that will depend on our ability to argue in favour or against that fact that all confounders have been included in the model. </a:t>
                </a:r>
              </a:p>
              <a:p>
                <a:pPr marL="628650" lvl="1" indent="-171450">
                  <a:buFont typeface="Arial" panose="020B0604020202020204" pitchFamily="34" charset="0"/>
                  <a:buChar char="•"/>
                </a:pPr>
                <a:r>
                  <a:rPr lang="en-GB" sz="1000" i="1" dirty="0">
                    <a:solidFill>
                      <a:schemeClr val="accent4"/>
                    </a:solidFill>
                    <a:latin typeface="Skyscanner Relative Book" panose="02000506040000020004" pitchFamily="2" charset="77"/>
                    <a:ea typeface="Skyscanner Relative Book" panose="02000506040000020004" pitchFamily="2" charset="77"/>
                  </a:rPr>
                  <a:t>Family wealth, personal ambition, etc</a:t>
                </a:r>
              </a:p>
              <a:p>
                <a:pPr marL="628650" lvl="1" indent="-171450">
                  <a:buFont typeface="Arial" panose="020B0604020202020204" pitchFamily="34" charset="0"/>
                  <a:buChar char="•"/>
                </a:pPr>
                <a:r>
                  <a:rPr lang="en-GB" sz="1000" i="1" dirty="0">
                    <a:solidFill>
                      <a:schemeClr val="accent4"/>
                    </a:solidFill>
                    <a:latin typeface="Skyscanner Relative Book" panose="02000506040000020004" pitchFamily="2" charset="77"/>
                    <a:ea typeface="Skyscanner Relative Book" panose="02000506040000020004" pitchFamily="2" charset="77"/>
                  </a:rPr>
                  <a:t>We can never be sure that all confounders were accounted for.</a:t>
                </a:r>
                <a:endParaRPr lang="en-US" sz="1000" i="1"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58" name="TextBox 57">
                <a:extLst>
                  <a:ext uri="{FF2B5EF4-FFF2-40B4-BE49-F238E27FC236}">
                    <a16:creationId xmlns:a16="http://schemas.microsoft.com/office/drawing/2014/main" id="{9EC91052-395A-5248-AA45-0449F8178962}"/>
                  </a:ext>
                </a:extLst>
              </p:cNvPr>
              <p:cNvSpPr txBox="1">
                <a:spLocks noRot="1" noChangeAspect="1" noMove="1" noResize="1" noEditPoints="1" noAdjustHandles="1" noChangeArrowheads="1" noChangeShapeType="1" noTextEdit="1"/>
              </p:cNvSpPr>
              <p:nvPr/>
            </p:nvSpPr>
            <p:spPr>
              <a:xfrm>
                <a:off x="9160711" y="3663469"/>
                <a:ext cx="2958837" cy="3016210"/>
              </a:xfrm>
              <a:prstGeom prst="rect">
                <a:avLst/>
              </a:prstGeom>
              <a:blipFill>
                <a:blip r:embed="rId8"/>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A415051C-F6AF-A847-9ADE-2B974BF6E09F}"/>
              </a:ext>
            </a:extLst>
          </p:cNvPr>
          <p:cNvSpPr txBox="1"/>
          <p:nvPr/>
        </p:nvSpPr>
        <p:spPr>
          <a:xfrm>
            <a:off x="3444626" y="6372146"/>
            <a:ext cx="2790563" cy="369332"/>
          </a:xfrm>
          <a:prstGeom prst="rect">
            <a:avLst/>
          </a:prstGeom>
          <a:noFill/>
        </p:spPr>
        <p:txBody>
          <a:bodyPr wrap="square" rtlCol="0">
            <a:spAutoFit/>
          </a:bodyPr>
          <a:lstStyle/>
          <a:p>
            <a:pPr algn="r"/>
            <a:r>
              <a:rPr lang="en-GB" sz="900" dirty="0">
                <a:solidFill>
                  <a:srgbClr val="FB9400"/>
                </a:solidFill>
                <a:latin typeface="Skyscanner Relative Book" panose="02000506040000020004" pitchFamily="2" charset="77"/>
                <a:ea typeface="Skyscanner Relative Book" panose="02000506040000020004" pitchFamily="2" charset="77"/>
              </a:rPr>
              <a:t>Btw, good practice is to re-run a model without non-significant features</a:t>
            </a:r>
          </a:p>
        </p:txBody>
      </p:sp>
      <p:sp>
        <p:nvSpPr>
          <p:cNvPr id="61" name="Freeform 60">
            <a:extLst>
              <a:ext uri="{FF2B5EF4-FFF2-40B4-BE49-F238E27FC236}">
                <a16:creationId xmlns:a16="http://schemas.microsoft.com/office/drawing/2014/main" id="{64BAFC7F-BB29-C848-A82D-C393F2B19080}"/>
              </a:ext>
            </a:extLst>
          </p:cNvPr>
          <p:cNvSpPr/>
          <p:nvPr/>
        </p:nvSpPr>
        <p:spPr>
          <a:xfrm>
            <a:off x="6265889" y="6693108"/>
            <a:ext cx="1746354" cy="84360"/>
          </a:xfrm>
          <a:custGeom>
            <a:avLst/>
            <a:gdLst>
              <a:gd name="connsiteX0" fmla="*/ 0 w 1746354"/>
              <a:gd name="connsiteY0" fmla="*/ 0 h 84360"/>
              <a:gd name="connsiteX1" fmla="*/ 389744 w 1746354"/>
              <a:gd name="connsiteY1" fmla="*/ 74951 h 84360"/>
              <a:gd name="connsiteX2" fmla="*/ 899409 w 1746354"/>
              <a:gd name="connsiteY2" fmla="*/ 82446 h 84360"/>
              <a:gd name="connsiteX3" fmla="*/ 1506511 w 1746354"/>
              <a:gd name="connsiteY3" fmla="*/ 67456 h 84360"/>
              <a:gd name="connsiteX4" fmla="*/ 1746354 w 1746354"/>
              <a:gd name="connsiteY4" fmla="*/ 7495 h 84360"/>
              <a:gd name="connsiteX5" fmla="*/ 1746354 w 1746354"/>
              <a:gd name="connsiteY5" fmla="*/ 7495 h 84360"/>
              <a:gd name="connsiteX6" fmla="*/ 1746354 w 1746354"/>
              <a:gd name="connsiteY6" fmla="*/ 7495 h 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6354" h="84360">
                <a:moveTo>
                  <a:pt x="0" y="0"/>
                </a:moveTo>
                <a:cubicBezTo>
                  <a:pt x="119921" y="30605"/>
                  <a:pt x="239843" y="61210"/>
                  <a:pt x="389744" y="74951"/>
                </a:cubicBezTo>
                <a:cubicBezTo>
                  <a:pt x="539645" y="88692"/>
                  <a:pt x="713281" y="83695"/>
                  <a:pt x="899409" y="82446"/>
                </a:cubicBezTo>
                <a:cubicBezTo>
                  <a:pt x="1085537" y="81197"/>
                  <a:pt x="1365354" y="79948"/>
                  <a:pt x="1506511" y="67456"/>
                </a:cubicBezTo>
                <a:cubicBezTo>
                  <a:pt x="1647668" y="54964"/>
                  <a:pt x="1746354" y="7495"/>
                  <a:pt x="1746354" y="7495"/>
                </a:cubicBezTo>
                <a:lnTo>
                  <a:pt x="1746354" y="7495"/>
                </a:lnTo>
                <a:lnTo>
                  <a:pt x="1746354" y="7495"/>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73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Grouped Regression</a:t>
            </a:r>
            <a:br>
              <a:rPr lang="en-US" dirty="0">
                <a:latin typeface="Skyscanner Relative Book" panose="02000506040000020004" pitchFamily="2" charset="77"/>
                <a:ea typeface="Skyscanner Relative Book" panose="02000506040000020004" pitchFamily="2" charset="77"/>
              </a:rPr>
            </a:br>
            <a:r>
              <a:rPr lang="en-US" sz="2400" dirty="0">
                <a:latin typeface="Skyscanner Relative Book" panose="02000506040000020004" pitchFamily="2" charset="77"/>
                <a:ea typeface="Skyscanner Relative Book" panose="02000506040000020004" pitchFamily="2" charset="77"/>
              </a:rPr>
              <a:t>What to do when you don’t have granular data?</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01199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F3EE88-19D1-2043-8C9C-AC054820E6C1}"/>
              </a:ext>
            </a:extLst>
          </p:cNvPr>
          <p:cNvSpPr>
            <a:spLocks noGrp="1"/>
          </p:cNvSpPr>
          <p:nvPr>
            <p:ph type="body" sz="quarter" idx="17"/>
          </p:nvPr>
        </p:nvSpPr>
        <p:spPr>
          <a:xfrm>
            <a:off x="569156" y="2155898"/>
            <a:ext cx="10670189" cy="1628716"/>
          </a:xfrm>
        </p:spPr>
        <p:txBody>
          <a:bodyPr/>
          <a:lstStyle/>
          <a:p>
            <a:pPr marL="0" indent="0" algn="ctr">
              <a:buNone/>
            </a:pPr>
            <a:r>
              <a:rPr lang="en-US" sz="9600" dirty="0"/>
              <a:t>Intro</a:t>
            </a:r>
          </a:p>
        </p:txBody>
      </p:sp>
    </p:spTree>
    <p:extLst>
      <p:ext uri="{BB962C8B-B14F-4D97-AF65-F5344CB8AC3E}">
        <p14:creationId xmlns:p14="http://schemas.microsoft.com/office/powerpoint/2010/main" val="3413460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94C830-1CBE-7249-8ED8-31126F28E7FD}"/>
              </a:ext>
            </a:extLst>
          </p:cNvPr>
          <p:cNvSpPr>
            <a:spLocks noGrp="1"/>
          </p:cNvSpPr>
          <p:nvPr>
            <p:ph type="body" sz="quarter" idx="15"/>
          </p:nvPr>
        </p:nvSpPr>
        <p:spPr>
          <a:xfrm>
            <a:off x="569155" y="808038"/>
            <a:ext cx="11160647" cy="405111"/>
          </a:xfrm>
        </p:spPr>
        <p:txBody>
          <a:bodyPr/>
          <a:lstStyle/>
          <a:p>
            <a:r>
              <a:rPr lang="en-US" dirty="0"/>
              <a:t>Dataset Example: wages &amp; education -&gt; grouped data</a:t>
            </a:r>
          </a:p>
        </p:txBody>
      </p:sp>
      <p:pic>
        <p:nvPicPr>
          <p:cNvPr id="5" name="Picture 4">
            <a:extLst>
              <a:ext uri="{FF2B5EF4-FFF2-40B4-BE49-F238E27FC236}">
                <a16:creationId xmlns:a16="http://schemas.microsoft.com/office/drawing/2014/main" id="{4D15B40C-3169-FC4A-A364-BC4506043A29}"/>
              </a:ext>
            </a:extLst>
          </p:cNvPr>
          <p:cNvPicPr>
            <a:picLocks noChangeAspect="1"/>
          </p:cNvPicPr>
          <p:nvPr/>
        </p:nvPicPr>
        <p:blipFill rotWithShape="1">
          <a:blip r:embed="rId2"/>
          <a:srcRect l="-1" r="62703" b="62768"/>
          <a:stretch/>
        </p:blipFill>
        <p:spPr>
          <a:xfrm>
            <a:off x="449212" y="2170481"/>
            <a:ext cx="3364811" cy="1713980"/>
          </a:xfrm>
          <a:prstGeom prst="rect">
            <a:avLst/>
          </a:prstGeom>
        </p:spPr>
      </p:pic>
      <p:sp>
        <p:nvSpPr>
          <p:cNvPr id="6" name="TextBox 5">
            <a:extLst>
              <a:ext uri="{FF2B5EF4-FFF2-40B4-BE49-F238E27FC236}">
                <a16:creationId xmlns:a16="http://schemas.microsoft.com/office/drawing/2014/main" id="{595E9AA4-FCE9-9F43-BDD4-A40B0171EEDB}"/>
              </a:ext>
            </a:extLst>
          </p:cNvPr>
          <p:cNvSpPr txBox="1"/>
          <p:nvPr/>
        </p:nvSpPr>
        <p:spPr>
          <a:xfrm>
            <a:off x="565880" y="1316574"/>
            <a:ext cx="11626120" cy="892552"/>
          </a:xfrm>
          <a:prstGeom prst="rect">
            <a:avLst/>
          </a:prstGeom>
          <a:noFill/>
        </p:spPr>
        <p:txBody>
          <a:bodyPr wrap="square" rtlCol="0">
            <a:spAutoFit/>
          </a:bodyPr>
          <a:lstStyle/>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What (I):</a:t>
            </a:r>
            <a:r>
              <a:rPr lang="en-GB" sz="1200" dirty="0">
                <a:solidFill>
                  <a:schemeClr val="accent4"/>
                </a:solidFill>
                <a:latin typeface="Skyscanner Relative Book" panose="02000506040000020004" pitchFamily="2" charset="77"/>
                <a:ea typeface="Skyscanner Relative Book" panose="02000506040000020004" pitchFamily="2" charset="77"/>
              </a:rPr>
              <a:t> Non-random data (</a:t>
            </a:r>
            <a:r>
              <a:rPr lang="en-GB" sz="1200" dirty="0" err="1">
                <a:solidFill>
                  <a:schemeClr val="accent4"/>
                </a:solidFill>
                <a:latin typeface="Skyscanner Relative Book" panose="02000506040000020004" pitchFamily="2" charset="77"/>
                <a:ea typeface="Skyscanner Relative Book" panose="02000506040000020004" pitchFamily="2" charset="77"/>
              </a:rPr>
              <a:t>ie</a:t>
            </a:r>
            <a:r>
              <a:rPr lang="en-GB" sz="1200" dirty="0">
                <a:solidFill>
                  <a:schemeClr val="accent4"/>
                </a:solidFill>
                <a:latin typeface="Skyscanner Relative Book" panose="02000506040000020004" pitchFamily="2" charset="77"/>
                <a:ea typeface="Skyscanner Relative Book" panose="02000506040000020004" pitchFamily="2" charset="77"/>
              </a:rPr>
              <a:t>, no controlled group as part of this observational data – you cant simply randomise people to study 8 or 12 years)</a:t>
            </a:r>
          </a:p>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What (II): </a:t>
            </a:r>
            <a:r>
              <a:rPr lang="en-GB" sz="1200" dirty="0">
                <a:solidFill>
                  <a:schemeClr val="accent4"/>
                </a:solidFill>
                <a:latin typeface="Skyscanner Relative Book" panose="02000506040000020004" pitchFamily="2" charset="77"/>
                <a:ea typeface="Skyscanner Relative Book" panose="02000506040000020004" pitchFamily="2" charset="77"/>
              </a:rPr>
              <a:t>Imagine that we don’t have individual data, but GROUPED data.</a:t>
            </a:r>
          </a:p>
          <a:p>
            <a:pPr marL="171450" indent="-171450">
              <a:buFont typeface="Arial" panose="020B0604020202020204" pitchFamily="34" charset="0"/>
              <a:buChar char="•"/>
            </a:pPr>
            <a:r>
              <a:rPr lang="en-GB" sz="1200" b="1" dirty="0">
                <a:solidFill>
                  <a:schemeClr val="accent1"/>
                </a:solidFill>
                <a:latin typeface="Skyscanner Relative Book" panose="02000506040000020004" pitchFamily="2" charset="77"/>
                <a:ea typeface="Skyscanner Relative Book" panose="02000506040000020004" pitchFamily="2" charset="77"/>
              </a:rPr>
              <a:t>Goal:</a:t>
            </a:r>
            <a:r>
              <a:rPr lang="en-GB" sz="1200" dirty="0">
                <a:solidFill>
                  <a:schemeClr val="accent4"/>
                </a:solidFill>
                <a:latin typeface="Skyscanner Relative Book" panose="02000506040000020004" pitchFamily="2" charset="77"/>
                <a:ea typeface="Skyscanner Relative Book" panose="02000506040000020004" pitchFamily="2" charset="77"/>
              </a:rPr>
              <a:t> </a:t>
            </a:r>
            <a:r>
              <a:rPr lang="en-GB" sz="1200" dirty="0">
                <a:solidFill>
                  <a:schemeClr val="accent1"/>
                </a:solidFill>
                <a:latin typeface="Skyscanner Relative Book" panose="02000506040000020004" pitchFamily="2" charset="77"/>
                <a:ea typeface="Skyscanner Relative Book" panose="02000506040000020004" pitchFamily="2" charset="77"/>
              </a:rPr>
              <a:t>Estimate the impact of an additional year of education on hourly wage -&gt; ungrouped or grouped data </a:t>
            </a:r>
            <a:r>
              <a:rPr lang="en-GB" sz="1200" b="1" dirty="0">
                <a:solidFill>
                  <a:schemeClr val="accent1"/>
                </a:solidFill>
                <a:latin typeface="Skyscanner Relative Book" panose="02000506040000020004" pitchFamily="2" charset="77"/>
                <a:ea typeface="Skyscanner Relative Book" panose="02000506040000020004" pitchFamily="2" charset="77"/>
              </a:rPr>
              <a:t>SHOULD</a:t>
            </a:r>
            <a:r>
              <a:rPr lang="en-GB" sz="1200" dirty="0">
                <a:solidFill>
                  <a:schemeClr val="accent1"/>
                </a:solidFill>
                <a:latin typeface="Skyscanner Relative Book" panose="02000506040000020004" pitchFamily="2" charset="77"/>
                <a:ea typeface="Skyscanner Relative Book" panose="02000506040000020004" pitchFamily="2" charset="77"/>
              </a:rPr>
              <a:t> reflect the same effects</a:t>
            </a:r>
          </a:p>
          <a:p>
            <a:pPr marL="285750" indent="-285750">
              <a:buFont typeface="Arial" panose="020B0604020202020204" pitchFamily="34" charset="0"/>
              <a:buChar char="•"/>
            </a:pP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7" name="Picture 6">
            <a:extLst>
              <a:ext uri="{FF2B5EF4-FFF2-40B4-BE49-F238E27FC236}">
                <a16:creationId xmlns:a16="http://schemas.microsoft.com/office/drawing/2014/main" id="{9C6CDBA9-03FB-4340-9AC4-B4CD383AEDF8}"/>
              </a:ext>
            </a:extLst>
          </p:cNvPr>
          <p:cNvPicPr>
            <a:picLocks noChangeAspect="1"/>
          </p:cNvPicPr>
          <p:nvPr/>
        </p:nvPicPr>
        <p:blipFill>
          <a:blip r:embed="rId3"/>
          <a:stretch>
            <a:fillRect/>
          </a:stretch>
        </p:blipFill>
        <p:spPr>
          <a:xfrm>
            <a:off x="472126" y="4137536"/>
            <a:ext cx="2832100" cy="825500"/>
          </a:xfrm>
          <a:prstGeom prst="rect">
            <a:avLst/>
          </a:prstGeom>
        </p:spPr>
      </p:pic>
      <p:pic>
        <p:nvPicPr>
          <p:cNvPr id="8" name="Picture 7">
            <a:extLst>
              <a:ext uri="{FF2B5EF4-FFF2-40B4-BE49-F238E27FC236}">
                <a16:creationId xmlns:a16="http://schemas.microsoft.com/office/drawing/2014/main" id="{8C075AF1-5D86-AE48-806E-AC649DF57D9A}"/>
              </a:ext>
            </a:extLst>
          </p:cNvPr>
          <p:cNvPicPr>
            <a:picLocks noChangeAspect="1"/>
          </p:cNvPicPr>
          <p:nvPr/>
        </p:nvPicPr>
        <p:blipFill>
          <a:blip r:embed="rId4"/>
          <a:stretch>
            <a:fillRect/>
          </a:stretch>
        </p:blipFill>
        <p:spPr>
          <a:xfrm>
            <a:off x="2088228" y="4782969"/>
            <a:ext cx="1255040" cy="1933166"/>
          </a:xfrm>
          <a:prstGeom prst="rect">
            <a:avLst/>
          </a:prstGeom>
        </p:spPr>
      </p:pic>
      <p:sp>
        <p:nvSpPr>
          <p:cNvPr id="10" name="TextBox 9">
            <a:extLst>
              <a:ext uri="{FF2B5EF4-FFF2-40B4-BE49-F238E27FC236}">
                <a16:creationId xmlns:a16="http://schemas.microsoft.com/office/drawing/2014/main" id="{E96857B5-B2A9-0B48-BEA2-257498112001}"/>
              </a:ext>
            </a:extLst>
          </p:cNvPr>
          <p:cNvSpPr txBox="1"/>
          <p:nvPr/>
        </p:nvSpPr>
        <p:spPr>
          <a:xfrm rot="16200000">
            <a:off x="-113620" y="2829597"/>
            <a:ext cx="742809" cy="246221"/>
          </a:xfrm>
          <a:prstGeom prst="rect">
            <a:avLst/>
          </a:prstGeom>
          <a:noFill/>
        </p:spPr>
        <p:txBody>
          <a:bodyPr wrap="square" rtlCol="0" anchor="ctr">
            <a:spAutoFit/>
          </a:bodyPr>
          <a:lstStyle/>
          <a:p>
            <a:pPr algn="ctr"/>
            <a:r>
              <a:rPr lang="en-GB" sz="1000" b="1" dirty="0">
                <a:solidFill>
                  <a:schemeClr val="accent4"/>
                </a:solidFill>
                <a:latin typeface="Skyscanner Relative Book" panose="02000506040000020004" pitchFamily="2" charset="77"/>
                <a:ea typeface="Skyscanner Relative Book" panose="02000506040000020004" pitchFamily="2" charset="77"/>
              </a:rPr>
              <a:t>What (I)</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TextBox 10">
            <a:extLst>
              <a:ext uri="{FF2B5EF4-FFF2-40B4-BE49-F238E27FC236}">
                <a16:creationId xmlns:a16="http://schemas.microsoft.com/office/drawing/2014/main" id="{3218ED98-37DB-2049-A67F-86AAB239E16D}"/>
              </a:ext>
            </a:extLst>
          </p:cNvPr>
          <p:cNvSpPr txBox="1"/>
          <p:nvPr/>
        </p:nvSpPr>
        <p:spPr>
          <a:xfrm rot="16200000">
            <a:off x="-113621" y="4659859"/>
            <a:ext cx="742809" cy="246221"/>
          </a:xfrm>
          <a:prstGeom prst="rect">
            <a:avLst/>
          </a:prstGeom>
          <a:noFill/>
        </p:spPr>
        <p:txBody>
          <a:bodyPr wrap="square" rtlCol="0">
            <a:spAutoFit/>
          </a:bodyPr>
          <a:lstStyle/>
          <a:p>
            <a:pPr algn="ctr"/>
            <a:r>
              <a:rPr lang="en-GB" sz="1000" b="1" dirty="0">
                <a:solidFill>
                  <a:schemeClr val="accent4"/>
                </a:solidFill>
                <a:latin typeface="Skyscanner Relative Book" panose="02000506040000020004" pitchFamily="2" charset="77"/>
                <a:ea typeface="Skyscanner Relative Book" panose="02000506040000020004" pitchFamily="2" charset="77"/>
              </a:rPr>
              <a:t>What (II)</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5" name="TextBox 14">
            <a:extLst>
              <a:ext uri="{FF2B5EF4-FFF2-40B4-BE49-F238E27FC236}">
                <a16:creationId xmlns:a16="http://schemas.microsoft.com/office/drawing/2014/main" id="{38854640-72C7-0A49-B8EE-FCDEBDDD077D}"/>
              </a:ext>
            </a:extLst>
          </p:cNvPr>
          <p:cNvSpPr txBox="1"/>
          <p:nvPr/>
        </p:nvSpPr>
        <p:spPr>
          <a:xfrm>
            <a:off x="4121426" y="2137397"/>
            <a:ext cx="7504694" cy="400110"/>
          </a:xfrm>
          <a:prstGeom prst="rect">
            <a:avLst/>
          </a:prstGeom>
          <a:noFill/>
        </p:spPr>
        <p:txBody>
          <a:bodyPr wrap="square" rtlCol="0">
            <a:spAutoFit/>
          </a:bodyPr>
          <a:lstStyle/>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Leaving aside bias, if we run a regression model to figure out how education is associated with log hourly wages, we get the following result.</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17" name="Straight Connector 16">
            <a:extLst>
              <a:ext uri="{FF2B5EF4-FFF2-40B4-BE49-F238E27FC236}">
                <a16:creationId xmlns:a16="http://schemas.microsoft.com/office/drawing/2014/main" id="{F1B9A83F-15D2-B24B-AE9F-86A8B3E7DD0F}"/>
              </a:ext>
            </a:extLst>
          </p:cNvPr>
          <p:cNvCxnSpPr/>
          <p:nvPr/>
        </p:nvCxnSpPr>
        <p:spPr>
          <a:xfrm>
            <a:off x="134673" y="4039264"/>
            <a:ext cx="11792284" cy="66468"/>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682B309-65E7-9142-AE18-57AE57DBAC38}"/>
              </a:ext>
            </a:extLst>
          </p:cNvPr>
          <p:cNvSpPr txBox="1"/>
          <p:nvPr/>
        </p:nvSpPr>
        <p:spPr>
          <a:xfrm>
            <a:off x="4121426" y="4137536"/>
            <a:ext cx="7504694" cy="707886"/>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accent4"/>
                </a:solidFill>
                <a:latin typeface="Skyscanner Relative Book" panose="02000506040000020004" pitchFamily="2" charset="77"/>
                <a:ea typeface="Skyscanner Relative Book" panose="02000506040000020004" pitchFamily="2" charset="77"/>
              </a:rPr>
              <a:t>What would happen if we only take aggregated data and run the same regression model? </a:t>
            </a:r>
          </a:p>
          <a:p>
            <a:pPr marL="628650" lvl="1"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Regression is placing equal weight for all points. </a:t>
            </a:r>
            <a:r>
              <a:rPr lang="en-GB" sz="1000" dirty="0" err="1">
                <a:solidFill>
                  <a:schemeClr val="accent4"/>
                </a:solidFill>
                <a:latin typeface="Skyscanner Relative Book" panose="02000506040000020004" pitchFamily="2" charset="77"/>
                <a:ea typeface="Skyscanner Relative Book" panose="02000506040000020004" pitchFamily="2" charset="77"/>
              </a:rPr>
              <a:t>Ie</a:t>
            </a:r>
            <a:r>
              <a:rPr lang="en-GB" sz="1000" dirty="0">
                <a:solidFill>
                  <a:schemeClr val="accent4"/>
                </a:solidFill>
                <a:latin typeface="Skyscanner Relative Book" panose="02000506040000020004" pitchFamily="2" charset="77"/>
                <a:ea typeface="Skyscanner Relative Book" panose="02000506040000020004" pitchFamily="2" charset="77"/>
              </a:rPr>
              <a:t>, those buckets with only 10 records in them are equally important to those with 393 records in them.</a:t>
            </a:r>
          </a:p>
          <a:p>
            <a:pPr marL="628650" lvl="1"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We can see how the coefficients differ, and they really shouldn’t.</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grpSp>
        <p:nvGrpSpPr>
          <p:cNvPr id="23" name="Group 22">
            <a:extLst>
              <a:ext uri="{FF2B5EF4-FFF2-40B4-BE49-F238E27FC236}">
                <a16:creationId xmlns:a16="http://schemas.microsoft.com/office/drawing/2014/main" id="{E16B86EA-C9B7-9D48-A545-975A1AEDA4C2}"/>
              </a:ext>
            </a:extLst>
          </p:cNvPr>
          <p:cNvGrpSpPr/>
          <p:nvPr/>
        </p:nvGrpSpPr>
        <p:grpSpPr>
          <a:xfrm>
            <a:off x="4197295" y="4946426"/>
            <a:ext cx="5219700" cy="1193800"/>
            <a:chOff x="4197295" y="4946426"/>
            <a:chExt cx="5219700" cy="1193800"/>
          </a:xfrm>
        </p:grpSpPr>
        <p:pic>
          <p:nvPicPr>
            <p:cNvPr id="19" name="Picture 18">
              <a:extLst>
                <a:ext uri="{FF2B5EF4-FFF2-40B4-BE49-F238E27FC236}">
                  <a16:creationId xmlns:a16="http://schemas.microsoft.com/office/drawing/2014/main" id="{42EF006B-E141-244D-B0AA-497005DF125A}"/>
                </a:ext>
              </a:extLst>
            </p:cNvPr>
            <p:cNvPicPr>
              <a:picLocks noChangeAspect="1"/>
            </p:cNvPicPr>
            <p:nvPr/>
          </p:nvPicPr>
          <p:blipFill>
            <a:blip r:embed="rId5"/>
            <a:stretch>
              <a:fillRect/>
            </a:stretch>
          </p:blipFill>
          <p:spPr>
            <a:xfrm>
              <a:off x="4197295" y="4946426"/>
              <a:ext cx="5219700" cy="1193800"/>
            </a:xfrm>
            <a:prstGeom prst="rect">
              <a:avLst/>
            </a:prstGeom>
          </p:spPr>
        </p:pic>
        <p:sp>
          <p:nvSpPr>
            <p:cNvPr id="21" name="Rounded Rectangle 20">
              <a:extLst>
                <a:ext uri="{FF2B5EF4-FFF2-40B4-BE49-F238E27FC236}">
                  <a16:creationId xmlns:a16="http://schemas.microsoft.com/office/drawing/2014/main" id="{E1905443-D38A-7046-93B3-90A5AA05A255}"/>
                </a:ext>
              </a:extLst>
            </p:cNvPr>
            <p:cNvSpPr/>
            <p:nvPr/>
          </p:nvSpPr>
          <p:spPr>
            <a:xfrm>
              <a:off x="4903610" y="5879228"/>
              <a:ext cx="405517" cy="19878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0874212-2B92-7349-8AEB-79D25D933198}"/>
              </a:ext>
            </a:extLst>
          </p:cNvPr>
          <p:cNvGrpSpPr/>
          <p:nvPr/>
        </p:nvGrpSpPr>
        <p:grpSpPr>
          <a:xfrm>
            <a:off x="4197295" y="2581303"/>
            <a:ext cx="5219700" cy="1181100"/>
            <a:chOff x="4197295" y="2581303"/>
            <a:chExt cx="5219700" cy="1181100"/>
          </a:xfrm>
        </p:grpSpPr>
        <p:pic>
          <p:nvPicPr>
            <p:cNvPr id="13" name="Picture 12">
              <a:extLst>
                <a:ext uri="{FF2B5EF4-FFF2-40B4-BE49-F238E27FC236}">
                  <a16:creationId xmlns:a16="http://schemas.microsoft.com/office/drawing/2014/main" id="{39F41061-3278-CF47-840F-9F63C6C8999C}"/>
                </a:ext>
              </a:extLst>
            </p:cNvPr>
            <p:cNvPicPr>
              <a:picLocks noChangeAspect="1"/>
            </p:cNvPicPr>
            <p:nvPr/>
          </p:nvPicPr>
          <p:blipFill>
            <a:blip r:embed="rId6"/>
            <a:stretch>
              <a:fillRect/>
            </a:stretch>
          </p:blipFill>
          <p:spPr>
            <a:xfrm>
              <a:off x="4197295" y="2581303"/>
              <a:ext cx="5219700" cy="1181100"/>
            </a:xfrm>
            <a:prstGeom prst="rect">
              <a:avLst/>
            </a:prstGeom>
          </p:spPr>
        </p:pic>
        <p:sp>
          <p:nvSpPr>
            <p:cNvPr id="22" name="Rounded Rectangle 21">
              <a:extLst>
                <a:ext uri="{FF2B5EF4-FFF2-40B4-BE49-F238E27FC236}">
                  <a16:creationId xmlns:a16="http://schemas.microsoft.com/office/drawing/2014/main" id="{4A8C3362-822E-BB4A-A7DB-081268454CBC}"/>
                </a:ext>
              </a:extLst>
            </p:cNvPr>
            <p:cNvSpPr/>
            <p:nvPr/>
          </p:nvSpPr>
          <p:spPr>
            <a:xfrm>
              <a:off x="4903610" y="3482905"/>
              <a:ext cx="405517" cy="19878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D5DC1F7-C6C8-3A4D-AAD0-FD881564C4FB}"/>
              </a:ext>
            </a:extLst>
          </p:cNvPr>
          <p:cNvSpPr txBox="1"/>
          <p:nvPr/>
        </p:nvSpPr>
        <p:spPr>
          <a:xfrm>
            <a:off x="8287769" y="5679173"/>
            <a:ext cx="3183160" cy="400110"/>
          </a:xfrm>
          <a:prstGeom prst="rect">
            <a:avLst/>
          </a:prstGeom>
          <a:noFill/>
        </p:spPr>
        <p:txBody>
          <a:bodyPr wrap="square" rtlCol="0">
            <a:spAutoFit/>
          </a:bodyPr>
          <a:lstStyle/>
          <a:p>
            <a:r>
              <a:rPr lang="en-GB" sz="2000" b="1" dirty="0">
                <a:solidFill>
                  <a:schemeClr val="accent1"/>
                </a:solidFill>
                <a:latin typeface="Skyscanner Relative Book" panose="02000506040000020004" pitchFamily="2" charset="77"/>
                <a:ea typeface="Skyscanner Relative Book" panose="02000506040000020004" pitchFamily="2" charset="77"/>
              </a:rPr>
              <a:t>HOW TO FIX THIS? -&gt; WLS</a:t>
            </a:r>
          </a:p>
        </p:txBody>
      </p:sp>
    </p:spTree>
    <p:extLst>
      <p:ext uri="{BB962C8B-B14F-4D97-AF65-F5344CB8AC3E}">
        <p14:creationId xmlns:p14="http://schemas.microsoft.com/office/powerpoint/2010/main" val="1381189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5DFE45B-08E5-B641-B5D6-41518137207B}"/>
              </a:ext>
            </a:extLst>
          </p:cNvPr>
          <p:cNvSpPr>
            <a:spLocks noGrp="1"/>
          </p:cNvSpPr>
          <p:nvPr>
            <p:ph type="body" sz="quarter" idx="15"/>
          </p:nvPr>
        </p:nvSpPr>
        <p:spPr/>
        <p:txBody>
          <a:bodyPr/>
          <a:lstStyle/>
          <a:p>
            <a:r>
              <a:rPr lang="en-US" dirty="0"/>
              <a:t>Weighted Least Squares (WLS)</a:t>
            </a:r>
          </a:p>
        </p:txBody>
      </p:sp>
      <p:grpSp>
        <p:nvGrpSpPr>
          <p:cNvPr id="14" name="Group 13">
            <a:extLst>
              <a:ext uri="{FF2B5EF4-FFF2-40B4-BE49-F238E27FC236}">
                <a16:creationId xmlns:a16="http://schemas.microsoft.com/office/drawing/2014/main" id="{A009ABAD-8B29-384C-A0A5-FFEC2778C3C1}"/>
              </a:ext>
            </a:extLst>
          </p:cNvPr>
          <p:cNvGrpSpPr/>
          <p:nvPr/>
        </p:nvGrpSpPr>
        <p:grpSpPr>
          <a:xfrm>
            <a:off x="569156" y="2319756"/>
            <a:ext cx="5232400" cy="3827392"/>
            <a:chOff x="3259042" y="1730524"/>
            <a:chExt cx="5232400" cy="3827392"/>
          </a:xfrm>
        </p:grpSpPr>
        <p:pic>
          <p:nvPicPr>
            <p:cNvPr id="6" name="Picture 5">
              <a:extLst>
                <a:ext uri="{FF2B5EF4-FFF2-40B4-BE49-F238E27FC236}">
                  <a16:creationId xmlns:a16="http://schemas.microsoft.com/office/drawing/2014/main" id="{019FD7D6-411E-534A-8749-6C8331C9725C}"/>
                </a:ext>
              </a:extLst>
            </p:cNvPr>
            <p:cNvPicPr>
              <a:picLocks noChangeAspect="1"/>
            </p:cNvPicPr>
            <p:nvPr/>
          </p:nvPicPr>
          <p:blipFill>
            <a:blip r:embed="rId2"/>
            <a:stretch>
              <a:fillRect/>
            </a:stretch>
          </p:blipFill>
          <p:spPr>
            <a:xfrm>
              <a:off x="3271742" y="4364116"/>
              <a:ext cx="5219700" cy="1193800"/>
            </a:xfrm>
            <a:prstGeom prst="rect">
              <a:avLst/>
            </a:prstGeom>
          </p:spPr>
        </p:pic>
        <p:pic>
          <p:nvPicPr>
            <p:cNvPr id="7" name="Picture 6">
              <a:extLst>
                <a:ext uri="{FF2B5EF4-FFF2-40B4-BE49-F238E27FC236}">
                  <a16:creationId xmlns:a16="http://schemas.microsoft.com/office/drawing/2014/main" id="{FD7FAE9C-8C55-9442-BAB6-4040A4E83898}"/>
                </a:ext>
              </a:extLst>
            </p:cNvPr>
            <p:cNvPicPr>
              <a:picLocks noChangeAspect="1"/>
            </p:cNvPicPr>
            <p:nvPr/>
          </p:nvPicPr>
          <p:blipFill>
            <a:blip r:embed="rId3"/>
            <a:stretch>
              <a:fillRect/>
            </a:stretch>
          </p:blipFill>
          <p:spPr>
            <a:xfrm>
              <a:off x="3259042" y="3040970"/>
              <a:ext cx="5232400" cy="1193800"/>
            </a:xfrm>
            <a:prstGeom prst="rect">
              <a:avLst/>
            </a:prstGeom>
          </p:spPr>
        </p:pic>
        <p:pic>
          <p:nvPicPr>
            <p:cNvPr id="8" name="Picture 7">
              <a:extLst>
                <a:ext uri="{FF2B5EF4-FFF2-40B4-BE49-F238E27FC236}">
                  <a16:creationId xmlns:a16="http://schemas.microsoft.com/office/drawing/2014/main" id="{56E36CB7-4E6F-8343-869A-A590C2E30D32}"/>
                </a:ext>
              </a:extLst>
            </p:cNvPr>
            <p:cNvPicPr>
              <a:picLocks noChangeAspect="1"/>
            </p:cNvPicPr>
            <p:nvPr/>
          </p:nvPicPr>
          <p:blipFill>
            <a:blip r:embed="rId4"/>
            <a:stretch>
              <a:fillRect/>
            </a:stretch>
          </p:blipFill>
          <p:spPr>
            <a:xfrm>
              <a:off x="3259042" y="1730524"/>
              <a:ext cx="5219700" cy="1181100"/>
            </a:xfrm>
            <a:prstGeom prst="rect">
              <a:avLst/>
            </a:prstGeom>
          </p:spPr>
        </p:pic>
        <p:sp>
          <p:nvSpPr>
            <p:cNvPr id="9" name="Rounded Rectangle 8">
              <a:extLst>
                <a:ext uri="{FF2B5EF4-FFF2-40B4-BE49-F238E27FC236}">
                  <a16:creationId xmlns:a16="http://schemas.microsoft.com/office/drawing/2014/main" id="{D05F1753-3A50-B04E-B4B7-FAB32A1DF1DB}"/>
                </a:ext>
              </a:extLst>
            </p:cNvPr>
            <p:cNvSpPr/>
            <p:nvPr/>
          </p:nvSpPr>
          <p:spPr>
            <a:xfrm>
              <a:off x="3975652" y="2647784"/>
              <a:ext cx="405517" cy="19878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F3FE2EA-8759-CC49-93A3-D111153B84A2}"/>
                </a:ext>
              </a:extLst>
            </p:cNvPr>
            <p:cNvSpPr/>
            <p:nvPr/>
          </p:nvSpPr>
          <p:spPr>
            <a:xfrm>
              <a:off x="3975652" y="3979540"/>
              <a:ext cx="405517" cy="19878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C674A75-0076-144F-98D3-E938DBBA90AA}"/>
                </a:ext>
              </a:extLst>
            </p:cNvPr>
            <p:cNvSpPr/>
            <p:nvPr/>
          </p:nvSpPr>
          <p:spPr>
            <a:xfrm>
              <a:off x="3975652" y="5306259"/>
              <a:ext cx="405517" cy="19878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F9A2E42-08F1-9F41-9881-848D3CCDC36D}"/>
                </a:ext>
              </a:extLst>
            </p:cNvPr>
            <p:cNvSpPr/>
            <p:nvPr/>
          </p:nvSpPr>
          <p:spPr>
            <a:xfrm>
              <a:off x="5909143" y="3118236"/>
              <a:ext cx="1398105" cy="19878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 name="TextBox 12">
            <a:extLst>
              <a:ext uri="{FF2B5EF4-FFF2-40B4-BE49-F238E27FC236}">
                <a16:creationId xmlns:a16="http://schemas.microsoft.com/office/drawing/2014/main" id="{EF468312-2FCC-7147-83E9-5315FD00C517}"/>
              </a:ext>
            </a:extLst>
          </p:cNvPr>
          <p:cNvSpPr txBox="1"/>
          <p:nvPr/>
        </p:nvSpPr>
        <p:spPr>
          <a:xfrm>
            <a:off x="558002" y="1500718"/>
            <a:ext cx="5207000" cy="553998"/>
          </a:xfrm>
          <a:prstGeom prst="rect">
            <a:avLst/>
          </a:prstGeom>
          <a:noFill/>
        </p:spPr>
        <p:txBody>
          <a:bodyPr wrap="square" rtlCol="0">
            <a:spAutoFit/>
          </a:bodyPr>
          <a:lstStyle/>
          <a:p>
            <a:pPr marL="228600" indent="-228600">
              <a:buAutoNum type="arabicParenR"/>
            </a:pPr>
            <a:r>
              <a:rPr lang="en-US" sz="1000" dirty="0">
                <a:solidFill>
                  <a:schemeClr val="bg1"/>
                </a:solidFill>
                <a:latin typeface="Skyscanner Relative Book" panose="02000506040000020004" pitchFamily="2" charset="77"/>
                <a:ea typeface="Skyscanner Relative Book" panose="02000506040000020004" pitchFamily="2" charset="77"/>
              </a:rPr>
              <a:t>The raw and weighted grouped regression provide very similar results</a:t>
            </a:r>
          </a:p>
          <a:p>
            <a:pPr marL="228600" indent="-228600">
              <a:buAutoNum type="arabicParenR"/>
            </a:pPr>
            <a:r>
              <a:rPr lang="en-US" sz="1000" dirty="0">
                <a:latin typeface="Skyscanner Relative Book" panose="02000506040000020004" pitchFamily="2" charset="77"/>
                <a:ea typeface="Skyscanner Relative Book" panose="02000506040000020004" pitchFamily="2" charset="77"/>
              </a:rPr>
              <a:t>Regression is weighted by the number of records</a:t>
            </a:r>
          </a:p>
          <a:p>
            <a:pPr marL="228600" indent="-228600">
              <a:buAutoNum type="arabicParenR"/>
            </a:pPr>
            <a:r>
              <a:rPr lang="en-US" sz="1000" dirty="0">
                <a:solidFill>
                  <a:schemeClr val="accent1"/>
                </a:solidFill>
                <a:latin typeface="Skyscanner Relative Book" panose="02000506040000020004" pitchFamily="2" charset="77"/>
                <a:ea typeface="Skyscanner Relative Book" panose="02000506040000020004" pitchFamily="2" charset="77"/>
              </a:rPr>
              <a:t>If not accounted for, regression will fit for the noise in the smaller sample buckets</a:t>
            </a:r>
          </a:p>
        </p:txBody>
      </p:sp>
      <p:pic>
        <p:nvPicPr>
          <p:cNvPr id="15" name="Picture 14">
            <a:extLst>
              <a:ext uri="{FF2B5EF4-FFF2-40B4-BE49-F238E27FC236}">
                <a16:creationId xmlns:a16="http://schemas.microsoft.com/office/drawing/2014/main" id="{3288FFB8-3698-6F4C-AC4B-959C87019EBD}"/>
              </a:ext>
            </a:extLst>
          </p:cNvPr>
          <p:cNvPicPr>
            <a:picLocks noChangeAspect="1"/>
          </p:cNvPicPr>
          <p:nvPr/>
        </p:nvPicPr>
        <p:blipFill>
          <a:blip r:embed="rId5"/>
          <a:stretch>
            <a:fillRect/>
          </a:stretch>
        </p:blipFill>
        <p:spPr>
          <a:xfrm>
            <a:off x="6315682" y="2813164"/>
            <a:ext cx="5232400" cy="3511216"/>
          </a:xfrm>
          <a:prstGeom prst="rect">
            <a:avLst/>
          </a:prstGeom>
        </p:spPr>
      </p:pic>
      <p:sp>
        <p:nvSpPr>
          <p:cNvPr id="16" name="TextBox 15">
            <a:extLst>
              <a:ext uri="{FF2B5EF4-FFF2-40B4-BE49-F238E27FC236}">
                <a16:creationId xmlns:a16="http://schemas.microsoft.com/office/drawing/2014/main" id="{BF0BD866-7E83-B94D-A831-310AE47E08E6}"/>
              </a:ext>
            </a:extLst>
          </p:cNvPr>
          <p:cNvSpPr txBox="1"/>
          <p:nvPr/>
        </p:nvSpPr>
        <p:spPr>
          <a:xfrm>
            <a:off x="7058512" y="3653093"/>
            <a:ext cx="1998204" cy="553998"/>
          </a:xfrm>
          <a:prstGeom prst="rect">
            <a:avLst/>
          </a:prstGeom>
          <a:noFill/>
        </p:spPr>
        <p:txBody>
          <a:bodyPr wrap="square" rtlCol="0">
            <a:spAutoFit/>
          </a:bodyPr>
          <a:lstStyle/>
          <a:p>
            <a:r>
              <a:rPr lang="en-US" sz="1000" i="1" dirty="0">
                <a:solidFill>
                  <a:schemeClr val="accent4"/>
                </a:solidFill>
                <a:latin typeface="Skyscanner Relative Book" panose="02000506040000020004" pitchFamily="2" charset="77"/>
                <a:ea typeface="Skyscanner Relative Book" panose="02000506040000020004" pitchFamily="2" charset="77"/>
              </a:rPr>
              <a:t>The size of each dot represents the number of records representing that data point.</a:t>
            </a:r>
          </a:p>
        </p:txBody>
      </p:sp>
      <p:sp>
        <p:nvSpPr>
          <p:cNvPr id="17" name="Rounded Rectangle 16">
            <a:extLst>
              <a:ext uri="{FF2B5EF4-FFF2-40B4-BE49-F238E27FC236}">
                <a16:creationId xmlns:a16="http://schemas.microsoft.com/office/drawing/2014/main" id="{096FE5C5-45E9-284D-9105-43C02EAA8626}"/>
              </a:ext>
            </a:extLst>
          </p:cNvPr>
          <p:cNvSpPr/>
          <p:nvPr/>
        </p:nvSpPr>
        <p:spPr>
          <a:xfrm>
            <a:off x="6194066" y="270344"/>
            <a:ext cx="5772647" cy="2274073"/>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accent4"/>
                </a:solidFill>
                <a:latin typeface="Skyscanner Relative Book" panose="02000506040000020004" pitchFamily="2" charset="77"/>
                <a:ea typeface="Skyscanner Relative Book" panose="02000506040000020004" pitchFamily="2" charset="77"/>
              </a:rPr>
              <a:t>Bonus: Weighted Least Squares including covariates</a:t>
            </a:r>
          </a:p>
        </p:txBody>
      </p:sp>
      <p:pic>
        <p:nvPicPr>
          <p:cNvPr id="18" name="Picture 17">
            <a:extLst>
              <a:ext uri="{FF2B5EF4-FFF2-40B4-BE49-F238E27FC236}">
                <a16:creationId xmlns:a16="http://schemas.microsoft.com/office/drawing/2014/main" id="{B2F93FB8-28CA-D846-BB64-0E81EAF3739A}"/>
              </a:ext>
            </a:extLst>
          </p:cNvPr>
          <p:cNvPicPr>
            <a:picLocks noChangeAspect="1"/>
          </p:cNvPicPr>
          <p:nvPr/>
        </p:nvPicPr>
        <p:blipFill>
          <a:blip r:embed="rId6"/>
          <a:stretch>
            <a:fillRect/>
          </a:stretch>
        </p:blipFill>
        <p:spPr>
          <a:xfrm>
            <a:off x="6402801" y="689359"/>
            <a:ext cx="3727159" cy="1718130"/>
          </a:xfrm>
          <a:prstGeom prst="rect">
            <a:avLst/>
          </a:prstGeom>
        </p:spPr>
      </p:pic>
      <p:sp>
        <p:nvSpPr>
          <p:cNvPr id="19" name="TextBox 18">
            <a:extLst>
              <a:ext uri="{FF2B5EF4-FFF2-40B4-BE49-F238E27FC236}">
                <a16:creationId xmlns:a16="http://schemas.microsoft.com/office/drawing/2014/main" id="{F6CA0153-349F-1742-AB8A-D5D0CB2A3617}"/>
              </a:ext>
            </a:extLst>
          </p:cNvPr>
          <p:cNvSpPr txBox="1"/>
          <p:nvPr/>
        </p:nvSpPr>
        <p:spPr>
          <a:xfrm>
            <a:off x="10193722" y="454278"/>
            <a:ext cx="1645003" cy="1169551"/>
          </a:xfrm>
          <a:prstGeom prst="rect">
            <a:avLst/>
          </a:prstGeom>
          <a:noFill/>
        </p:spPr>
        <p:txBody>
          <a:bodyPr wrap="square" rtlCol="0">
            <a:spAutoFit/>
          </a:bodyPr>
          <a:lstStyle/>
          <a:p>
            <a:r>
              <a:rPr lang="en-US" sz="1000" i="1" dirty="0">
                <a:solidFill>
                  <a:schemeClr val="accent4"/>
                </a:solidFill>
                <a:latin typeface="Skyscanner Relative Book" panose="02000506040000020004" pitchFamily="2" charset="77"/>
                <a:ea typeface="Skyscanner Relative Book" panose="02000506040000020004" pitchFamily="2" charset="77"/>
              </a:rPr>
              <a:t>The only thing to consider to which aggregated function to use for the covariate. In this example, we take the average IQ, but it could be median, sum, std…</a:t>
            </a:r>
          </a:p>
        </p:txBody>
      </p:sp>
      <p:cxnSp>
        <p:nvCxnSpPr>
          <p:cNvPr id="22" name="Straight Connector 21">
            <a:extLst>
              <a:ext uri="{FF2B5EF4-FFF2-40B4-BE49-F238E27FC236}">
                <a16:creationId xmlns:a16="http://schemas.microsoft.com/office/drawing/2014/main" id="{75D6B7A2-C1BF-024D-B235-44FBB014E746}"/>
              </a:ext>
            </a:extLst>
          </p:cNvPr>
          <p:cNvCxnSpPr/>
          <p:nvPr/>
        </p:nvCxnSpPr>
        <p:spPr>
          <a:xfrm>
            <a:off x="7784329" y="1102661"/>
            <a:ext cx="42639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2AAC9D29-761E-D64C-A08B-C1F713E289CE}"/>
              </a:ext>
            </a:extLst>
          </p:cNvPr>
          <p:cNvCxnSpPr>
            <a:cxnSpLocks/>
          </p:cNvCxnSpPr>
          <p:nvPr/>
        </p:nvCxnSpPr>
        <p:spPr>
          <a:xfrm>
            <a:off x="10193722" y="532737"/>
            <a:ext cx="0" cy="1015687"/>
          </a:xfrm>
          <a:prstGeom prst="line">
            <a:avLst/>
          </a:prstGeom>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36C57075-DD88-0644-BA4D-5215446BB548}"/>
              </a:ext>
            </a:extLst>
          </p:cNvPr>
          <p:cNvSpPr txBox="1"/>
          <p:nvPr/>
        </p:nvSpPr>
        <p:spPr>
          <a:xfrm>
            <a:off x="8974957" y="4666105"/>
            <a:ext cx="2573125" cy="707886"/>
          </a:xfrm>
          <a:prstGeom prst="rect">
            <a:avLst/>
          </a:prstGeom>
          <a:noFill/>
        </p:spPr>
        <p:txBody>
          <a:bodyPr wrap="square" rtlCol="0">
            <a:spAutoFit/>
          </a:bodyPr>
          <a:lstStyle/>
          <a:p>
            <a:r>
              <a:rPr lang="en-US" sz="1000" i="1" dirty="0">
                <a:solidFill>
                  <a:schemeClr val="accent4"/>
                </a:solidFill>
                <a:latin typeface="Skyscanner Relative Book" panose="02000506040000020004" pitchFamily="2" charset="77"/>
                <a:ea typeface="Skyscanner Relative Book" panose="02000506040000020004" pitchFamily="2" charset="77"/>
              </a:rPr>
              <a:t>You can observe how the weighted fit goes much closer to the points with bigger ‘weights’ or bigger ‘representative’ counts</a:t>
            </a:r>
          </a:p>
        </p:txBody>
      </p:sp>
    </p:spTree>
    <p:extLst>
      <p:ext uri="{BB962C8B-B14F-4D97-AF65-F5344CB8AC3E}">
        <p14:creationId xmlns:p14="http://schemas.microsoft.com/office/powerpoint/2010/main" val="127867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Dummy Regression</a:t>
            </a:r>
            <a:br>
              <a:rPr lang="en-US" dirty="0">
                <a:latin typeface="Skyscanner Relative Book" panose="02000506040000020004" pitchFamily="2" charset="77"/>
                <a:ea typeface="Skyscanner Relative Book" panose="02000506040000020004" pitchFamily="2" charset="77"/>
              </a:rPr>
            </a:br>
            <a:r>
              <a:rPr lang="en-US" sz="2400" dirty="0">
                <a:latin typeface="Skyscanner Relative Book" panose="02000506040000020004" pitchFamily="2" charset="77"/>
                <a:ea typeface="Skyscanner Relative Book" panose="02000506040000020004" pitchFamily="2" charset="77"/>
              </a:rPr>
              <a:t>Adding categories or cut-offs points to our data.</a:t>
            </a:r>
            <a:br>
              <a:rPr lang="en-US" sz="2400" dirty="0">
                <a:latin typeface="Skyscanner Relative Book" panose="02000506040000020004" pitchFamily="2" charset="77"/>
                <a:ea typeface="Skyscanner Relative Book" panose="02000506040000020004" pitchFamily="2" charset="77"/>
              </a:rPr>
            </a:b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714775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4C5B2-180E-C040-86F9-C159621BC37C}"/>
              </a:ext>
            </a:extLst>
          </p:cNvPr>
          <p:cNvSpPr>
            <a:spLocks noGrp="1"/>
          </p:cNvSpPr>
          <p:nvPr>
            <p:ph type="body" sz="quarter" idx="16"/>
          </p:nvPr>
        </p:nvSpPr>
        <p:spPr>
          <a:xfrm>
            <a:off x="569156" y="1195266"/>
            <a:ext cx="11053688" cy="300082"/>
          </a:xfrm>
        </p:spPr>
        <p:txBody>
          <a:bodyPr/>
          <a:lstStyle/>
          <a:p>
            <a:r>
              <a:rPr lang="en-US" sz="2000" dirty="0"/>
              <a:t>What is the effect of graduating on 12</a:t>
            </a:r>
            <a:r>
              <a:rPr lang="en-US" sz="2000" baseline="30000" dirty="0"/>
              <a:t>th</a:t>
            </a:r>
            <a:r>
              <a:rPr lang="en-US" sz="2000" dirty="0"/>
              <a:t> grade on hourly wage?</a:t>
            </a:r>
          </a:p>
        </p:txBody>
      </p:sp>
      <p:sp>
        <p:nvSpPr>
          <p:cNvPr id="4" name="Text Placeholder 3">
            <a:extLst>
              <a:ext uri="{FF2B5EF4-FFF2-40B4-BE49-F238E27FC236}">
                <a16:creationId xmlns:a16="http://schemas.microsoft.com/office/drawing/2014/main" id="{A33D9544-4657-8E46-97D8-6B7D400C5465}"/>
              </a:ext>
            </a:extLst>
          </p:cNvPr>
          <p:cNvSpPr>
            <a:spLocks noGrp="1"/>
          </p:cNvSpPr>
          <p:nvPr>
            <p:ph type="body" sz="quarter" idx="15"/>
          </p:nvPr>
        </p:nvSpPr>
        <p:spPr>
          <a:xfrm>
            <a:off x="569156" y="808038"/>
            <a:ext cx="11053688" cy="405111"/>
          </a:xfrm>
        </p:spPr>
        <p:txBody>
          <a:bodyPr/>
          <a:lstStyle/>
          <a:p>
            <a:r>
              <a:rPr lang="en-US" dirty="0"/>
              <a:t>Case 1: Binary Treatment effect</a:t>
            </a:r>
          </a:p>
        </p:txBody>
      </p:sp>
      <p:pic>
        <p:nvPicPr>
          <p:cNvPr id="5" name="Picture 4">
            <a:extLst>
              <a:ext uri="{FF2B5EF4-FFF2-40B4-BE49-F238E27FC236}">
                <a16:creationId xmlns:a16="http://schemas.microsoft.com/office/drawing/2014/main" id="{692D83CA-FEDF-C442-88CE-C5EFE0F86C79}"/>
              </a:ext>
            </a:extLst>
          </p:cNvPr>
          <p:cNvPicPr>
            <a:picLocks noChangeAspect="1"/>
          </p:cNvPicPr>
          <p:nvPr/>
        </p:nvPicPr>
        <p:blipFill rotWithShape="1">
          <a:blip r:embed="rId2"/>
          <a:srcRect r="34431"/>
          <a:stretch/>
        </p:blipFill>
        <p:spPr>
          <a:xfrm>
            <a:off x="569157" y="1739452"/>
            <a:ext cx="3931281" cy="2538349"/>
          </a:xfrm>
          <a:prstGeom prst="rect">
            <a:avLst/>
          </a:prstGeom>
        </p:spPr>
      </p:pic>
      <p:sp>
        <p:nvSpPr>
          <p:cNvPr id="6" name="Rounded Rectangle 5">
            <a:extLst>
              <a:ext uri="{FF2B5EF4-FFF2-40B4-BE49-F238E27FC236}">
                <a16:creationId xmlns:a16="http://schemas.microsoft.com/office/drawing/2014/main" id="{8D77F713-4851-6B49-8E6B-3C523CA1291A}"/>
              </a:ext>
            </a:extLst>
          </p:cNvPr>
          <p:cNvSpPr/>
          <p:nvPr/>
        </p:nvSpPr>
        <p:spPr>
          <a:xfrm>
            <a:off x="1724412" y="2721507"/>
            <a:ext cx="1398105" cy="19878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accent5"/>
                </a:solidFill>
                <a:latin typeface="Skyscanner Relative Book" panose="02000506040000020004" pitchFamily="2" charset="77"/>
                <a:ea typeface="Skyscanner Relative Book" panose="02000506040000020004" pitchFamily="2" charset="77"/>
              </a:rPr>
              <a:t>Treatment</a:t>
            </a:r>
          </a:p>
        </p:txBody>
      </p:sp>
      <p:sp>
        <p:nvSpPr>
          <p:cNvPr id="7" name="Rounded Rectangle 6">
            <a:extLst>
              <a:ext uri="{FF2B5EF4-FFF2-40B4-BE49-F238E27FC236}">
                <a16:creationId xmlns:a16="http://schemas.microsoft.com/office/drawing/2014/main" id="{8FA07316-31A4-EF43-A063-BCE8B4277561}"/>
              </a:ext>
            </a:extLst>
          </p:cNvPr>
          <p:cNvSpPr/>
          <p:nvPr/>
        </p:nvSpPr>
        <p:spPr>
          <a:xfrm>
            <a:off x="2091192" y="2965611"/>
            <a:ext cx="2226365" cy="1224726"/>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accent5"/>
                </a:solidFill>
                <a:latin typeface="Skyscanner Relative Book" panose="02000506040000020004" pitchFamily="2" charset="77"/>
                <a:ea typeface="Skyscanner Relative Book" panose="02000506040000020004" pitchFamily="2" charset="77"/>
              </a:rPr>
              <a:t>T=1 -&gt; graduation after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endParaRPr lang="en-US" sz="1100" dirty="0">
              <a:solidFill>
                <a:schemeClr val="accent5"/>
              </a:solidFill>
              <a:latin typeface="Skyscanner Relative Book" panose="02000506040000020004" pitchFamily="2" charset="77"/>
              <a:ea typeface="Skyscanner Relative Book" panose="02000506040000020004" pitchFamily="2" charset="77"/>
            </a:endParaRPr>
          </a:p>
          <a:p>
            <a:r>
              <a:rPr lang="en-US" sz="1100" dirty="0">
                <a:solidFill>
                  <a:schemeClr val="accent5"/>
                </a:solidFill>
                <a:latin typeface="Skyscanner Relative Book" panose="02000506040000020004" pitchFamily="2" charset="77"/>
                <a:ea typeface="Skyscanner Relative Book" panose="02000506040000020004" pitchFamily="2" charset="77"/>
              </a:rPr>
              <a:t>T=0 -&gt; graduation before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p>
          <a:p>
            <a:endParaRPr lang="en-US" sz="1100" baseline="30000" dirty="0">
              <a:solidFill>
                <a:schemeClr val="accent5"/>
              </a:solidFill>
              <a:latin typeface="Skyscanner Relative Book" panose="02000506040000020004" pitchFamily="2" charset="77"/>
              <a:ea typeface="Skyscanner Relative Book" panose="02000506040000020004" pitchFamily="2" charset="77"/>
            </a:endParaRPr>
          </a:p>
          <a:p>
            <a:r>
              <a:rPr lang="en-US" sz="1100" dirty="0">
                <a:solidFill>
                  <a:schemeClr val="accent5"/>
                </a:solidFill>
                <a:latin typeface="Skyscanner Relative Book" panose="02000506040000020004" pitchFamily="2" charset="77"/>
                <a:ea typeface="Skyscanner Relative Book" panose="02000506040000020004" pitchFamily="2" charset="77"/>
              </a:rPr>
              <a:t>What we have done is binarized a semi-continuous variable -&gt; it’s like a </a:t>
            </a:r>
            <a:r>
              <a:rPr lang="en-US" sz="1100" b="1" dirty="0">
                <a:solidFill>
                  <a:schemeClr val="accent5"/>
                </a:solidFill>
                <a:latin typeface="Skyscanner Relative Book" panose="02000506040000020004" pitchFamily="2" charset="77"/>
                <a:ea typeface="Skyscanner Relative Book" panose="02000506040000020004" pitchFamily="2" charset="77"/>
              </a:rPr>
              <a:t>switch</a:t>
            </a:r>
            <a:r>
              <a:rPr lang="en-US" sz="1100" dirty="0">
                <a:solidFill>
                  <a:schemeClr val="accent5"/>
                </a:solidFill>
                <a:latin typeface="Skyscanner Relative Book" panose="02000506040000020004" pitchFamily="2" charset="77"/>
                <a:ea typeface="Skyscanner Relative Book" panose="02000506040000020004" pitchFamily="2" charset="77"/>
              </a:rPr>
              <a:t> for a regression model</a:t>
            </a:r>
          </a:p>
        </p:txBody>
      </p:sp>
      <p:pic>
        <p:nvPicPr>
          <p:cNvPr id="8" name="Picture 7">
            <a:extLst>
              <a:ext uri="{FF2B5EF4-FFF2-40B4-BE49-F238E27FC236}">
                <a16:creationId xmlns:a16="http://schemas.microsoft.com/office/drawing/2014/main" id="{B7CF67A1-708A-EB47-9EB5-3E494844D98A}"/>
              </a:ext>
            </a:extLst>
          </p:cNvPr>
          <p:cNvPicPr>
            <a:picLocks noChangeAspect="1"/>
          </p:cNvPicPr>
          <p:nvPr/>
        </p:nvPicPr>
        <p:blipFill rotWithShape="1">
          <a:blip r:embed="rId3"/>
          <a:srcRect r="5958"/>
          <a:stretch/>
        </p:blipFill>
        <p:spPr>
          <a:xfrm>
            <a:off x="4982650" y="1739452"/>
            <a:ext cx="4980333" cy="1155700"/>
          </a:xfrm>
          <a:prstGeom prst="rect">
            <a:avLst/>
          </a:prstGeom>
        </p:spPr>
      </p:pic>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A7FB96B-F087-4A4C-A5BB-84212BF85ACE}"/>
                  </a:ext>
                </a:extLst>
              </p:cNvPr>
              <p:cNvSpPr/>
              <p:nvPr/>
            </p:nvSpPr>
            <p:spPr>
              <a:xfrm>
                <a:off x="4982650" y="2965611"/>
                <a:ext cx="2698309" cy="77150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err="1">
                    <a:solidFill>
                      <a:schemeClr val="accent2"/>
                    </a:solidFill>
                    <a:latin typeface="Skyscanner Relative Book" panose="02000506040000020004" pitchFamily="2" charset="77"/>
                    <a:ea typeface="Skyscanner Relative Book" panose="02000506040000020004" pitchFamily="2" charset="77"/>
                  </a:rPr>
                  <a:t>hwage</a:t>
                </a:r>
                <a:r>
                  <a:rPr lang="en-US" sz="1100" b="1" dirty="0">
                    <a:solidFill>
                      <a:schemeClr val="accent2"/>
                    </a:solidFill>
                    <a:latin typeface="Skyscanner Relative Book" panose="02000506040000020004" pitchFamily="2" charset="77"/>
                    <a:ea typeface="Skyscanner Relative Book" panose="02000506040000020004" pitchFamily="2" charset="77"/>
                  </a:rPr>
                  <a:t> = </a:t>
                </a:r>
                <a14:m>
                  <m:oMath xmlns:m="http://schemas.openxmlformats.org/officeDocument/2006/math">
                    <m:sSub>
                      <m:sSubPr>
                        <m:ctrlPr>
                          <a:rPr lang="en-US" sz="1100" b="1" i="1">
                            <a:solidFill>
                              <a:schemeClr val="accent2"/>
                            </a:solidFill>
                            <a:latin typeface="Cambria Math" panose="02040503050406030204" pitchFamily="18" charset="0"/>
                            <a:ea typeface="Skyscanner Relative Book" panose="02000506040000020004" pitchFamily="2" charset="77"/>
                          </a:rPr>
                        </m:ctrlPr>
                      </m:sSubPr>
                      <m:e>
                        <m:r>
                          <a:rPr lang="en-US" sz="1100" b="1" i="1">
                            <a:solidFill>
                              <a:schemeClr val="accent2"/>
                            </a:solidFill>
                            <a:latin typeface="Cambria Math" panose="02040503050406030204" pitchFamily="18" charset="0"/>
                            <a:ea typeface="Cambria Math" panose="02040503050406030204" pitchFamily="18" charset="0"/>
                          </a:rPr>
                          <m:t>𝜷</m:t>
                        </m:r>
                      </m:e>
                      <m:sub>
                        <m:r>
                          <a:rPr lang="en-GB" sz="1100" b="1" i="1">
                            <a:solidFill>
                              <a:schemeClr val="accent2"/>
                            </a:solidFill>
                            <a:latin typeface="Cambria Math" panose="02040503050406030204" pitchFamily="18" charset="0"/>
                            <a:ea typeface="Skyscanner Relative Book" panose="02000506040000020004" pitchFamily="2" charset="77"/>
                          </a:rPr>
                          <m:t>𝟎</m:t>
                        </m:r>
                      </m:sub>
                    </m:sSub>
                    <m:r>
                      <a:rPr lang="en-GB" sz="1100" b="1" i="1">
                        <a:solidFill>
                          <a:schemeClr val="accent2"/>
                        </a:solidFill>
                        <a:latin typeface="Cambria Math" panose="02040503050406030204" pitchFamily="18" charset="0"/>
                        <a:ea typeface="Skyscanner Relative Book" panose="02000506040000020004" pitchFamily="2" charset="77"/>
                      </a:rPr>
                      <m:t>+</m:t>
                    </m:r>
                    <m:sSub>
                      <m:sSubPr>
                        <m:ctrlPr>
                          <a:rPr lang="en-US" sz="1100" b="1" i="1">
                            <a:solidFill>
                              <a:schemeClr val="accent2"/>
                            </a:solidFill>
                            <a:latin typeface="Cambria Math" panose="02040503050406030204" pitchFamily="18" charset="0"/>
                            <a:ea typeface="Skyscanner Relative Book" panose="02000506040000020004" pitchFamily="2" charset="77"/>
                          </a:rPr>
                        </m:ctrlPr>
                      </m:sSubPr>
                      <m:e>
                        <m:r>
                          <a:rPr lang="en-US" sz="1100" b="1" i="1">
                            <a:solidFill>
                              <a:schemeClr val="accent2"/>
                            </a:solidFill>
                            <a:latin typeface="Cambria Math" panose="02040503050406030204" pitchFamily="18" charset="0"/>
                            <a:ea typeface="Cambria Math" panose="02040503050406030204" pitchFamily="18" charset="0"/>
                          </a:rPr>
                          <m:t>𝜷</m:t>
                        </m:r>
                      </m:e>
                      <m:sub>
                        <m:r>
                          <a:rPr lang="en-GB" sz="1100" b="1" i="1">
                            <a:solidFill>
                              <a:schemeClr val="accent2"/>
                            </a:solidFill>
                            <a:latin typeface="Cambria Math" panose="02040503050406030204" pitchFamily="18" charset="0"/>
                            <a:ea typeface="Skyscanner Relative Book" panose="02000506040000020004" pitchFamily="2" charset="77"/>
                          </a:rPr>
                          <m:t>𝟏</m:t>
                        </m:r>
                      </m:sub>
                    </m:sSub>
                    <m:r>
                      <a:rPr lang="en-GB" sz="1100" b="1" i="1">
                        <a:solidFill>
                          <a:schemeClr val="accent2"/>
                        </a:solidFill>
                        <a:latin typeface="Cambria Math" panose="02040503050406030204" pitchFamily="18" charset="0"/>
                        <a:ea typeface="Skyscanner Relative Book" panose="02000506040000020004" pitchFamily="2" charset="77"/>
                      </a:rPr>
                      <m:t>∗</m:t>
                    </m:r>
                    <m:r>
                      <a:rPr lang="en-GB" sz="1100" b="1" i="1">
                        <a:solidFill>
                          <a:schemeClr val="accent2"/>
                        </a:solidFill>
                        <a:latin typeface="Cambria Math" panose="02040503050406030204" pitchFamily="18" charset="0"/>
                        <a:ea typeface="Skyscanner Relative Book" panose="02000506040000020004" pitchFamily="2" charset="77"/>
                      </a:rPr>
                      <m:t>𝑻</m:t>
                    </m:r>
                  </m:oMath>
                </a14:m>
                <a:r>
                  <a:rPr lang="en-US" sz="1100" b="1" dirty="0">
                    <a:solidFill>
                      <a:schemeClr val="accent2"/>
                    </a:solidFill>
                    <a:latin typeface="Skyscanner Relative Book" panose="02000506040000020004" pitchFamily="2" charset="77"/>
                    <a:ea typeface="Skyscanner Relative Book" panose="02000506040000020004" pitchFamily="2" charset="77"/>
                  </a:rPr>
                  <a:t> </a:t>
                </a:r>
              </a:p>
              <a:p>
                <a:r>
                  <a:rPr lang="en-US" sz="1100" b="1" dirty="0">
                    <a:solidFill>
                      <a:schemeClr val="accent2"/>
                    </a:solidFill>
                    <a:latin typeface="Skyscanner Relative Book" panose="02000506040000020004" pitchFamily="2" charset="77"/>
                    <a:ea typeface="Skyscanner Relative Book" panose="02000506040000020004" pitchFamily="2" charset="77"/>
                  </a:rPr>
                  <a:t>              = 19.9405 + 4.9044*T</a:t>
                </a:r>
              </a:p>
              <a:p>
                <a:endParaRPr lang="en-US" sz="1100" b="1" dirty="0">
                  <a:solidFill>
                    <a:schemeClr val="accent2"/>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If T = 0 -&gt; </a:t>
                </a:r>
                <a:r>
                  <a:rPr lang="en-US" sz="1100" dirty="0" err="1">
                    <a:solidFill>
                      <a:schemeClr val="accent4"/>
                    </a:solidFill>
                    <a:latin typeface="Skyscanner Relative Book" panose="02000506040000020004" pitchFamily="2" charset="77"/>
                    <a:ea typeface="Skyscanner Relative Book" panose="02000506040000020004" pitchFamily="2" charset="77"/>
                  </a:rPr>
                  <a:t>hwage</a:t>
                </a:r>
                <a:r>
                  <a:rPr lang="en-US" sz="1100" dirty="0">
                    <a:solidFill>
                      <a:schemeClr val="accent4"/>
                    </a:solidFill>
                    <a:latin typeface="Skyscanner Relative Book" panose="02000506040000020004" pitchFamily="2" charset="77"/>
                    <a:ea typeface="Skyscanner Relative Book" panose="02000506040000020004" pitchFamily="2" charset="77"/>
                  </a:rPr>
                  <a:t> = 19.9+ 4.9*0 = 19.9</a:t>
                </a: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If T = 1 -&gt; </a:t>
                </a:r>
                <a:r>
                  <a:rPr lang="en-US" sz="1100" dirty="0" err="1">
                    <a:solidFill>
                      <a:schemeClr val="accent4"/>
                    </a:solidFill>
                    <a:latin typeface="Skyscanner Relative Book" panose="02000506040000020004" pitchFamily="2" charset="77"/>
                    <a:ea typeface="Skyscanner Relative Book" panose="02000506040000020004" pitchFamily="2" charset="77"/>
                  </a:rPr>
                  <a:t>hwage</a:t>
                </a:r>
                <a:r>
                  <a:rPr lang="en-US" sz="1100" dirty="0">
                    <a:solidFill>
                      <a:schemeClr val="accent4"/>
                    </a:solidFill>
                    <a:latin typeface="Skyscanner Relative Book" panose="02000506040000020004" pitchFamily="2" charset="77"/>
                    <a:ea typeface="Skyscanner Relative Book" panose="02000506040000020004" pitchFamily="2" charset="77"/>
                  </a:rPr>
                  <a:t> = 19.9 + 4.9*1 =  24.8</a:t>
                </a:r>
              </a:p>
            </p:txBody>
          </p:sp>
        </mc:Choice>
        <mc:Fallback xmlns="">
          <p:sp>
            <p:nvSpPr>
              <p:cNvPr id="9" name="Rounded Rectangle 8">
                <a:extLst>
                  <a:ext uri="{FF2B5EF4-FFF2-40B4-BE49-F238E27FC236}">
                    <a16:creationId xmlns:a16="http://schemas.microsoft.com/office/drawing/2014/main" id="{4A7FB96B-F087-4A4C-A5BB-84212BF85ACE}"/>
                  </a:ext>
                </a:extLst>
              </p:cNvPr>
              <p:cNvSpPr>
                <a:spLocks noRot="1" noChangeAspect="1" noMove="1" noResize="1" noEditPoints="1" noAdjustHandles="1" noChangeArrowheads="1" noChangeShapeType="1" noTextEdit="1"/>
              </p:cNvSpPr>
              <p:nvPr/>
            </p:nvSpPr>
            <p:spPr>
              <a:xfrm>
                <a:off x="4982650" y="2965611"/>
                <a:ext cx="2698309" cy="771502"/>
              </a:xfrm>
              <a:prstGeom prst="roundRect">
                <a:avLst/>
              </a:prstGeom>
              <a:blipFill>
                <a:blip r:embed="rId4"/>
                <a:stretch>
                  <a:fillRect b="-29032"/>
                </a:stretch>
              </a:blipFill>
              <a:ln w="19050">
                <a:noFill/>
              </a:ln>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E2AC5955-B165-6C4F-9FBE-61D5A1A349BC}"/>
              </a:ext>
            </a:extLst>
          </p:cNvPr>
          <p:cNvSpPr/>
          <p:nvPr/>
        </p:nvSpPr>
        <p:spPr>
          <a:xfrm>
            <a:off x="7911547" y="3068456"/>
            <a:ext cx="1879326" cy="77150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chemeClr val="accent4"/>
                </a:solidFill>
                <a:latin typeface="Skyscanner Relative Book" panose="02000506040000020004" pitchFamily="2" charset="77"/>
                <a:ea typeface="Skyscanner Relative Book" panose="02000506040000020004" pitchFamily="2" charset="77"/>
              </a:rPr>
              <a:t>The dummy coefficient captures the difference in means between the treated and untreated.</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Right Brace 10">
            <a:extLst>
              <a:ext uri="{FF2B5EF4-FFF2-40B4-BE49-F238E27FC236}">
                <a16:creationId xmlns:a16="http://schemas.microsoft.com/office/drawing/2014/main" id="{280A9CED-8168-FB41-AD1E-F2904C72A00A}"/>
              </a:ext>
            </a:extLst>
          </p:cNvPr>
          <p:cNvSpPr/>
          <p:nvPr/>
        </p:nvSpPr>
        <p:spPr>
          <a:xfrm>
            <a:off x="7704812" y="3008626"/>
            <a:ext cx="182882" cy="9542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588F376-7755-C246-A6E9-0B71EE3FBE4D}"/>
              </a:ext>
            </a:extLst>
          </p:cNvPr>
          <p:cNvSpPr/>
          <p:nvPr/>
        </p:nvSpPr>
        <p:spPr>
          <a:xfrm rot="5400000">
            <a:off x="5163406" y="-72346"/>
            <a:ext cx="205326" cy="93938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3D9B5F5-3E99-9841-BFE7-C28AD31125C2}"/>
              </a:ext>
            </a:extLst>
          </p:cNvPr>
          <p:cNvSpPr/>
          <p:nvPr/>
        </p:nvSpPr>
        <p:spPr>
          <a:xfrm>
            <a:off x="483537" y="4732458"/>
            <a:ext cx="9479446" cy="77150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accent4"/>
                </a:solidFill>
                <a:latin typeface="Skyscanner Relative Book" panose="02000506040000020004" pitchFamily="2" charset="77"/>
                <a:ea typeface="Skyscanner Relative Book" panose="02000506040000020004" pitchFamily="2" charset="77"/>
              </a:rPr>
              <a:t>More formally, when the independent variable is binary, as is often the case with treatment indicators, regression captures the ATE perfectly.</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644319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D41312-DA97-C04F-B217-4431D8CAA6DF}"/>
              </a:ext>
            </a:extLst>
          </p:cNvPr>
          <p:cNvPicPr>
            <a:picLocks noChangeAspect="1"/>
          </p:cNvPicPr>
          <p:nvPr/>
        </p:nvPicPr>
        <p:blipFill>
          <a:blip r:embed="rId2"/>
          <a:stretch>
            <a:fillRect/>
          </a:stretch>
        </p:blipFill>
        <p:spPr>
          <a:xfrm>
            <a:off x="4782213" y="1681309"/>
            <a:ext cx="6977766" cy="1646821"/>
          </a:xfrm>
          <a:prstGeom prst="rect">
            <a:avLst/>
          </a:prstGeom>
        </p:spPr>
      </p:pic>
      <p:sp>
        <p:nvSpPr>
          <p:cNvPr id="2" name="Text Placeholder 1">
            <a:extLst>
              <a:ext uri="{FF2B5EF4-FFF2-40B4-BE49-F238E27FC236}">
                <a16:creationId xmlns:a16="http://schemas.microsoft.com/office/drawing/2014/main" id="{4BA4C5B2-180E-C040-86F9-C159621BC37C}"/>
              </a:ext>
            </a:extLst>
          </p:cNvPr>
          <p:cNvSpPr>
            <a:spLocks noGrp="1"/>
          </p:cNvSpPr>
          <p:nvPr>
            <p:ph type="body" sz="quarter" idx="16"/>
          </p:nvPr>
        </p:nvSpPr>
        <p:spPr>
          <a:xfrm>
            <a:off x="569156" y="1195266"/>
            <a:ext cx="11053688" cy="300082"/>
          </a:xfrm>
        </p:spPr>
        <p:txBody>
          <a:bodyPr/>
          <a:lstStyle/>
          <a:p>
            <a:r>
              <a:rPr lang="en-US" sz="2000" dirty="0"/>
              <a:t>What is the effect of graduating on 12</a:t>
            </a:r>
            <a:r>
              <a:rPr lang="en-US" sz="2000" baseline="30000" dirty="0"/>
              <a:t>th</a:t>
            </a:r>
            <a:r>
              <a:rPr lang="en-US" sz="2000" dirty="0"/>
              <a:t> grade on hourly wage considering IQ too?</a:t>
            </a:r>
          </a:p>
        </p:txBody>
      </p:sp>
      <p:sp>
        <p:nvSpPr>
          <p:cNvPr id="4" name="Text Placeholder 3">
            <a:extLst>
              <a:ext uri="{FF2B5EF4-FFF2-40B4-BE49-F238E27FC236}">
                <a16:creationId xmlns:a16="http://schemas.microsoft.com/office/drawing/2014/main" id="{A33D9544-4657-8E46-97D8-6B7D400C5465}"/>
              </a:ext>
            </a:extLst>
          </p:cNvPr>
          <p:cNvSpPr>
            <a:spLocks noGrp="1"/>
          </p:cNvSpPr>
          <p:nvPr>
            <p:ph type="body" sz="quarter" idx="15"/>
          </p:nvPr>
        </p:nvSpPr>
        <p:spPr>
          <a:xfrm>
            <a:off x="569156" y="808038"/>
            <a:ext cx="11053688" cy="405111"/>
          </a:xfrm>
        </p:spPr>
        <p:txBody>
          <a:bodyPr/>
          <a:lstStyle/>
          <a:p>
            <a:r>
              <a:rPr lang="en-US" dirty="0"/>
              <a:t>Case 2: Binary Treatment effect + additional variables</a:t>
            </a:r>
          </a:p>
        </p:txBody>
      </p:sp>
      <p:pic>
        <p:nvPicPr>
          <p:cNvPr id="5" name="Picture 4">
            <a:extLst>
              <a:ext uri="{FF2B5EF4-FFF2-40B4-BE49-F238E27FC236}">
                <a16:creationId xmlns:a16="http://schemas.microsoft.com/office/drawing/2014/main" id="{692D83CA-FEDF-C442-88CE-C5EFE0F86C79}"/>
              </a:ext>
            </a:extLst>
          </p:cNvPr>
          <p:cNvPicPr>
            <a:picLocks noChangeAspect="1"/>
          </p:cNvPicPr>
          <p:nvPr/>
        </p:nvPicPr>
        <p:blipFill rotWithShape="1">
          <a:blip r:embed="rId3"/>
          <a:srcRect r="34431"/>
          <a:stretch/>
        </p:blipFill>
        <p:spPr>
          <a:xfrm>
            <a:off x="569157" y="1739452"/>
            <a:ext cx="3931281" cy="2538349"/>
          </a:xfrm>
          <a:prstGeom prst="rect">
            <a:avLst/>
          </a:prstGeom>
        </p:spPr>
      </p:pic>
      <p:sp>
        <p:nvSpPr>
          <p:cNvPr id="6" name="Rounded Rectangle 5">
            <a:extLst>
              <a:ext uri="{FF2B5EF4-FFF2-40B4-BE49-F238E27FC236}">
                <a16:creationId xmlns:a16="http://schemas.microsoft.com/office/drawing/2014/main" id="{8D77F713-4851-6B49-8E6B-3C523CA1291A}"/>
              </a:ext>
            </a:extLst>
          </p:cNvPr>
          <p:cNvSpPr/>
          <p:nvPr/>
        </p:nvSpPr>
        <p:spPr>
          <a:xfrm>
            <a:off x="1724412" y="2721507"/>
            <a:ext cx="1398105" cy="19878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accent5"/>
                </a:solidFill>
                <a:latin typeface="Skyscanner Relative Book" panose="02000506040000020004" pitchFamily="2" charset="77"/>
                <a:ea typeface="Skyscanner Relative Book" panose="02000506040000020004" pitchFamily="2" charset="77"/>
              </a:rPr>
              <a:t>Treatment</a:t>
            </a:r>
          </a:p>
        </p:txBody>
      </p:sp>
      <p:sp>
        <p:nvSpPr>
          <p:cNvPr id="7" name="Rounded Rectangle 6">
            <a:extLst>
              <a:ext uri="{FF2B5EF4-FFF2-40B4-BE49-F238E27FC236}">
                <a16:creationId xmlns:a16="http://schemas.microsoft.com/office/drawing/2014/main" id="{8FA07316-31A4-EF43-A063-BCE8B4277561}"/>
              </a:ext>
            </a:extLst>
          </p:cNvPr>
          <p:cNvSpPr/>
          <p:nvPr/>
        </p:nvSpPr>
        <p:spPr>
          <a:xfrm>
            <a:off x="2091192" y="2965611"/>
            <a:ext cx="2226365" cy="46338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accent5"/>
                </a:solidFill>
                <a:latin typeface="Skyscanner Relative Book" panose="02000506040000020004" pitchFamily="2" charset="77"/>
                <a:ea typeface="Skyscanner Relative Book" panose="02000506040000020004" pitchFamily="2" charset="77"/>
              </a:rPr>
              <a:t>T=1 -&gt; graduation after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endParaRPr lang="en-US" sz="1100" dirty="0">
              <a:solidFill>
                <a:schemeClr val="accent5"/>
              </a:solidFill>
              <a:latin typeface="Skyscanner Relative Book" panose="02000506040000020004" pitchFamily="2" charset="77"/>
              <a:ea typeface="Skyscanner Relative Book" panose="02000506040000020004" pitchFamily="2" charset="77"/>
            </a:endParaRPr>
          </a:p>
          <a:p>
            <a:r>
              <a:rPr lang="en-US" sz="1100" dirty="0">
                <a:solidFill>
                  <a:schemeClr val="accent5"/>
                </a:solidFill>
                <a:latin typeface="Skyscanner Relative Book" panose="02000506040000020004" pitchFamily="2" charset="77"/>
                <a:ea typeface="Skyscanner Relative Book" panose="02000506040000020004" pitchFamily="2" charset="77"/>
              </a:rPr>
              <a:t>T=0 -&gt; graduation before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p>
          <a:p>
            <a:endParaRPr lang="en-US" sz="1100" baseline="30000" dirty="0">
              <a:solidFill>
                <a:schemeClr val="accent5"/>
              </a:solidFill>
              <a:latin typeface="Skyscanner Relative Book" panose="02000506040000020004" pitchFamily="2" charset="77"/>
              <a:ea typeface="Skyscanner Relative Book" panose="02000506040000020004" pitchFamily="2" charset="77"/>
            </a:endParaRPr>
          </a:p>
        </p:txBody>
      </p:sp>
      <p:sp>
        <p:nvSpPr>
          <p:cNvPr id="15" name="Rounded Rectangle 14">
            <a:extLst>
              <a:ext uri="{FF2B5EF4-FFF2-40B4-BE49-F238E27FC236}">
                <a16:creationId xmlns:a16="http://schemas.microsoft.com/office/drawing/2014/main" id="{0DD24577-5F16-7A47-9CCB-5DEF5303C2D0}"/>
              </a:ext>
            </a:extLst>
          </p:cNvPr>
          <p:cNvSpPr/>
          <p:nvPr/>
        </p:nvSpPr>
        <p:spPr>
          <a:xfrm>
            <a:off x="1471297" y="2721508"/>
            <a:ext cx="237213" cy="14767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a:solidFill>
                <a:schemeClr val="accent5"/>
              </a:solidFill>
              <a:latin typeface="Skyscanner Relative Book" panose="02000506040000020004" pitchFamily="2" charset="77"/>
              <a:ea typeface="Skyscanner Relative Book" panose="02000506040000020004" pitchFamily="2" charset="77"/>
            </a:endParaRPr>
          </a:p>
        </p:txBody>
      </p:sp>
      <p:sp>
        <p:nvSpPr>
          <p:cNvPr id="17" name="Rounded Rectangle 16">
            <a:extLst>
              <a:ext uri="{FF2B5EF4-FFF2-40B4-BE49-F238E27FC236}">
                <a16:creationId xmlns:a16="http://schemas.microsoft.com/office/drawing/2014/main" id="{49FFB8C2-F51C-B14F-8203-F9E4270571FC}"/>
              </a:ext>
            </a:extLst>
          </p:cNvPr>
          <p:cNvSpPr/>
          <p:nvPr/>
        </p:nvSpPr>
        <p:spPr>
          <a:xfrm>
            <a:off x="2091192" y="3438956"/>
            <a:ext cx="2409246" cy="10137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chemeClr val="tx1"/>
                </a:solidFill>
                <a:latin typeface="Skyscanner Relative Book" panose="02000506040000020004" pitchFamily="2" charset="77"/>
                <a:ea typeface="Skyscanner Relative Book" panose="02000506040000020004" pitchFamily="2" charset="77"/>
              </a:rPr>
              <a:t>If we use additional variables, </a:t>
            </a:r>
            <a:r>
              <a:rPr lang="en-GB" sz="1100" dirty="0">
                <a:solidFill>
                  <a:schemeClr val="accent5"/>
                </a:solidFill>
                <a:latin typeface="Skyscanner Relative Book" panose="02000506040000020004" pitchFamily="2" charset="77"/>
                <a:ea typeface="Skyscanner Relative Book" panose="02000506040000020004" pitchFamily="2" charset="77"/>
              </a:rPr>
              <a:t>the dummy coefficient becomes the </a:t>
            </a:r>
            <a:r>
              <a:rPr lang="en-GB" sz="1100" b="1" dirty="0">
                <a:solidFill>
                  <a:schemeClr val="accent5"/>
                </a:solidFill>
                <a:latin typeface="Skyscanner Relative Book" panose="02000506040000020004" pitchFamily="2" charset="77"/>
                <a:ea typeface="Skyscanner Relative Book" panose="02000506040000020004" pitchFamily="2" charset="77"/>
              </a:rPr>
              <a:t>conditional</a:t>
            </a:r>
            <a:r>
              <a:rPr lang="en-GB" sz="1100" dirty="0">
                <a:solidFill>
                  <a:schemeClr val="accent5"/>
                </a:solidFill>
                <a:latin typeface="Skyscanner Relative Book" panose="02000506040000020004" pitchFamily="2" charset="77"/>
                <a:ea typeface="Skyscanner Relative Book" panose="02000506040000020004" pitchFamily="2" charset="77"/>
              </a:rPr>
              <a:t> difference in means. </a:t>
            </a:r>
          </a:p>
          <a:p>
            <a:pPr marL="171450" indent="-171450">
              <a:buFont typeface="Arial" panose="020B0604020202020204" pitchFamily="34" charset="0"/>
              <a:buChar char="•"/>
            </a:pPr>
            <a:r>
              <a:rPr lang="en-GB" sz="1100" dirty="0">
                <a:solidFill>
                  <a:schemeClr val="accent5"/>
                </a:solidFill>
                <a:latin typeface="Skyscanner Relative Book" panose="02000506040000020004" pitchFamily="2" charset="77"/>
                <a:ea typeface="Skyscanner Relative Book" panose="02000506040000020004" pitchFamily="2" charset="77"/>
              </a:rPr>
              <a:t>Now, the dummy coefficient tells us how much increase we should expect from graduating 12th grade </a:t>
            </a:r>
            <a:r>
              <a:rPr lang="en-GB" sz="1100" b="1" dirty="0">
                <a:solidFill>
                  <a:schemeClr val="tx1"/>
                </a:solidFill>
                <a:latin typeface="Skyscanner Relative Book" panose="02000506040000020004" pitchFamily="2" charset="77"/>
                <a:ea typeface="Skyscanner Relative Book" panose="02000506040000020004" pitchFamily="2" charset="77"/>
              </a:rPr>
              <a:t>while holding IQ fixed</a:t>
            </a:r>
            <a:r>
              <a:rPr lang="en-GB" sz="1100" dirty="0">
                <a:solidFill>
                  <a:schemeClr val="tx1"/>
                </a:solidFill>
                <a:latin typeface="Skyscanner Relative Book" panose="02000506040000020004" pitchFamily="2" charset="77"/>
                <a:ea typeface="Skyscanner Relative Book" panose="02000506040000020004" pitchFamily="2" charset="77"/>
              </a:rPr>
              <a:t>.</a:t>
            </a:r>
            <a:endParaRPr lang="en-US" sz="1100" baseline="30000" dirty="0">
              <a:solidFill>
                <a:schemeClr val="tx1"/>
              </a:solidFill>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5E6705AE-D0DC-F547-92BA-F3F537174715}"/>
                  </a:ext>
                </a:extLst>
              </p:cNvPr>
              <p:cNvSpPr/>
              <p:nvPr/>
            </p:nvSpPr>
            <p:spPr>
              <a:xfrm>
                <a:off x="4782213" y="3328130"/>
                <a:ext cx="3200897" cy="77150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accent2"/>
                    </a:solidFill>
                    <a:latin typeface="Skyscanner Relative Book" panose="02000506040000020004" pitchFamily="2" charset="77"/>
                    <a:ea typeface="Skyscanner Relative Book" panose="02000506040000020004" pitchFamily="2" charset="77"/>
                  </a:rPr>
                  <a:t>hwag</a:t>
                </a:r>
                <a:r>
                  <a:rPr lang="en-US" sz="1050" b="1" dirty="0" err="1">
                    <a:solidFill>
                      <a:schemeClr val="accent2"/>
                    </a:solidFill>
                    <a:latin typeface="Skyscanner Relative Book" panose="02000506040000020004" pitchFamily="2" charset="77"/>
                    <a:ea typeface="Skyscanner Relative Book" panose="02000506040000020004" pitchFamily="2" charset="77"/>
                  </a:rPr>
                  <a:t>e</a:t>
                </a:r>
                <a:r>
                  <a:rPr lang="en-US" sz="1050" b="1" dirty="0">
                    <a:solidFill>
                      <a:schemeClr val="accent2"/>
                    </a:solidFill>
                    <a:latin typeface="Skyscanner Relative Book" panose="02000506040000020004" pitchFamily="2" charset="77"/>
                    <a:ea typeface="Skyscanner Relative Book" panose="02000506040000020004" pitchFamily="2" charset="77"/>
                  </a:rPr>
                  <a:t> = </a:t>
                </a:r>
                <a14:m>
                  <m:oMath xmlns:m="http://schemas.openxmlformats.org/officeDocument/2006/math">
                    <m:sSub>
                      <m:sSubPr>
                        <m:ctrlPr>
                          <a:rPr lang="en-US" sz="1050" b="1" i="1" smtClean="0">
                            <a:solidFill>
                              <a:schemeClr val="accent2"/>
                            </a:solidFill>
                            <a:latin typeface="Cambria Math" panose="02040503050406030204" pitchFamily="18" charset="0"/>
                            <a:ea typeface="Skyscanner Relative Book" panose="02000506040000020004" pitchFamily="2" charset="77"/>
                          </a:rPr>
                        </m:ctrlPr>
                      </m:sSubPr>
                      <m:e>
                        <m:r>
                          <a:rPr lang="en-US" sz="1050" b="1" i="1" smtClean="0">
                            <a:solidFill>
                              <a:schemeClr val="accent2"/>
                            </a:solidFill>
                            <a:latin typeface="Cambria Math" panose="02040503050406030204" pitchFamily="18" charset="0"/>
                            <a:ea typeface="Cambria Math" panose="02040503050406030204" pitchFamily="18" charset="0"/>
                          </a:rPr>
                          <m:t>𝜷</m:t>
                        </m:r>
                      </m:e>
                      <m:sub>
                        <m:r>
                          <a:rPr lang="en-GB" sz="1050" b="1" i="1" smtClean="0">
                            <a:solidFill>
                              <a:schemeClr val="accent2"/>
                            </a:solidFill>
                            <a:latin typeface="Cambria Math" panose="02040503050406030204" pitchFamily="18" charset="0"/>
                            <a:ea typeface="Skyscanner Relative Book" panose="02000506040000020004" pitchFamily="2" charset="77"/>
                          </a:rPr>
                          <m:t>𝟎</m:t>
                        </m:r>
                      </m:sub>
                    </m:sSub>
                    <m:r>
                      <a:rPr lang="en-GB" sz="105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50" b="1" i="1">
                            <a:solidFill>
                              <a:schemeClr val="accent2"/>
                            </a:solidFill>
                            <a:latin typeface="Cambria Math" panose="02040503050406030204" pitchFamily="18" charset="0"/>
                            <a:ea typeface="Skyscanner Relative Book" panose="02000506040000020004" pitchFamily="2" charset="77"/>
                          </a:rPr>
                        </m:ctrlPr>
                      </m:sSubPr>
                      <m:e>
                        <m:r>
                          <a:rPr lang="en-US" sz="1050" b="1" i="1">
                            <a:solidFill>
                              <a:schemeClr val="accent2"/>
                            </a:solidFill>
                            <a:latin typeface="Cambria Math" panose="02040503050406030204" pitchFamily="18" charset="0"/>
                            <a:ea typeface="Cambria Math" panose="02040503050406030204" pitchFamily="18" charset="0"/>
                          </a:rPr>
                          <m:t>𝜷</m:t>
                        </m:r>
                      </m:e>
                      <m:sub>
                        <m:r>
                          <a:rPr lang="en-GB" sz="1050" b="1" i="1" smtClean="0">
                            <a:solidFill>
                              <a:schemeClr val="accent2"/>
                            </a:solidFill>
                            <a:latin typeface="Cambria Math" panose="02040503050406030204" pitchFamily="18" charset="0"/>
                            <a:ea typeface="Skyscanner Relative Book" panose="02000506040000020004" pitchFamily="2" charset="77"/>
                          </a:rPr>
                          <m:t>𝟏</m:t>
                        </m:r>
                      </m:sub>
                    </m:sSub>
                    <m:r>
                      <a:rPr lang="en-GB" sz="1050" b="1" i="1" smtClean="0">
                        <a:solidFill>
                          <a:schemeClr val="accent2"/>
                        </a:solidFill>
                        <a:latin typeface="Cambria Math" panose="02040503050406030204" pitchFamily="18" charset="0"/>
                        <a:ea typeface="Skyscanner Relative Book" panose="02000506040000020004" pitchFamily="2" charset="77"/>
                      </a:rPr>
                      <m:t>∗</m:t>
                    </m:r>
                    <m:r>
                      <a:rPr lang="en-GB" sz="1050" b="1" i="1" smtClean="0">
                        <a:solidFill>
                          <a:schemeClr val="accent2"/>
                        </a:solidFill>
                        <a:latin typeface="Cambria Math" panose="02040503050406030204" pitchFamily="18" charset="0"/>
                        <a:ea typeface="Skyscanner Relative Book" panose="02000506040000020004" pitchFamily="2" charset="77"/>
                      </a:rPr>
                      <m:t>𝑻</m:t>
                    </m:r>
                    <m:r>
                      <a:rPr lang="en-GB" sz="105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50" b="1" i="1">
                            <a:solidFill>
                              <a:schemeClr val="accent2"/>
                            </a:solidFill>
                            <a:latin typeface="Cambria Math" panose="02040503050406030204" pitchFamily="18" charset="0"/>
                            <a:ea typeface="Skyscanner Relative Book" panose="02000506040000020004" pitchFamily="2" charset="77"/>
                          </a:rPr>
                        </m:ctrlPr>
                      </m:sSubPr>
                      <m:e>
                        <m:r>
                          <a:rPr lang="en-US" sz="1050" b="1" i="1">
                            <a:solidFill>
                              <a:schemeClr val="accent2"/>
                            </a:solidFill>
                            <a:latin typeface="Cambria Math" panose="02040503050406030204" pitchFamily="18" charset="0"/>
                            <a:ea typeface="Cambria Math" panose="02040503050406030204" pitchFamily="18" charset="0"/>
                          </a:rPr>
                          <m:t>𝜷</m:t>
                        </m:r>
                      </m:e>
                      <m:sub>
                        <m:r>
                          <a:rPr lang="en-GB" sz="1050" b="1" i="1" smtClean="0">
                            <a:solidFill>
                              <a:schemeClr val="accent2"/>
                            </a:solidFill>
                            <a:latin typeface="Cambria Math" panose="02040503050406030204" pitchFamily="18" charset="0"/>
                            <a:ea typeface="Skyscanner Relative Book" panose="02000506040000020004" pitchFamily="2" charset="77"/>
                          </a:rPr>
                          <m:t>𝟐</m:t>
                        </m:r>
                      </m:sub>
                    </m:sSub>
                    <m:r>
                      <a:rPr lang="en-GB" sz="1050" b="1" i="1">
                        <a:solidFill>
                          <a:schemeClr val="accent2"/>
                        </a:solidFill>
                        <a:latin typeface="Cambria Math" panose="02040503050406030204" pitchFamily="18" charset="0"/>
                        <a:ea typeface="Skyscanner Relative Book" panose="02000506040000020004" pitchFamily="2" charset="77"/>
                      </a:rPr>
                      <m:t>∗</m:t>
                    </m:r>
                    <m:r>
                      <a:rPr lang="en-GB" sz="1050" b="1" i="1" smtClean="0">
                        <a:solidFill>
                          <a:schemeClr val="accent2"/>
                        </a:solidFill>
                        <a:latin typeface="Cambria Math" panose="02040503050406030204" pitchFamily="18" charset="0"/>
                        <a:ea typeface="Skyscanner Relative Book" panose="02000506040000020004" pitchFamily="2" charset="77"/>
                      </a:rPr>
                      <m:t>𝑰𝑸</m:t>
                    </m:r>
                    <m:r>
                      <a:rPr lang="en-GB" sz="1050" b="1" i="1" smtClean="0">
                        <a:solidFill>
                          <a:schemeClr val="accent2"/>
                        </a:solidFill>
                        <a:latin typeface="Cambria Math" panose="02040503050406030204" pitchFamily="18" charset="0"/>
                        <a:ea typeface="Skyscanner Relative Book" panose="02000506040000020004" pitchFamily="2" charset="77"/>
                      </a:rPr>
                      <m:t>+</m:t>
                    </m:r>
                    <m:r>
                      <a:rPr lang="en-GB" sz="1050" b="1" i="1" smtClean="0">
                        <a:solidFill>
                          <a:schemeClr val="accent2"/>
                        </a:solidFill>
                        <a:latin typeface="Cambria Math" panose="02040503050406030204" pitchFamily="18" charset="0"/>
                        <a:ea typeface="Skyscanner Relative Book" panose="02000506040000020004" pitchFamily="2" charset="77"/>
                      </a:rPr>
                      <m:t>𝒆</m:t>
                    </m:r>
                  </m:oMath>
                </a14:m>
                <a:endParaRPr lang="en-US" sz="1050" b="1" dirty="0">
                  <a:solidFill>
                    <a:schemeClr val="accent2"/>
                  </a:solidFill>
                  <a:latin typeface="Skyscanner Relative Book" panose="02000506040000020004" pitchFamily="2" charset="77"/>
                  <a:ea typeface="Skyscanner Relative Book" panose="02000506040000020004" pitchFamily="2" charset="77"/>
                </a:endParaRPr>
              </a:p>
              <a:p>
                <a:endParaRPr lang="en-US" sz="1050" b="1" dirty="0">
                  <a:solidFill>
                    <a:schemeClr val="accent2"/>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If T = 0 -&gt; </a:t>
                </a:r>
                <a:r>
                  <a:rPr lang="en-US" sz="1050" dirty="0" err="1">
                    <a:solidFill>
                      <a:schemeClr val="accent4"/>
                    </a:solidFill>
                    <a:latin typeface="Skyscanner Relative Book" panose="02000506040000020004" pitchFamily="2" charset="77"/>
                    <a:ea typeface="Skyscanner Relative Book" panose="02000506040000020004" pitchFamily="2" charset="77"/>
                  </a:rPr>
                  <a:t>hwage</a:t>
                </a:r>
                <a:r>
                  <a:rPr lang="en-US" sz="1050" dirty="0">
                    <a:solidFill>
                      <a:schemeClr val="accent4"/>
                    </a:solidFill>
                    <a:latin typeface="Skyscanner Relative Book" panose="02000506040000020004" pitchFamily="2" charset="77"/>
                    <a:ea typeface="Skyscanner Relative Book" panose="02000506040000020004" pitchFamily="2" charset="77"/>
                  </a:rPr>
                  <a:t> = </a:t>
                </a:r>
                <a14:m>
                  <m:oMath xmlns:m="http://schemas.openxmlformats.org/officeDocument/2006/math">
                    <m:sSub>
                      <m:sSubPr>
                        <m:ctrlPr>
                          <a:rPr lang="en-US" sz="1050" i="1">
                            <a:solidFill>
                              <a:schemeClr val="accent4"/>
                            </a:solidFill>
                            <a:latin typeface="Cambria Math" panose="02040503050406030204" pitchFamily="18" charset="0"/>
                            <a:ea typeface="Skyscanner Relative Book" panose="02000506040000020004" pitchFamily="2" charset="77"/>
                          </a:rPr>
                        </m:ctrlPr>
                      </m:sSubPr>
                      <m:e>
                        <m:r>
                          <a:rPr lang="en-US" sz="1050" b="0" i="1">
                            <a:solidFill>
                              <a:schemeClr val="accent4"/>
                            </a:solidFill>
                            <a:latin typeface="Cambria Math" panose="02040503050406030204" pitchFamily="18" charset="0"/>
                            <a:ea typeface="Cambria Math" panose="02040503050406030204" pitchFamily="18" charset="0"/>
                          </a:rPr>
                          <m:t>𝛽</m:t>
                        </m:r>
                      </m:e>
                      <m:sub>
                        <m:r>
                          <a:rPr lang="en-GB" sz="1050" b="0" i="1">
                            <a:solidFill>
                              <a:schemeClr val="accent4"/>
                            </a:solidFill>
                            <a:latin typeface="Cambria Math" panose="02040503050406030204" pitchFamily="18" charset="0"/>
                            <a:ea typeface="Skyscanner Relative Book" panose="02000506040000020004" pitchFamily="2" charset="77"/>
                          </a:rPr>
                          <m:t>0</m:t>
                        </m:r>
                      </m:sub>
                    </m:sSub>
                    <m:r>
                      <a:rPr lang="en-GB" sz="1050" b="0" i="1">
                        <a:solidFill>
                          <a:schemeClr val="accent4"/>
                        </a:solidFill>
                        <a:latin typeface="Cambria Math" panose="02040503050406030204" pitchFamily="18" charset="0"/>
                        <a:ea typeface="Skyscanner Relative Book" panose="02000506040000020004" pitchFamily="2" charset="77"/>
                      </a:rPr>
                      <m:t>+</m:t>
                    </m:r>
                    <m:sSub>
                      <m:sSubPr>
                        <m:ctrlPr>
                          <a:rPr lang="en-US" sz="1050" i="1">
                            <a:solidFill>
                              <a:schemeClr val="accent4"/>
                            </a:solidFill>
                            <a:latin typeface="Cambria Math" panose="02040503050406030204" pitchFamily="18" charset="0"/>
                            <a:ea typeface="Skyscanner Relative Book" panose="02000506040000020004" pitchFamily="2" charset="77"/>
                          </a:rPr>
                        </m:ctrlPr>
                      </m:sSubPr>
                      <m:e>
                        <m:r>
                          <a:rPr lang="en-US" sz="1050" b="0" i="1">
                            <a:solidFill>
                              <a:schemeClr val="accent4"/>
                            </a:solidFill>
                            <a:latin typeface="Cambria Math" panose="02040503050406030204" pitchFamily="18" charset="0"/>
                            <a:ea typeface="Cambria Math" panose="02040503050406030204" pitchFamily="18" charset="0"/>
                          </a:rPr>
                          <m:t>𝛽</m:t>
                        </m:r>
                      </m:e>
                      <m:sub>
                        <m:r>
                          <a:rPr lang="en-GB" sz="1050" b="0" i="1">
                            <a:solidFill>
                              <a:schemeClr val="accent4"/>
                            </a:solidFill>
                            <a:latin typeface="Cambria Math" panose="02040503050406030204" pitchFamily="18" charset="0"/>
                            <a:ea typeface="Skyscanner Relative Book" panose="02000506040000020004" pitchFamily="2" charset="77"/>
                          </a:rPr>
                          <m:t>2</m:t>
                        </m:r>
                      </m:sub>
                    </m:sSub>
                    <m:r>
                      <a:rPr lang="en-GB" sz="1050" b="0" i="1">
                        <a:solidFill>
                          <a:schemeClr val="accent4"/>
                        </a:solidFill>
                        <a:latin typeface="Cambria Math" panose="02040503050406030204" pitchFamily="18" charset="0"/>
                        <a:ea typeface="Skyscanner Relative Book" panose="02000506040000020004" pitchFamily="2" charset="77"/>
                      </a:rPr>
                      <m:t>∗</m:t>
                    </m:r>
                    <m:r>
                      <a:rPr lang="en-GB" sz="1050" b="0" i="1">
                        <a:solidFill>
                          <a:schemeClr val="accent4"/>
                        </a:solidFill>
                        <a:latin typeface="Cambria Math" panose="02040503050406030204" pitchFamily="18" charset="0"/>
                        <a:ea typeface="Skyscanner Relative Book" panose="02000506040000020004" pitchFamily="2" charset="77"/>
                      </a:rPr>
                      <m:t>𝐼𝑄</m:t>
                    </m:r>
                    <m:r>
                      <a:rPr lang="en-GB" sz="1050" b="0" i="1">
                        <a:solidFill>
                          <a:schemeClr val="accent4"/>
                        </a:solidFill>
                        <a:latin typeface="Cambria Math" panose="02040503050406030204" pitchFamily="18" charset="0"/>
                        <a:ea typeface="Skyscanner Relative Book" panose="02000506040000020004" pitchFamily="2" charset="77"/>
                      </a:rPr>
                      <m:t>+</m:t>
                    </m:r>
                    <m:r>
                      <a:rPr lang="en-GB" sz="1050" b="0" i="1">
                        <a:solidFill>
                          <a:schemeClr val="accent4"/>
                        </a:solidFill>
                        <a:latin typeface="Cambria Math" panose="02040503050406030204" pitchFamily="18" charset="0"/>
                        <a:ea typeface="Skyscanner Relative Book" panose="02000506040000020004" pitchFamily="2" charset="77"/>
                      </a:rPr>
                      <m:t>𝑒</m:t>
                    </m:r>
                  </m:oMath>
                </a14:m>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If T = 1 -&gt; </a:t>
                </a:r>
                <a:r>
                  <a:rPr lang="en-US" sz="1050" dirty="0" err="1">
                    <a:solidFill>
                      <a:schemeClr val="accent4"/>
                    </a:solidFill>
                    <a:latin typeface="Skyscanner Relative Book" panose="02000506040000020004" pitchFamily="2" charset="77"/>
                    <a:ea typeface="Skyscanner Relative Book" panose="02000506040000020004" pitchFamily="2" charset="77"/>
                  </a:rPr>
                  <a:t>hwage</a:t>
                </a:r>
                <a:r>
                  <a:rPr lang="en-US" sz="1050" dirty="0">
                    <a:solidFill>
                      <a:schemeClr val="accent4"/>
                    </a:solidFill>
                    <a:latin typeface="Skyscanner Relative Book" panose="02000506040000020004" pitchFamily="2" charset="77"/>
                    <a:ea typeface="Skyscanner Relative Book" panose="02000506040000020004" pitchFamily="2" charset="77"/>
                  </a:rPr>
                  <a:t> = </a:t>
                </a:r>
                <a14:m>
                  <m:oMath xmlns:m="http://schemas.openxmlformats.org/officeDocument/2006/math">
                    <m:sSub>
                      <m:sSubPr>
                        <m:ctrlPr>
                          <a:rPr lang="en-US" sz="1050" i="1">
                            <a:solidFill>
                              <a:schemeClr val="accent4"/>
                            </a:solidFill>
                            <a:latin typeface="Cambria Math" panose="02040503050406030204" pitchFamily="18" charset="0"/>
                            <a:ea typeface="Skyscanner Relative Book" panose="02000506040000020004" pitchFamily="2" charset="77"/>
                          </a:rPr>
                        </m:ctrlPr>
                      </m:sSubPr>
                      <m:e>
                        <m:r>
                          <a:rPr lang="en-US" sz="1050" b="0" i="1">
                            <a:solidFill>
                              <a:schemeClr val="accent4"/>
                            </a:solidFill>
                            <a:latin typeface="Cambria Math" panose="02040503050406030204" pitchFamily="18" charset="0"/>
                            <a:ea typeface="Cambria Math" panose="02040503050406030204" pitchFamily="18" charset="0"/>
                          </a:rPr>
                          <m:t>𝛽</m:t>
                        </m:r>
                      </m:e>
                      <m:sub>
                        <m:r>
                          <a:rPr lang="en-GB" sz="1050" b="0" i="1">
                            <a:solidFill>
                              <a:schemeClr val="accent4"/>
                            </a:solidFill>
                            <a:latin typeface="Cambria Math" panose="02040503050406030204" pitchFamily="18" charset="0"/>
                            <a:ea typeface="Skyscanner Relative Book" panose="02000506040000020004" pitchFamily="2" charset="77"/>
                          </a:rPr>
                          <m:t>0</m:t>
                        </m:r>
                      </m:sub>
                    </m:sSub>
                    <m:r>
                      <a:rPr lang="en-GB" sz="1050" b="0" i="1">
                        <a:solidFill>
                          <a:schemeClr val="accent4"/>
                        </a:solidFill>
                        <a:latin typeface="Cambria Math" panose="02040503050406030204" pitchFamily="18" charset="0"/>
                        <a:ea typeface="Skyscanner Relative Book" panose="02000506040000020004" pitchFamily="2" charset="77"/>
                      </a:rPr>
                      <m:t>+</m:t>
                    </m:r>
                    <m:sSub>
                      <m:sSubPr>
                        <m:ctrlPr>
                          <a:rPr lang="en-US" sz="1050" i="1" smtClean="0">
                            <a:solidFill>
                              <a:schemeClr val="accent4"/>
                            </a:solidFill>
                            <a:latin typeface="Cambria Math" panose="02040503050406030204" pitchFamily="18" charset="0"/>
                            <a:ea typeface="Skyscanner Relative Book" panose="02000506040000020004" pitchFamily="2" charset="77"/>
                          </a:rPr>
                        </m:ctrlPr>
                      </m:sSubPr>
                      <m:e>
                        <m:sSub>
                          <m:sSubPr>
                            <m:ctrlPr>
                              <a:rPr lang="en-US" sz="1050" i="1">
                                <a:solidFill>
                                  <a:schemeClr val="accent4"/>
                                </a:solidFill>
                                <a:latin typeface="Cambria Math" panose="02040503050406030204" pitchFamily="18" charset="0"/>
                                <a:ea typeface="Skyscanner Relative Book" panose="02000506040000020004" pitchFamily="2" charset="77"/>
                              </a:rPr>
                            </m:ctrlPr>
                          </m:sSubPr>
                          <m:e>
                            <m:r>
                              <a:rPr lang="en-US" sz="1050" b="0" i="1">
                                <a:solidFill>
                                  <a:schemeClr val="accent4"/>
                                </a:solidFill>
                                <a:latin typeface="Cambria Math" panose="02040503050406030204" pitchFamily="18" charset="0"/>
                                <a:ea typeface="Cambria Math" panose="02040503050406030204" pitchFamily="18" charset="0"/>
                              </a:rPr>
                              <m:t>𝛽</m:t>
                            </m:r>
                          </m:e>
                          <m:sub>
                            <m:r>
                              <a:rPr lang="en-GB" sz="1050" b="0" i="1">
                                <a:solidFill>
                                  <a:schemeClr val="accent4"/>
                                </a:solidFill>
                                <a:latin typeface="Cambria Math" panose="02040503050406030204" pitchFamily="18" charset="0"/>
                                <a:ea typeface="Skyscanner Relative Book" panose="02000506040000020004" pitchFamily="2" charset="77"/>
                              </a:rPr>
                              <m:t>1</m:t>
                            </m:r>
                          </m:sub>
                        </m:sSub>
                        <m:r>
                          <a:rPr lang="en-GB" sz="1050" b="0" i="1">
                            <a:solidFill>
                              <a:schemeClr val="accent4"/>
                            </a:solidFill>
                            <a:latin typeface="Cambria Math" panose="02040503050406030204" pitchFamily="18" charset="0"/>
                            <a:ea typeface="Skyscanner Relative Book" panose="02000506040000020004" pitchFamily="2" charset="77"/>
                          </a:rPr>
                          <m:t>∗</m:t>
                        </m:r>
                        <m:r>
                          <a:rPr lang="en-GB" sz="1050" b="0" i="1">
                            <a:solidFill>
                              <a:schemeClr val="accent4"/>
                            </a:solidFill>
                            <a:latin typeface="Cambria Math" panose="02040503050406030204" pitchFamily="18" charset="0"/>
                            <a:ea typeface="Skyscanner Relative Book" panose="02000506040000020004" pitchFamily="2" charset="77"/>
                          </a:rPr>
                          <m:t>𝑇</m:t>
                        </m:r>
                        <m:r>
                          <a:rPr lang="en-GB" sz="1050" b="0" i="1" smtClean="0">
                            <a:solidFill>
                              <a:schemeClr val="accent4"/>
                            </a:solidFill>
                            <a:latin typeface="Cambria Math" panose="02040503050406030204" pitchFamily="18" charset="0"/>
                            <a:ea typeface="Skyscanner Relative Book" panose="02000506040000020004" pitchFamily="2" charset="77"/>
                          </a:rPr>
                          <m:t>+</m:t>
                        </m:r>
                        <m:r>
                          <a:rPr lang="en-US" sz="1050" b="0" i="1">
                            <a:solidFill>
                              <a:schemeClr val="accent4"/>
                            </a:solidFill>
                            <a:latin typeface="Cambria Math" panose="02040503050406030204" pitchFamily="18" charset="0"/>
                            <a:ea typeface="Cambria Math" panose="02040503050406030204" pitchFamily="18" charset="0"/>
                          </a:rPr>
                          <m:t>𝛽</m:t>
                        </m:r>
                      </m:e>
                      <m:sub>
                        <m:r>
                          <a:rPr lang="en-GB" sz="1050" b="0" i="1">
                            <a:solidFill>
                              <a:schemeClr val="accent4"/>
                            </a:solidFill>
                            <a:latin typeface="Cambria Math" panose="02040503050406030204" pitchFamily="18" charset="0"/>
                            <a:ea typeface="Skyscanner Relative Book" panose="02000506040000020004" pitchFamily="2" charset="77"/>
                          </a:rPr>
                          <m:t>2</m:t>
                        </m:r>
                      </m:sub>
                    </m:sSub>
                    <m:r>
                      <a:rPr lang="en-GB" sz="1050" b="0" i="1">
                        <a:solidFill>
                          <a:schemeClr val="accent4"/>
                        </a:solidFill>
                        <a:latin typeface="Cambria Math" panose="02040503050406030204" pitchFamily="18" charset="0"/>
                        <a:ea typeface="Skyscanner Relative Book" panose="02000506040000020004" pitchFamily="2" charset="77"/>
                      </a:rPr>
                      <m:t>∗</m:t>
                    </m:r>
                    <m:r>
                      <a:rPr lang="en-GB" sz="1050" b="0" i="1">
                        <a:solidFill>
                          <a:schemeClr val="accent4"/>
                        </a:solidFill>
                        <a:latin typeface="Cambria Math" panose="02040503050406030204" pitchFamily="18" charset="0"/>
                        <a:ea typeface="Skyscanner Relative Book" panose="02000506040000020004" pitchFamily="2" charset="77"/>
                      </a:rPr>
                      <m:t>𝐼𝑄</m:t>
                    </m:r>
                    <m:r>
                      <a:rPr lang="en-GB" sz="1050" b="0" i="1">
                        <a:solidFill>
                          <a:schemeClr val="accent4"/>
                        </a:solidFill>
                        <a:latin typeface="Cambria Math" panose="02040503050406030204" pitchFamily="18" charset="0"/>
                        <a:ea typeface="Skyscanner Relative Book" panose="02000506040000020004" pitchFamily="2" charset="77"/>
                      </a:rPr>
                      <m:t>+</m:t>
                    </m:r>
                    <m:r>
                      <a:rPr lang="en-GB" sz="1050" b="0" i="1">
                        <a:solidFill>
                          <a:schemeClr val="accent4"/>
                        </a:solidFill>
                        <a:latin typeface="Cambria Math" panose="02040503050406030204" pitchFamily="18" charset="0"/>
                        <a:ea typeface="Skyscanner Relative Book" panose="02000506040000020004" pitchFamily="2" charset="77"/>
                      </a:rPr>
                      <m:t>𝑒</m:t>
                    </m:r>
                  </m:oMath>
                </a14:m>
                <a:endParaRPr lang="en-GB"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GB"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US" sz="1050" b="1" i="1" smtClean="0">
                            <a:solidFill>
                              <a:schemeClr val="accent2"/>
                            </a:solidFill>
                            <a:latin typeface="Cambria Math" panose="02040503050406030204" pitchFamily="18" charset="0"/>
                            <a:ea typeface="Skyscanner Relative Book" panose="02000506040000020004" pitchFamily="2" charset="77"/>
                          </a:rPr>
                        </m:ctrlPr>
                      </m:sSubPr>
                      <m:e>
                        <m:r>
                          <a:rPr lang="en-US" sz="1050" b="1" i="1">
                            <a:solidFill>
                              <a:schemeClr val="accent2"/>
                            </a:solidFill>
                            <a:latin typeface="Cambria Math" panose="02040503050406030204" pitchFamily="18" charset="0"/>
                            <a:ea typeface="Cambria Math" panose="02040503050406030204" pitchFamily="18" charset="0"/>
                          </a:rPr>
                          <m:t>𝜷</m:t>
                        </m:r>
                      </m:e>
                      <m:sub>
                        <m:r>
                          <a:rPr lang="en-GB" sz="1050" b="1" i="1">
                            <a:solidFill>
                              <a:schemeClr val="accent2"/>
                            </a:solidFill>
                            <a:latin typeface="Cambria Math" panose="02040503050406030204" pitchFamily="18" charset="0"/>
                            <a:ea typeface="Skyscanner Relative Book" panose="02000506040000020004" pitchFamily="2" charset="77"/>
                          </a:rPr>
                          <m:t>𝟏</m:t>
                        </m:r>
                      </m:sub>
                    </m:sSub>
                    <m:r>
                      <a:rPr lang="en-GB" sz="1050" b="1" i="1" smtClean="0">
                        <a:solidFill>
                          <a:schemeClr val="accent2"/>
                        </a:solidFill>
                        <a:latin typeface="Cambria Math" panose="02040503050406030204" pitchFamily="18" charset="0"/>
                        <a:ea typeface="Skyscanner Relative Book" panose="02000506040000020004" pitchFamily="2" charset="77"/>
                      </a:rPr>
                      <m:t>=</m:t>
                    </m:r>
                    <m:r>
                      <a:rPr lang="en-GB" sz="1050" b="1" i="1" smtClean="0">
                        <a:solidFill>
                          <a:schemeClr val="accent2"/>
                        </a:solidFill>
                        <a:latin typeface="Cambria Math" panose="02040503050406030204" pitchFamily="18" charset="0"/>
                        <a:ea typeface="Skyscanner Relative Book" panose="02000506040000020004" pitchFamily="2" charset="77"/>
                      </a:rPr>
                      <m:t>𝟑</m:t>
                    </m:r>
                    <m:r>
                      <a:rPr lang="en-GB" sz="1050" b="1" i="1" smtClean="0">
                        <a:solidFill>
                          <a:schemeClr val="accent2"/>
                        </a:solidFill>
                        <a:latin typeface="Cambria Math" panose="02040503050406030204" pitchFamily="18" charset="0"/>
                        <a:ea typeface="Skyscanner Relative Book" panose="02000506040000020004" pitchFamily="2" charset="77"/>
                      </a:rPr>
                      <m:t>.</m:t>
                    </m:r>
                    <m:r>
                      <a:rPr lang="en-GB" sz="1050" b="1" i="1" smtClean="0">
                        <a:solidFill>
                          <a:schemeClr val="accent2"/>
                        </a:solidFill>
                        <a:latin typeface="Cambria Math" panose="02040503050406030204" pitchFamily="18" charset="0"/>
                        <a:ea typeface="Skyscanner Relative Book" panose="02000506040000020004" pitchFamily="2" charset="77"/>
                      </a:rPr>
                      <m:t>𝟏𝟔</m:t>
                    </m:r>
                  </m:oMath>
                </a14:m>
                <a:r>
                  <a:rPr lang="en-GB" sz="1050" b="1" dirty="0">
                    <a:solidFill>
                      <a:schemeClr val="accent2"/>
                    </a:solidFill>
                    <a:latin typeface="Skyscanner Relative Book" panose="02000506040000020004" pitchFamily="2" charset="77"/>
                    <a:ea typeface="Skyscanner Relative Book" panose="02000506040000020004" pitchFamily="2" charset="77"/>
                  </a:rPr>
                  <a:t> </a:t>
                </a:r>
                <a:r>
                  <a:rPr lang="en-GB" sz="1050" dirty="0">
                    <a:solidFill>
                      <a:schemeClr val="accent4"/>
                    </a:solidFill>
                    <a:latin typeface="Skyscanner Relative Book" panose="02000506040000020004" pitchFamily="2" charset="77"/>
                    <a:ea typeface="Skyscanner Relative Book" panose="02000506040000020004" pitchFamily="2" charset="77"/>
                  </a:rPr>
                  <a:t>-&gt;  is the conditional difference in means and it’s  a</a:t>
                </a:r>
                <a:r>
                  <a:rPr lang="en-GB" sz="1600" dirty="0"/>
                  <a:t> </a:t>
                </a:r>
                <a:r>
                  <a:rPr lang="en-GB" sz="1050" dirty="0">
                    <a:solidFill>
                      <a:schemeClr val="accent4"/>
                    </a:solidFill>
                    <a:latin typeface="Skyscanner Relative Book" panose="02000506040000020004" pitchFamily="2" charset="77"/>
                    <a:ea typeface="Skyscanner Relative Book" panose="02000506040000020004" pitchFamily="2" charset="77"/>
                  </a:rPr>
                  <a:t>constant effect -&gt; no matter your IQ, everyone benefits the same from graduating on 12</a:t>
                </a:r>
                <a:r>
                  <a:rPr lang="en-GB" sz="1050" baseline="30000" dirty="0">
                    <a:solidFill>
                      <a:schemeClr val="accent4"/>
                    </a:solidFill>
                    <a:latin typeface="Skyscanner Relative Book" panose="02000506040000020004" pitchFamily="2" charset="77"/>
                    <a:ea typeface="Skyscanner Relative Book" panose="02000506040000020004" pitchFamily="2" charset="77"/>
                  </a:rPr>
                  <a:t>th</a:t>
                </a:r>
                <a:r>
                  <a:rPr lang="en-GB" sz="1050" dirty="0">
                    <a:solidFill>
                      <a:schemeClr val="accent4"/>
                    </a:solidFill>
                    <a:latin typeface="Skyscanner Relative Book" panose="02000506040000020004" pitchFamily="2" charset="77"/>
                    <a:ea typeface="Skyscanner Relative Book" panose="02000506040000020004" pitchFamily="2" charset="77"/>
                  </a:rPr>
                  <a:t> grade</a:t>
                </a:r>
              </a:p>
              <a:p>
                <a:pPr marL="171450" indent="-171450">
                  <a:buFont typeface="Arial" panose="020B0604020202020204" pitchFamily="34" charset="0"/>
                  <a:buChar char="•"/>
                </a:pPr>
                <a:endParaRPr lang="en-GB" sz="1050" b="1" dirty="0">
                  <a:solidFill>
                    <a:schemeClr val="accent2"/>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050" b="1" dirty="0">
                  <a:solidFill>
                    <a:schemeClr val="accent2"/>
                  </a:solidFill>
                  <a:latin typeface="Skyscanner Relative Book" panose="02000506040000020004" pitchFamily="2" charset="77"/>
                  <a:ea typeface="Skyscanner Relative Book" panose="02000506040000020004" pitchFamily="2" charset="77"/>
                </a:endParaRPr>
              </a:p>
              <a:p>
                <a:endParaRPr lang="en-US" sz="1050" b="1" dirty="0">
                  <a:solidFill>
                    <a:schemeClr val="accent2"/>
                  </a:solidFill>
                  <a:latin typeface="Skyscanner Relative Book" panose="02000506040000020004" pitchFamily="2" charset="77"/>
                  <a:ea typeface="Skyscanner Relative Book" panose="02000506040000020004" pitchFamily="2" charset="77"/>
                </a:endParaRPr>
              </a:p>
              <a:p>
                <a:endParaRPr lang="en-US" sz="105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18" name="Rounded Rectangle 17">
                <a:extLst>
                  <a:ext uri="{FF2B5EF4-FFF2-40B4-BE49-F238E27FC236}">
                    <a16:creationId xmlns:a16="http://schemas.microsoft.com/office/drawing/2014/main" id="{5E6705AE-D0DC-F547-92BA-F3F537174715}"/>
                  </a:ext>
                </a:extLst>
              </p:cNvPr>
              <p:cNvSpPr>
                <a:spLocks noRot="1" noChangeAspect="1" noMove="1" noResize="1" noEditPoints="1" noAdjustHandles="1" noChangeArrowheads="1" noChangeShapeType="1" noTextEdit="1"/>
              </p:cNvSpPr>
              <p:nvPr/>
            </p:nvSpPr>
            <p:spPr>
              <a:xfrm>
                <a:off x="4782213" y="3328130"/>
                <a:ext cx="3200897" cy="771502"/>
              </a:xfrm>
              <a:prstGeom prst="roundRect">
                <a:avLst/>
              </a:prstGeom>
              <a:blipFill>
                <a:blip r:embed="rId4"/>
                <a:stretch>
                  <a:fillRect b="-137097"/>
                </a:stretch>
              </a:blipFill>
              <a:ln w="19050">
                <a:noFill/>
              </a:ln>
            </p:spPr>
            <p:txBody>
              <a:bodyPr/>
              <a:lstStyle/>
              <a:p>
                <a:r>
                  <a:rPr lang="en-US">
                    <a:noFill/>
                  </a:rPr>
                  <a:t> </a:t>
                </a:r>
              </a:p>
            </p:txBody>
          </p:sp>
        </mc:Fallback>
      </mc:AlternateContent>
      <p:pic>
        <p:nvPicPr>
          <p:cNvPr id="19" name="Picture 18">
            <a:extLst>
              <a:ext uri="{FF2B5EF4-FFF2-40B4-BE49-F238E27FC236}">
                <a16:creationId xmlns:a16="http://schemas.microsoft.com/office/drawing/2014/main" id="{26E7F34C-191D-5945-88C5-775317C2E71A}"/>
              </a:ext>
            </a:extLst>
          </p:cNvPr>
          <p:cNvPicPr>
            <a:picLocks noChangeAspect="1"/>
          </p:cNvPicPr>
          <p:nvPr/>
        </p:nvPicPr>
        <p:blipFill>
          <a:blip r:embed="rId5"/>
          <a:stretch>
            <a:fillRect/>
          </a:stretch>
        </p:blipFill>
        <p:spPr>
          <a:xfrm>
            <a:off x="7878847" y="3328130"/>
            <a:ext cx="3881131" cy="2721832"/>
          </a:xfrm>
          <a:prstGeom prst="rect">
            <a:avLst/>
          </a:prstGeom>
        </p:spPr>
      </p:pic>
      <p:cxnSp>
        <p:nvCxnSpPr>
          <p:cNvPr id="21" name="Straight Connector 20">
            <a:extLst>
              <a:ext uri="{FF2B5EF4-FFF2-40B4-BE49-F238E27FC236}">
                <a16:creationId xmlns:a16="http://schemas.microsoft.com/office/drawing/2014/main" id="{A3C9ECF9-7941-7E45-B2E7-A688A7915F08}"/>
              </a:ext>
            </a:extLst>
          </p:cNvPr>
          <p:cNvCxnSpPr/>
          <p:nvPr/>
        </p:nvCxnSpPr>
        <p:spPr>
          <a:xfrm flipV="1">
            <a:off x="9939131" y="4107583"/>
            <a:ext cx="0" cy="173662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61AF367-91DE-EB4C-B353-3DCEDA8B26B8}"/>
              </a:ext>
            </a:extLst>
          </p:cNvPr>
          <p:cNvSpPr/>
          <p:nvPr/>
        </p:nvSpPr>
        <p:spPr>
          <a:xfrm>
            <a:off x="9939131" y="4553533"/>
            <a:ext cx="2252867" cy="10137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chemeClr val="tx1"/>
                </a:solidFill>
                <a:latin typeface="Skyscanner Relative Book" panose="02000506040000020004" pitchFamily="2" charset="77"/>
                <a:ea typeface="Skyscanner Relative Book" panose="02000506040000020004" pitchFamily="2" charset="77"/>
              </a:rPr>
              <a:t>When we hold IQ fixed, 3.16 is the difference we expect in wage for those who graduated before or after 12</a:t>
            </a:r>
            <a:r>
              <a:rPr lang="en-GB" sz="1100" baseline="30000" dirty="0">
                <a:solidFill>
                  <a:schemeClr val="tx1"/>
                </a:solidFill>
                <a:latin typeface="Skyscanner Relative Book" panose="02000506040000020004" pitchFamily="2" charset="77"/>
                <a:ea typeface="Skyscanner Relative Book" panose="02000506040000020004" pitchFamily="2" charset="77"/>
              </a:rPr>
              <a:t>th</a:t>
            </a:r>
            <a:r>
              <a:rPr lang="en-GB" sz="1100" dirty="0">
                <a:solidFill>
                  <a:schemeClr val="tx1"/>
                </a:solidFill>
                <a:latin typeface="Skyscanner Relative Book" panose="02000506040000020004" pitchFamily="2" charset="77"/>
                <a:ea typeface="Skyscanner Relative Book" panose="02000506040000020004" pitchFamily="2" charset="77"/>
              </a:rPr>
              <a:t> grade.</a:t>
            </a:r>
            <a:endParaRPr lang="en-US" sz="1100" baseline="30000" dirty="0">
              <a:solidFill>
                <a:schemeClr val="tx1"/>
              </a:solidFill>
              <a:latin typeface="Skyscanner Relative Book" panose="02000506040000020004" pitchFamily="2" charset="77"/>
              <a:ea typeface="Skyscanner Relative Book" panose="02000506040000020004" pitchFamily="2" charset="77"/>
            </a:endParaRPr>
          </a:p>
        </p:txBody>
      </p:sp>
      <p:sp>
        <p:nvSpPr>
          <p:cNvPr id="24" name="Rounded Rectangle 23">
            <a:extLst>
              <a:ext uri="{FF2B5EF4-FFF2-40B4-BE49-F238E27FC236}">
                <a16:creationId xmlns:a16="http://schemas.microsoft.com/office/drawing/2014/main" id="{24331CD8-F14A-9041-91F7-21FC936BE260}"/>
              </a:ext>
            </a:extLst>
          </p:cNvPr>
          <p:cNvSpPr/>
          <p:nvPr/>
        </p:nvSpPr>
        <p:spPr>
          <a:xfrm>
            <a:off x="6289483" y="1828800"/>
            <a:ext cx="389614" cy="206734"/>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1A31582-563E-8D40-8789-296C6F31D4D3}"/>
              </a:ext>
            </a:extLst>
          </p:cNvPr>
          <p:cNvSpPr/>
          <p:nvPr/>
        </p:nvSpPr>
        <p:spPr>
          <a:xfrm>
            <a:off x="5614947" y="838296"/>
            <a:ext cx="300824" cy="356970"/>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018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D0B33-BB66-9B4D-8872-2E3E4CD0A71C}"/>
              </a:ext>
            </a:extLst>
          </p:cNvPr>
          <p:cNvSpPr>
            <a:spLocks noGrp="1"/>
          </p:cNvSpPr>
          <p:nvPr>
            <p:ph type="body" sz="quarter" idx="16"/>
          </p:nvPr>
        </p:nvSpPr>
        <p:spPr>
          <a:xfrm>
            <a:off x="569156" y="1195266"/>
            <a:ext cx="11389606" cy="1157240"/>
          </a:xfrm>
        </p:spPr>
        <p:txBody>
          <a:bodyPr/>
          <a:lstStyle/>
          <a:p>
            <a:r>
              <a:rPr lang="en-US" sz="2000" dirty="0"/>
              <a:t>What is the effect of graduating on 12</a:t>
            </a:r>
            <a:r>
              <a:rPr lang="en-US" sz="2000" baseline="30000" dirty="0"/>
              <a:t>th</a:t>
            </a:r>
            <a:r>
              <a:rPr lang="en-US" sz="2000" dirty="0"/>
              <a:t> grade on hourly wage depending also on your level of IQ?</a:t>
            </a:r>
          </a:p>
          <a:p>
            <a:endParaRPr lang="en-US" sz="2000" dirty="0"/>
          </a:p>
        </p:txBody>
      </p:sp>
      <p:sp>
        <p:nvSpPr>
          <p:cNvPr id="4" name="Text Placeholder 3">
            <a:extLst>
              <a:ext uri="{FF2B5EF4-FFF2-40B4-BE49-F238E27FC236}">
                <a16:creationId xmlns:a16="http://schemas.microsoft.com/office/drawing/2014/main" id="{957F49AC-21CA-9B45-BD79-145CF9C1527C}"/>
              </a:ext>
            </a:extLst>
          </p:cNvPr>
          <p:cNvSpPr>
            <a:spLocks noGrp="1"/>
          </p:cNvSpPr>
          <p:nvPr>
            <p:ph type="body" sz="quarter" idx="15"/>
          </p:nvPr>
        </p:nvSpPr>
        <p:spPr>
          <a:xfrm>
            <a:off x="569156" y="808038"/>
            <a:ext cx="10888674" cy="405111"/>
          </a:xfrm>
        </p:spPr>
        <p:txBody>
          <a:bodyPr/>
          <a:lstStyle/>
          <a:p>
            <a:r>
              <a:rPr lang="en-US" dirty="0"/>
              <a:t>Case 3: Binary Treatment effect interacted with additional variables</a:t>
            </a:r>
          </a:p>
        </p:txBody>
      </p:sp>
      <p:pic>
        <p:nvPicPr>
          <p:cNvPr id="5" name="Picture 4">
            <a:extLst>
              <a:ext uri="{FF2B5EF4-FFF2-40B4-BE49-F238E27FC236}">
                <a16:creationId xmlns:a16="http://schemas.microsoft.com/office/drawing/2014/main" id="{F3C05F61-75C5-0C40-BE8B-0F803066AE12}"/>
              </a:ext>
            </a:extLst>
          </p:cNvPr>
          <p:cNvPicPr>
            <a:picLocks noChangeAspect="1"/>
          </p:cNvPicPr>
          <p:nvPr/>
        </p:nvPicPr>
        <p:blipFill rotWithShape="1">
          <a:blip r:embed="rId2"/>
          <a:srcRect r="34431"/>
          <a:stretch/>
        </p:blipFill>
        <p:spPr>
          <a:xfrm>
            <a:off x="569157" y="1739452"/>
            <a:ext cx="3931281" cy="2538349"/>
          </a:xfrm>
          <a:prstGeom prst="rect">
            <a:avLst/>
          </a:prstGeom>
        </p:spPr>
      </p:pic>
      <p:sp>
        <p:nvSpPr>
          <p:cNvPr id="6" name="Rounded Rectangle 5">
            <a:extLst>
              <a:ext uri="{FF2B5EF4-FFF2-40B4-BE49-F238E27FC236}">
                <a16:creationId xmlns:a16="http://schemas.microsoft.com/office/drawing/2014/main" id="{6EADAC6F-F598-2544-84D2-4E247B13F078}"/>
              </a:ext>
            </a:extLst>
          </p:cNvPr>
          <p:cNvSpPr/>
          <p:nvPr/>
        </p:nvSpPr>
        <p:spPr>
          <a:xfrm>
            <a:off x="1724412" y="2721507"/>
            <a:ext cx="1398105" cy="19878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accent5"/>
                </a:solidFill>
                <a:latin typeface="Skyscanner Relative Book" panose="02000506040000020004" pitchFamily="2" charset="77"/>
                <a:ea typeface="Skyscanner Relative Book" panose="02000506040000020004" pitchFamily="2" charset="77"/>
              </a:rPr>
              <a:t>Treatment</a:t>
            </a:r>
          </a:p>
        </p:txBody>
      </p:sp>
      <p:sp>
        <p:nvSpPr>
          <p:cNvPr id="7" name="Rounded Rectangle 6">
            <a:extLst>
              <a:ext uri="{FF2B5EF4-FFF2-40B4-BE49-F238E27FC236}">
                <a16:creationId xmlns:a16="http://schemas.microsoft.com/office/drawing/2014/main" id="{E6E3AFB9-220D-3A45-B94D-7112F01CB526}"/>
              </a:ext>
            </a:extLst>
          </p:cNvPr>
          <p:cNvSpPr/>
          <p:nvPr/>
        </p:nvSpPr>
        <p:spPr>
          <a:xfrm>
            <a:off x="2091192" y="2965611"/>
            <a:ext cx="2226365" cy="46338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accent5"/>
                </a:solidFill>
                <a:latin typeface="Skyscanner Relative Book" panose="02000506040000020004" pitchFamily="2" charset="77"/>
                <a:ea typeface="Skyscanner Relative Book" panose="02000506040000020004" pitchFamily="2" charset="77"/>
              </a:rPr>
              <a:t>T=1 -&gt; graduation after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endParaRPr lang="en-US" sz="1100" dirty="0">
              <a:solidFill>
                <a:schemeClr val="accent5"/>
              </a:solidFill>
              <a:latin typeface="Skyscanner Relative Book" panose="02000506040000020004" pitchFamily="2" charset="77"/>
              <a:ea typeface="Skyscanner Relative Book" panose="02000506040000020004" pitchFamily="2" charset="77"/>
            </a:endParaRPr>
          </a:p>
          <a:p>
            <a:r>
              <a:rPr lang="en-US" sz="1100" dirty="0">
                <a:solidFill>
                  <a:schemeClr val="accent5"/>
                </a:solidFill>
                <a:latin typeface="Skyscanner Relative Book" panose="02000506040000020004" pitchFamily="2" charset="77"/>
                <a:ea typeface="Skyscanner Relative Book" panose="02000506040000020004" pitchFamily="2" charset="77"/>
              </a:rPr>
              <a:t>T=0 -&gt; graduation before 12</a:t>
            </a:r>
            <a:r>
              <a:rPr lang="en-US" sz="1100" baseline="30000" dirty="0">
                <a:solidFill>
                  <a:schemeClr val="accent5"/>
                </a:solidFill>
                <a:latin typeface="Skyscanner Relative Book" panose="02000506040000020004" pitchFamily="2" charset="77"/>
                <a:ea typeface="Skyscanner Relative Book" panose="02000506040000020004" pitchFamily="2" charset="77"/>
              </a:rPr>
              <a:t>th</a:t>
            </a:r>
          </a:p>
          <a:p>
            <a:endParaRPr lang="en-US" sz="1100" baseline="30000" dirty="0">
              <a:solidFill>
                <a:schemeClr val="accent5"/>
              </a:solidFill>
              <a:latin typeface="Skyscanner Relative Book" panose="02000506040000020004" pitchFamily="2" charset="77"/>
              <a:ea typeface="Skyscanner Relative Book" panose="02000506040000020004" pitchFamily="2" charset="77"/>
            </a:endParaRPr>
          </a:p>
        </p:txBody>
      </p:sp>
      <p:sp>
        <p:nvSpPr>
          <p:cNvPr id="8" name="Rounded Rectangle 7">
            <a:extLst>
              <a:ext uri="{FF2B5EF4-FFF2-40B4-BE49-F238E27FC236}">
                <a16:creationId xmlns:a16="http://schemas.microsoft.com/office/drawing/2014/main" id="{0DB3E9F4-5D96-1041-9827-F93EB1B58DF2}"/>
              </a:ext>
            </a:extLst>
          </p:cNvPr>
          <p:cNvSpPr/>
          <p:nvPr/>
        </p:nvSpPr>
        <p:spPr>
          <a:xfrm>
            <a:off x="1471297" y="2721508"/>
            <a:ext cx="237213" cy="14767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a:solidFill>
                <a:schemeClr val="accent5"/>
              </a:solidFill>
              <a:latin typeface="Skyscanner Relative Book" panose="02000506040000020004" pitchFamily="2" charset="77"/>
              <a:ea typeface="Skyscanner Relative Book" panose="02000506040000020004" pitchFamily="2" charset="77"/>
            </a:endParaRPr>
          </a:p>
        </p:txBody>
      </p:sp>
      <p:sp>
        <p:nvSpPr>
          <p:cNvPr id="9" name="Rounded Rectangle 8">
            <a:extLst>
              <a:ext uri="{FF2B5EF4-FFF2-40B4-BE49-F238E27FC236}">
                <a16:creationId xmlns:a16="http://schemas.microsoft.com/office/drawing/2014/main" id="{03C60558-1388-EE42-9EDA-6678348CC8C6}"/>
              </a:ext>
            </a:extLst>
          </p:cNvPr>
          <p:cNvSpPr/>
          <p:nvPr/>
        </p:nvSpPr>
        <p:spPr>
          <a:xfrm>
            <a:off x="2091192" y="3438956"/>
            <a:ext cx="2409246" cy="10137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chemeClr val="accent5"/>
                </a:solidFill>
                <a:latin typeface="Skyscanner Relative Book" panose="02000506040000020004" pitchFamily="2" charset="77"/>
                <a:ea typeface="Skyscanner Relative Book" panose="02000506040000020004" pitchFamily="2" charset="77"/>
              </a:rPr>
              <a:t>When we </a:t>
            </a:r>
            <a:r>
              <a:rPr lang="en-GB" sz="1100" b="1" dirty="0">
                <a:solidFill>
                  <a:schemeClr val="tx1"/>
                </a:solidFill>
                <a:latin typeface="Skyscanner Relative Book" panose="02000506040000020004" pitchFamily="2" charset="77"/>
                <a:ea typeface="Skyscanner Relative Book" panose="02000506040000020004" pitchFamily="2" charset="77"/>
              </a:rPr>
              <a:t>interact</a:t>
            </a:r>
            <a:r>
              <a:rPr lang="en-GB" sz="1100" dirty="0">
                <a:solidFill>
                  <a:schemeClr val="accent5"/>
                </a:solidFill>
                <a:latin typeface="Skyscanner Relative Book" panose="02000506040000020004" pitchFamily="2" charset="77"/>
                <a:ea typeface="Skyscanner Relative Book" panose="02000506040000020004" pitchFamily="2" charset="77"/>
              </a:rPr>
              <a:t> our treatment variable with another confounder, we are allowing the regression model to understand a </a:t>
            </a:r>
            <a:r>
              <a:rPr lang="en-GB" sz="1100" b="1" dirty="0">
                <a:solidFill>
                  <a:schemeClr val="tx1"/>
                </a:solidFill>
                <a:latin typeface="Skyscanner Relative Book" panose="02000506040000020004" pitchFamily="2" charset="77"/>
                <a:ea typeface="Skyscanner Relative Book" panose="02000506040000020004" pitchFamily="2" charset="77"/>
              </a:rPr>
              <a:t>heterogeneous treatment effect </a:t>
            </a:r>
            <a:r>
              <a:rPr lang="en-GB" sz="1100" dirty="0">
                <a:solidFill>
                  <a:schemeClr val="accent5"/>
                </a:solidFill>
                <a:latin typeface="Skyscanner Relative Book" panose="02000506040000020004" pitchFamily="2" charset="77"/>
                <a:ea typeface="Skyscanner Relative Book" panose="02000506040000020004" pitchFamily="2" charset="77"/>
              </a:rPr>
              <a:t>(</a:t>
            </a:r>
            <a:r>
              <a:rPr lang="en-GB" sz="1100" dirty="0" err="1">
                <a:solidFill>
                  <a:schemeClr val="accent5"/>
                </a:solidFill>
                <a:latin typeface="Skyscanner Relative Book" panose="02000506040000020004" pitchFamily="2" charset="77"/>
                <a:ea typeface="Skyscanner Relative Book" panose="02000506040000020004" pitchFamily="2" charset="77"/>
              </a:rPr>
              <a:t>ie</a:t>
            </a:r>
            <a:r>
              <a:rPr lang="en-GB" sz="1100" dirty="0">
                <a:solidFill>
                  <a:schemeClr val="accent5"/>
                </a:solidFill>
                <a:latin typeface="Skyscanner Relative Book" panose="02000506040000020004" pitchFamily="2" charset="77"/>
                <a:ea typeface="Skyscanner Relative Book" panose="02000506040000020004" pitchFamily="2" charset="77"/>
              </a:rPr>
              <a:t>, different for different ‘cases’)</a:t>
            </a:r>
            <a:endParaRPr lang="en-US" sz="1100" baseline="30000" dirty="0">
              <a:solidFill>
                <a:schemeClr val="accent5"/>
              </a:solidFill>
              <a:latin typeface="Skyscanner Relative Book" panose="02000506040000020004" pitchFamily="2" charset="77"/>
              <a:ea typeface="Skyscanner Relative Book" panose="02000506040000020004" pitchFamily="2" charset="77"/>
            </a:endParaRPr>
          </a:p>
        </p:txBody>
      </p:sp>
      <p:pic>
        <p:nvPicPr>
          <p:cNvPr id="10" name="Picture 9">
            <a:extLst>
              <a:ext uri="{FF2B5EF4-FFF2-40B4-BE49-F238E27FC236}">
                <a16:creationId xmlns:a16="http://schemas.microsoft.com/office/drawing/2014/main" id="{B62F9794-C72B-CA4C-AF6B-38C33D5C1A23}"/>
              </a:ext>
            </a:extLst>
          </p:cNvPr>
          <p:cNvPicPr>
            <a:picLocks noChangeAspect="1"/>
          </p:cNvPicPr>
          <p:nvPr/>
        </p:nvPicPr>
        <p:blipFill>
          <a:blip r:embed="rId3"/>
          <a:stretch>
            <a:fillRect/>
          </a:stretch>
        </p:blipFill>
        <p:spPr>
          <a:xfrm>
            <a:off x="4782213" y="1701090"/>
            <a:ext cx="6999662" cy="1627040"/>
          </a:xfrm>
          <a:prstGeom prst="rect">
            <a:avLst/>
          </a:prstGeom>
        </p:spPr>
      </p:pic>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EE705188-2CF6-184B-8D82-EFE49B413D33}"/>
                  </a:ext>
                </a:extLst>
              </p:cNvPr>
              <p:cNvSpPr/>
              <p:nvPr/>
            </p:nvSpPr>
            <p:spPr>
              <a:xfrm>
                <a:off x="4782212" y="3328130"/>
                <a:ext cx="3417053" cy="771502"/>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accent2"/>
                    </a:solidFill>
                    <a:latin typeface="Skyscanner Relative Book" panose="02000506040000020004" pitchFamily="2" charset="77"/>
                    <a:ea typeface="Skyscanner Relative Book" panose="02000506040000020004" pitchFamily="2" charset="77"/>
                  </a:rPr>
                  <a:t>hwag</a:t>
                </a:r>
                <a:r>
                  <a:rPr lang="en-US" sz="1000" b="1" dirty="0" err="1">
                    <a:solidFill>
                      <a:schemeClr val="accent2"/>
                    </a:solidFill>
                    <a:latin typeface="Skyscanner Relative Book" panose="02000506040000020004" pitchFamily="2" charset="77"/>
                    <a:ea typeface="Skyscanner Relative Book" panose="02000506040000020004" pitchFamily="2" charset="77"/>
                  </a:rPr>
                  <a:t>e</a:t>
                </a:r>
                <a:r>
                  <a:rPr lang="en-US" sz="1000" b="1" dirty="0">
                    <a:solidFill>
                      <a:schemeClr val="accent2"/>
                    </a:solidFill>
                    <a:latin typeface="Skyscanner Relative Book" panose="02000506040000020004" pitchFamily="2" charset="77"/>
                    <a:ea typeface="Skyscanner Relative Book" panose="02000506040000020004" pitchFamily="2" charset="77"/>
                  </a:rPr>
                  <a:t> = </a:t>
                </a: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smtClean="0">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𝟎</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𝟏</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𝟐</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𝑰𝑸</m:t>
                    </m:r>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𝟑</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𝑰𝑸</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1" smtClean="0">
                        <a:solidFill>
                          <a:schemeClr val="accent2"/>
                        </a:solidFill>
                        <a:latin typeface="Cambria Math" panose="02040503050406030204" pitchFamily="18" charset="0"/>
                        <a:ea typeface="Skyscanner Relative Book" panose="02000506040000020004" pitchFamily="2" charset="77"/>
                      </a:rPr>
                      <m:t>+ </m:t>
                    </m:r>
                    <m:r>
                      <a:rPr lang="en-GB" sz="1000" b="1" i="1" smtClean="0">
                        <a:solidFill>
                          <a:schemeClr val="accent2"/>
                        </a:solidFill>
                        <a:latin typeface="Cambria Math" panose="02040503050406030204" pitchFamily="18" charset="0"/>
                        <a:ea typeface="Skyscanner Relative Book" panose="02000506040000020004" pitchFamily="2" charset="77"/>
                      </a:rPr>
                      <m:t>𝒆</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a:p>
                <a:endParaRPr lang="en-US" sz="1000" b="1" dirty="0">
                  <a:solidFill>
                    <a:schemeClr val="accent2"/>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𝟎</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=&gt; no real interpretation because to extract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𝟎</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we require T = 0, but also IQ = 0 (and we don’t expect someone with an IQ of 0)</a:t>
                </a:r>
              </a:p>
              <a:p>
                <a:pPr marL="171450" indent="-171450">
                  <a:buFont typeface="Arial" panose="020B0604020202020204" pitchFamily="34" charset="0"/>
                  <a:buChar char="•"/>
                </a:pPr>
                <a:endParaRPr lang="en-GB"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𝟏</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=&gt; in this model,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𝟏</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is not very useful. Given that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𝟏</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depends on </a:t>
                </a:r>
                <a14:m>
                  <m:oMath xmlns:m="http://schemas.openxmlformats.org/officeDocument/2006/math">
                    <m:r>
                      <a:rPr lang="en-GB" sz="1000" b="1" i="1">
                        <a:solidFill>
                          <a:schemeClr val="accent2"/>
                        </a:solidFill>
                        <a:latin typeface="Cambria Math" panose="02040503050406030204" pitchFamily="18" charset="0"/>
                        <a:ea typeface="Skyscanner Relative Book" panose="02000506040000020004" pitchFamily="2" charset="77"/>
                      </a:rPr>
                      <m:t>𝑻</m:t>
                    </m:r>
                  </m:oMath>
                </a14:m>
                <a:r>
                  <a:rPr lang="en-GB" sz="1000" dirty="0">
                    <a:solidFill>
                      <a:schemeClr val="accent4"/>
                    </a:solidFill>
                    <a:latin typeface="Skyscanner Relative Book" panose="02000506040000020004" pitchFamily="2" charset="77"/>
                    <a:ea typeface="Skyscanner Relative Book" panose="02000506040000020004" pitchFamily="2" charset="77"/>
                  </a:rPr>
                  <a:t>, and we can an interaction </a:t>
                </a:r>
                <a14:m>
                  <m:oMath xmlns:m="http://schemas.openxmlformats.org/officeDocument/2006/math">
                    <m:r>
                      <a:rPr lang="en-GB" sz="1000" b="1" i="1">
                        <a:solidFill>
                          <a:schemeClr val="accent2"/>
                        </a:solidFill>
                        <a:latin typeface="Cambria Math" panose="02040503050406030204" pitchFamily="18" charset="0"/>
                        <a:ea typeface="Skyscanner Relative Book" panose="02000506040000020004" pitchFamily="2" charset="77"/>
                      </a:rPr>
                      <m:t>𝑰𝑸</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𝑻</m:t>
                    </m:r>
                  </m:oMath>
                </a14:m>
                <a:r>
                  <a:rPr lang="en-GB" sz="1000" dirty="0">
                    <a:solidFill>
                      <a:schemeClr val="accent4"/>
                    </a:solidFill>
                    <a:latin typeface="Skyscanner Relative Book" panose="02000506040000020004" pitchFamily="2" charset="77"/>
                    <a:ea typeface="Skyscanner Relative Book" panose="02000506040000020004" pitchFamily="2" charset="77"/>
                  </a:rPr>
                  <a:t>, the only way we can isolate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𝟏</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is by having </a:t>
                </a:r>
                <a14:m>
                  <m:oMath xmlns:m="http://schemas.openxmlformats.org/officeDocument/2006/math">
                    <m:r>
                      <a:rPr lang="en-GB" sz="1000" b="1" i="1">
                        <a:solidFill>
                          <a:schemeClr val="accent2"/>
                        </a:solidFill>
                        <a:latin typeface="Cambria Math" panose="02040503050406030204" pitchFamily="18" charset="0"/>
                        <a:ea typeface="Skyscanner Relative Book" panose="02000506040000020004" pitchFamily="2" charset="77"/>
                      </a:rPr>
                      <m:t>𝑰𝑸</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𝟎</m:t>
                    </m:r>
                  </m:oMath>
                </a14:m>
                <a:r>
                  <a:rPr lang="en-GB" sz="1000" dirty="0">
                    <a:solidFill>
                      <a:schemeClr val="accent4"/>
                    </a:solidFill>
                    <a:latin typeface="Skyscanner Relative Book" panose="02000506040000020004" pitchFamily="2" charset="77"/>
                    <a:ea typeface="Skyscanner Relative Book" panose="02000506040000020004" pitchFamily="2" charset="77"/>
                  </a:rPr>
                  <a:t> (which we already said is not likely)</a:t>
                </a:r>
              </a:p>
              <a:p>
                <a:pPr marL="171450" indent="-171450">
                  <a:buFont typeface="Arial" panose="020B0604020202020204" pitchFamily="34" charset="0"/>
                  <a:buChar char="•"/>
                </a:pPr>
                <a:endParaRPr lang="en-GB" sz="1000" b="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𝟐</m:t>
                        </m:r>
                      </m:sub>
                    </m:sSub>
                  </m:oMath>
                </a14:m>
                <a:r>
                  <a:rPr lang="en-GB" sz="1000" b="1" dirty="0">
                    <a:solidFill>
                      <a:schemeClr val="accent2"/>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=&gt; is more interesting. It tells us how much IQ increases for the non-treated (</a:t>
                </a:r>
                <a14:m>
                  <m:oMath xmlns:m="http://schemas.openxmlformats.org/officeDocument/2006/math">
                    <m:r>
                      <a:rPr lang="en-GB" sz="1000" b="1" i="1">
                        <a:solidFill>
                          <a:schemeClr val="accent2"/>
                        </a:solidFill>
                        <a:latin typeface="Cambria Math" panose="02040503050406030204" pitchFamily="18" charset="0"/>
                        <a:ea typeface="Skyscanner Relative Book" panose="02000506040000020004" pitchFamily="2" charset="77"/>
                      </a:rPr>
                      <m:t>𝑻</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𝟎</m:t>
                    </m:r>
                  </m:oMath>
                </a14:m>
                <a:r>
                  <a:rPr lang="en-GB" sz="1000" dirty="0">
                    <a:solidFill>
                      <a:schemeClr val="accent4"/>
                    </a:solidFill>
                    <a:latin typeface="Skyscanner Relative Book" panose="02000506040000020004" pitchFamily="2" charset="77"/>
                    <a:ea typeface="Skyscanner Relative Book" panose="02000506040000020004" pitchFamily="2" charset="77"/>
                  </a:rPr>
                  <a:t>). For example, if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a:solidFill>
                              <a:schemeClr val="accent2"/>
                            </a:solidFill>
                            <a:latin typeface="Cambria Math" panose="02040503050406030204" pitchFamily="18" charset="0"/>
                            <a:ea typeface="Skyscanner Relative Book" panose="02000506040000020004" pitchFamily="2" charset="77"/>
                          </a:rPr>
                          <m:t>𝟐</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𝟎</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𝟏𝟏</m:t>
                    </m:r>
                  </m:oMath>
                </a14:m>
                <a:r>
                  <a:rPr lang="en-GB" sz="1000" dirty="0">
                    <a:solidFill>
                      <a:schemeClr val="accent4"/>
                    </a:solidFill>
                    <a:latin typeface="Skyscanner Relative Book" panose="02000506040000020004" pitchFamily="2" charset="77"/>
                    <a:ea typeface="Skyscanner Relative Book" panose="02000506040000020004" pitchFamily="2" charset="77"/>
                  </a:rPr>
                  <a:t>,  this means that for 1 extra IQ, the person that has </a:t>
                </a:r>
                <a:r>
                  <a:rPr lang="en-GB" sz="1000" b="1" dirty="0">
                    <a:solidFill>
                      <a:schemeClr val="accent4"/>
                    </a:solidFill>
                    <a:latin typeface="Skyscanner Relative Book" panose="02000506040000020004" pitchFamily="2" charset="77"/>
                    <a:ea typeface="Skyscanner Relative Book" panose="02000506040000020004" pitchFamily="2" charset="77"/>
                  </a:rPr>
                  <a:t>not</a:t>
                </a:r>
                <a:r>
                  <a:rPr lang="en-GB" sz="1000" dirty="0">
                    <a:solidFill>
                      <a:schemeClr val="accent4"/>
                    </a:solidFill>
                    <a:latin typeface="Skyscanner Relative Book" panose="02000506040000020004" pitchFamily="2" charset="77"/>
                    <a:ea typeface="Skyscanner Relative Book" panose="02000506040000020004" pitchFamily="2" charset="77"/>
                  </a:rPr>
                  <a:t> completed 12</a:t>
                </a:r>
                <a:r>
                  <a:rPr lang="en-GB" sz="1000" baseline="30000" dirty="0">
                    <a:solidFill>
                      <a:schemeClr val="accent4"/>
                    </a:solidFill>
                    <a:latin typeface="Skyscanner Relative Book" panose="02000506040000020004" pitchFamily="2" charset="77"/>
                    <a:ea typeface="Skyscanner Relative Book" panose="02000506040000020004" pitchFamily="2" charset="77"/>
                  </a:rPr>
                  <a:t>th</a:t>
                </a:r>
                <a:r>
                  <a:rPr lang="en-GB" sz="1000" dirty="0">
                    <a:solidFill>
                      <a:schemeClr val="accent4"/>
                    </a:solidFill>
                    <a:latin typeface="Skyscanner Relative Book" panose="02000506040000020004" pitchFamily="2" charset="77"/>
                    <a:ea typeface="Skyscanner Relative Book" panose="02000506040000020004" pitchFamily="2" charset="77"/>
                  </a:rPr>
                  <a:t> grade, should be expected to earn 11 cents/hr extra.</a:t>
                </a:r>
              </a:p>
              <a:p>
                <a:pPr marL="171450" indent="-171450">
                  <a:buFont typeface="Arial" panose="020B0604020202020204" pitchFamily="34" charset="0"/>
                  <a:buChar char="•"/>
                </a:pPr>
                <a:endParaRPr lang="en-GB" sz="1000" b="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𝟑</m:t>
                        </m:r>
                      </m:sub>
                    </m:sSub>
                  </m:oMath>
                </a14:m>
                <a:r>
                  <a:rPr lang="en-GB" sz="1000" dirty="0">
                    <a:solidFill>
                      <a:schemeClr val="accent4"/>
                    </a:solidFill>
                    <a:latin typeface="Skyscanner Relative Book" panose="02000506040000020004" pitchFamily="2" charset="77"/>
                    <a:ea typeface="Skyscanner Relative Book" panose="02000506040000020004" pitchFamily="2" charset="77"/>
                  </a:rPr>
                  <a:t> =&gt; is the </a:t>
                </a:r>
                <a:r>
                  <a:rPr lang="en-GB" sz="1000" b="1" dirty="0">
                    <a:solidFill>
                      <a:schemeClr val="accent4"/>
                    </a:solidFill>
                    <a:latin typeface="Skyscanner Relative Book" panose="02000506040000020004" pitchFamily="2" charset="77"/>
                    <a:ea typeface="Skyscanner Relative Book" panose="02000506040000020004" pitchFamily="2" charset="77"/>
                  </a:rPr>
                  <a:t>most</a:t>
                </a:r>
                <a:r>
                  <a:rPr lang="en-GB" sz="1000" dirty="0">
                    <a:solidFill>
                      <a:schemeClr val="accent4"/>
                    </a:solidFill>
                    <a:latin typeface="Skyscanner Relative Book" panose="02000506040000020004" pitchFamily="2" charset="77"/>
                    <a:ea typeface="Skyscanner Relative Book" panose="02000506040000020004" pitchFamily="2" charset="77"/>
                  </a:rPr>
                  <a:t> interesting parameter. It tells us how much IQ increases for the treated (</a:t>
                </a:r>
                <a14:m>
                  <m:oMath xmlns:m="http://schemas.openxmlformats.org/officeDocument/2006/math">
                    <m:r>
                      <a:rPr lang="en-GB" sz="1000" b="1" i="1">
                        <a:solidFill>
                          <a:schemeClr val="accent2"/>
                        </a:solidFill>
                        <a:latin typeface="Cambria Math" panose="02040503050406030204" pitchFamily="18" charset="0"/>
                        <a:ea typeface="Skyscanner Relative Book" panose="02000506040000020004" pitchFamily="2" charset="77"/>
                      </a:rPr>
                      <m:t>𝑻</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m:t>
                    </m:r>
                  </m:oMath>
                </a14:m>
                <a:r>
                  <a:rPr lang="en-GB" sz="1000" dirty="0">
                    <a:solidFill>
                      <a:schemeClr val="accent4"/>
                    </a:solidFill>
                    <a:latin typeface="Skyscanner Relative Book" panose="02000506040000020004" pitchFamily="2" charset="77"/>
                    <a:ea typeface="Skyscanner Relative Book" panose="02000506040000020004" pitchFamily="2" charset="77"/>
                  </a:rPr>
                  <a:t>). For example, if </a:t>
                </a:r>
                <a14:m>
                  <m:oMath xmlns:m="http://schemas.openxmlformats.org/officeDocument/2006/math">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𝟑</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𝟎</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𝟎𝟐𝟒</m:t>
                    </m:r>
                  </m:oMath>
                </a14:m>
                <a:r>
                  <a:rPr lang="en-GB" sz="1000" dirty="0">
                    <a:solidFill>
                      <a:schemeClr val="accent4"/>
                    </a:solidFill>
                    <a:latin typeface="Skyscanner Relative Book" panose="02000506040000020004" pitchFamily="2" charset="77"/>
                    <a:ea typeface="Skyscanner Relative Book" panose="02000506040000020004" pitchFamily="2" charset="77"/>
                  </a:rPr>
                  <a:t>, this means that an extra IQ point and graduating after 12</a:t>
                </a:r>
                <a:r>
                  <a:rPr lang="en-GB" sz="1000" baseline="30000" dirty="0">
                    <a:solidFill>
                      <a:schemeClr val="accent4"/>
                    </a:solidFill>
                    <a:latin typeface="Skyscanner Relative Book" panose="02000506040000020004" pitchFamily="2" charset="77"/>
                    <a:ea typeface="Skyscanner Relative Book" panose="02000506040000020004" pitchFamily="2" charset="77"/>
                  </a:rPr>
                  <a:t>th</a:t>
                </a:r>
                <a:r>
                  <a:rPr lang="en-GB" sz="1000" dirty="0">
                    <a:solidFill>
                      <a:schemeClr val="accent4"/>
                    </a:solidFill>
                    <a:latin typeface="Skyscanner Relative Book" panose="02000506040000020004" pitchFamily="2" charset="77"/>
                    <a:ea typeface="Skyscanner Relative Book" panose="02000506040000020004" pitchFamily="2" charset="77"/>
                  </a:rPr>
                  <a:t> grade, will provide an extra 2 cents/hr extra. </a:t>
                </a:r>
                <a:endParaRPr lang="en-US" sz="1000" b="1" dirty="0">
                  <a:solidFill>
                    <a:schemeClr val="accent2"/>
                  </a:solidFill>
                  <a:latin typeface="Skyscanner Relative Book" panose="02000506040000020004" pitchFamily="2" charset="77"/>
                  <a:ea typeface="Skyscanner Relative Book" panose="02000506040000020004" pitchFamily="2" charset="77"/>
                </a:endParaRPr>
              </a:p>
              <a:p>
                <a:endParaRPr lang="en-US" sz="1000" b="1" dirty="0">
                  <a:solidFill>
                    <a:schemeClr val="accent2"/>
                  </a:solidFill>
                  <a:latin typeface="Skyscanner Relative Book" panose="02000506040000020004" pitchFamily="2" charset="77"/>
                  <a:ea typeface="Skyscanner Relative Book" panose="02000506040000020004" pitchFamily="2" charset="77"/>
                </a:endParaRPr>
              </a:p>
              <a:p>
                <a:endParaRPr lang="en-US" sz="100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11" name="Rounded Rectangle 10">
                <a:extLst>
                  <a:ext uri="{FF2B5EF4-FFF2-40B4-BE49-F238E27FC236}">
                    <a16:creationId xmlns:a16="http://schemas.microsoft.com/office/drawing/2014/main" id="{EE705188-2CF6-184B-8D82-EFE49B413D33}"/>
                  </a:ext>
                </a:extLst>
              </p:cNvPr>
              <p:cNvSpPr>
                <a:spLocks noRot="1" noChangeAspect="1" noMove="1" noResize="1" noEditPoints="1" noAdjustHandles="1" noChangeArrowheads="1" noChangeShapeType="1" noTextEdit="1"/>
              </p:cNvSpPr>
              <p:nvPr/>
            </p:nvSpPr>
            <p:spPr>
              <a:xfrm>
                <a:off x="4782212" y="3328130"/>
                <a:ext cx="3417053" cy="771502"/>
              </a:xfrm>
              <a:prstGeom prst="roundRect">
                <a:avLst/>
              </a:prstGeom>
              <a:blipFill>
                <a:blip r:embed="rId4"/>
                <a:stretch>
                  <a:fillRect b="-348387"/>
                </a:stretch>
              </a:blipFill>
              <a:ln w="19050">
                <a:noFill/>
              </a:ln>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ADFC855C-72BE-DC44-8098-49AB1EC2E7E6}"/>
              </a:ext>
            </a:extLst>
          </p:cNvPr>
          <p:cNvSpPr/>
          <p:nvPr/>
        </p:nvSpPr>
        <p:spPr>
          <a:xfrm>
            <a:off x="5614946" y="838296"/>
            <a:ext cx="1795669" cy="356970"/>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899B435-D44A-744B-BCE1-5E2976FDFDA7}"/>
              </a:ext>
            </a:extLst>
          </p:cNvPr>
          <p:cNvSpPr/>
          <p:nvPr/>
        </p:nvSpPr>
        <p:spPr>
          <a:xfrm>
            <a:off x="6263959" y="1860604"/>
            <a:ext cx="446942" cy="197455"/>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697A5CA-F574-A241-B8B9-029E588CECFB}"/>
              </a:ext>
            </a:extLst>
          </p:cNvPr>
          <p:cNvPicPr>
            <a:picLocks noChangeAspect="1"/>
          </p:cNvPicPr>
          <p:nvPr/>
        </p:nvPicPr>
        <p:blipFill>
          <a:blip r:embed="rId5"/>
          <a:stretch>
            <a:fillRect/>
          </a:stretch>
        </p:blipFill>
        <p:spPr>
          <a:xfrm>
            <a:off x="8199266" y="3328130"/>
            <a:ext cx="3515766" cy="2476322"/>
          </a:xfrm>
          <a:prstGeom prst="rect">
            <a:avLst/>
          </a:prstGeom>
        </p:spPr>
      </p:pic>
      <p:cxnSp>
        <p:nvCxnSpPr>
          <p:cNvPr id="18" name="Straight Connector 17">
            <a:extLst>
              <a:ext uri="{FF2B5EF4-FFF2-40B4-BE49-F238E27FC236}">
                <a16:creationId xmlns:a16="http://schemas.microsoft.com/office/drawing/2014/main" id="{068264EA-8F27-5D42-8325-8D0D1CCB468C}"/>
              </a:ext>
            </a:extLst>
          </p:cNvPr>
          <p:cNvCxnSpPr>
            <a:cxnSpLocks/>
          </p:cNvCxnSpPr>
          <p:nvPr/>
        </p:nvCxnSpPr>
        <p:spPr>
          <a:xfrm flipV="1">
            <a:off x="10805823" y="3912041"/>
            <a:ext cx="0" cy="143285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98A725CF-B90B-9347-8CC9-CAB671DF7276}"/>
              </a:ext>
            </a:extLst>
          </p:cNvPr>
          <p:cNvSpPr/>
          <p:nvPr/>
        </p:nvSpPr>
        <p:spPr>
          <a:xfrm>
            <a:off x="9271221" y="5766302"/>
            <a:ext cx="2510653" cy="10137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tx1"/>
                </a:solidFill>
                <a:latin typeface="Skyscanner Relative Book" panose="02000506040000020004" pitchFamily="2" charset="77"/>
                <a:ea typeface="Skyscanner Relative Book" panose="02000506040000020004" pitchFamily="2" charset="77"/>
              </a:rPr>
              <a:t>Due to the interaction between treatment and IQ, we see that the lines are no longer parallel =&gt; those graduating after 12</a:t>
            </a:r>
            <a:r>
              <a:rPr lang="en-GB" sz="1000" baseline="30000" dirty="0">
                <a:solidFill>
                  <a:schemeClr val="tx1"/>
                </a:solidFill>
                <a:latin typeface="Skyscanner Relative Book" panose="02000506040000020004" pitchFamily="2" charset="77"/>
                <a:ea typeface="Skyscanner Relative Book" panose="02000506040000020004" pitchFamily="2" charset="77"/>
              </a:rPr>
              <a:t>th</a:t>
            </a:r>
            <a:r>
              <a:rPr lang="en-GB" sz="1000" dirty="0">
                <a:solidFill>
                  <a:schemeClr val="tx1"/>
                </a:solidFill>
                <a:latin typeface="Skyscanner Relative Book" panose="02000506040000020004" pitchFamily="2" charset="77"/>
                <a:ea typeface="Skyscanner Relative Book" panose="02000506040000020004" pitchFamily="2" charset="77"/>
              </a:rPr>
              <a:t> grade have a higher slope on IQ, and benefit more on hourly wage</a:t>
            </a:r>
            <a:endParaRPr lang="en-US" sz="1000" baseline="30000" dirty="0">
              <a:solidFill>
                <a:schemeClr val="tx1"/>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4103281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0983A2-59D7-6149-A3B9-20680B31FCE3}"/>
              </a:ext>
            </a:extLst>
          </p:cNvPr>
          <p:cNvPicPr>
            <a:picLocks noChangeAspect="1"/>
          </p:cNvPicPr>
          <p:nvPr/>
        </p:nvPicPr>
        <p:blipFill>
          <a:blip r:embed="rId3"/>
          <a:stretch>
            <a:fillRect/>
          </a:stretch>
        </p:blipFill>
        <p:spPr>
          <a:xfrm>
            <a:off x="4823569" y="1711182"/>
            <a:ext cx="6711809" cy="4610296"/>
          </a:xfrm>
          <a:prstGeom prst="rect">
            <a:avLst/>
          </a:prstGeom>
        </p:spPr>
      </p:pic>
      <p:sp>
        <p:nvSpPr>
          <p:cNvPr id="2" name="Text Placeholder 1">
            <a:extLst>
              <a:ext uri="{FF2B5EF4-FFF2-40B4-BE49-F238E27FC236}">
                <a16:creationId xmlns:a16="http://schemas.microsoft.com/office/drawing/2014/main" id="{F78D0B33-BB66-9B4D-8872-2E3E4CD0A71C}"/>
              </a:ext>
            </a:extLst>
          </p:cNvPr>
          <p:cNvSpPr>
            <a:spLocks noGrp="1"/>
          </p:cNvSpPr>
          <p:nvPr>
            <p:ph type="body" sz="quarter" idx="16"/>
          </p:nvPr>
        </p:nvSpPr>
        <p:spPr>
          <a:xfrm>
            <a:off x="569156" y="1195266"/>
            <a:ext cx="11389606" cy="867802"/>
          </a:xfrm>
        </p:spPr>
        <p:txBody>
          <a:bodyPr/>
          <a:lstStyle/>
          <a:p>
            <a:r>
              <a:rPr lang="en-US" sz="1400" dirty="0"/>
              <a:t>Instead of having a single cutoff point, we allow each year of education to be it’s own treatment. We also bucketize IQ and let each bucket act as it’s own treatment…</a:t>
            </a:r>
          </a:p>
          <a:p>
            <a:endParaRPr lang="en-US" sz="1400" dirty="0"/>
          </a:p>
        </p:txBody>
      </p:sp>
      <p:sp>
        <p:nvSpPr>
          <p:cNvPr id="4" name="Text Placeholder 3">
            <a:extLst>
              <a:ext uri="{FF2B5EF4-FFF2-40B4-BE49-F238E27FC236}">
                <a16:creationId xmlns:a16="http://schemas.microsoft.com/office/drawing/2014/main" id="{957F49AC-21CA-9B45-BD79-145CF9C1527C}"/>
              </a:ext>
            </a:extLst>
          </p:cNvPr>
          <p:cNvSpPr>
            <a:spLocks noGrp="1"/>
          </p:cNvSpPr>
          <p:nvPr>
            <p:ph type="body" sz="quarter" idx="15"/>
          </p:nvPr>
        </p:nvSpPr>
        <p:spPr>
          <a:xfrm>
            <a:off x="569156" y="808038"/>
            <a:ext cx="10888674" cy="405111"/>
          </a:xfrm>
        </p:spPr>
        <p:txBody>
          <a:bodyPr/>
          <a:lstStyle/>
          <a:p>
            <a:r>
              <a:rPr lang="en-US" dirty="0"/>
              <a:t>Case 4: to the extreme -&gt; all variables as categorical treatments</a:t>
            </a:r>
          </a:p>
        </p:txBody>
      </p:sp>
      <p:sp>
        <p:nvSpPr>
          <p:cNvPr id="13" name="Rounded Rectangle 12">
            <a:extLst>
              <a:ext uri="{FF2B5EF4-FFF2-40B4-BE49-F238E27FC236}">
                <a16:creationId xmlns:a16="http://schemas.microsoft.com/office/drawing/2014/main" id="{3899B435-D44A-744B-BCE1-5E2976FDFDA7}"/>
              </a:ext>
            </a:extLst>
          </p:cNvPr>
          <p:cNvSpPr/>
          <p:nvPr/>
        </p:nvSpPr>
        <p:spPr>
          <a:xfrm>
            <a:off x="7043904" y="1852717"/>
            <a:ext cx="1432185" cy="197455"/>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A459D1-0228-BC41-B8DF-D9F307387C4E}"/>
              </a:ext>
            </a:extLst>
          </p:cNvPr>
          <p:cNvPicPr>
            <a:picLocks noChangeAspect="1"/>
          </p:cNvPicPr>
          <p:nvPr/>
        </p:nvPicPr>
        <p:blipFill rotWithShape="1">
          <a:blip r:embed="rId4"/>
          <a:srcRect r="17274"/>
          <a:stretch/>
        </p:blipFill>
        <p:spPr>
          <a:xfrm>
            <a:off x="569156" y="1766839"/>
            <a:ext cx="4024354" cy="2033885"/>
          </a:xfrm>
          <a:prstGeom prst="rect">
            <a:avLst/>
          </a:prstGeom>
        </p:spPr>
      </p:pic>
      <p:sp>
        <p:nvSpPr>
          <p:cNvPr id="20" name="Rounded Rectangle 19">
            <a:extLst>
              <a:ext uri="{FF2B5EF4-FFF2-40B4-BE49-F238E27FC236}">
                <a16:creationId xmlns:a16="http://schemas.microsoft.com/office/drawing/2014/main" id="{323FA213-0A41-B345-ADD5-37C451211A6A}"/>
              </a:ext>
            </a:extLst>
          </p:cNvPr>
          <p:cNvSpPr/>
          <p:nvPr/>
        </p:nvSpPr>
        <p:spPr>
          <a:xfrm>
            <a:off x="1248352" y="2517366"/>
            <a:ext cx="1836754" cy="19878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a:solidFill>
                  <a:schemeClr val="accent5"/>
                </a:solidFill>
                <a:latin typeface="Skyscanner Relative Book" panose="02000506040000020004" pitchFamily="2" charset="77"/>
                <a:ea typeface="Skyscanner Relative Book" panose="02000506040000020004" pitchFamily="2" charset="77"/>
              </a:rPr>
              <a:t>Treatment</a:t>
            </a:r>
          </a:p>
        </p:txBody>
      </p:sp>
      <p:sp>
        <p:nvSpPr>
          <p:cNvPr id="21" name="Rounded Rectangle 20">
            <a:extLst>
              <a:ext uri="{FF2B5EF4-FFF2-40B4-BE49-F238E27FC236}">
                <a16:creationId xmlns:a16="http://schemas.microsoft.com/office/drawing/2014/main" id="{37D7C321-9B41-4D44-90AC-771ABB3F29BB}"/>
              </a:ext>
            </a:extLst>
          </p:cNvPr>
          <p:cNvSpPr/>
          <p:nvPr/>
        </p:nvSpPr>
        <p:spPr>
          <a:xfrm>
            <a:off x="2166729" y="2783781"/>
            <a:ext cx="2226365" cy="463389"/>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accent5"/>
                </a:solidFill>
                <a:latin typeface="Skyscanner Relative Book" panose="02000506040000020004" pitchFamily="2" charset="77"/>
                <a:ea typeface="Skyscanner Relative Book" panose="02000506040000020004" pitchFamily="2" charset="77"/>
              </a:rPr>
              <a:t>Whilst it seems a great idea to have lot’s of flexibility and that we don’t have to predefined our ‘hypothesis’, </a:t>
            </a:r>
            <a:r>
              <a:rPr lang="en-US" sz="1100" b="1" dirty="0">
                <a:solidFill>
                  <a:schemeClr val="accent1"/>
                </a:solidFill>
                <a:latin typeface="Skyscanner Relative Book" panose="02000506040000020004" pitchFamily="2" charset="77"/>
                <a:ea typeface="Skyscanner Relative Book" panose="02000506040000020004" pitchFamily="2" charset="77"/>
              </a:rPr>
              <a:t>it does come with a big drawback.</a:t>
            </a:r>
            <a:endParaRPr lang="en-US" sz="1100" b="1" baseline="30000" dirty="0">
              <a:solidFill>
                <a:schemeClr val="accent1"/>
              </a:solidFill>
              <a:latin typeface="Skyscanner Relative Book" panose="02000506040000020004" pitchFamily="2" charset="77"/>
              <a:ea typeface="Skyscanner Relative Book" panose="02000506040000020004" pitchFamily="2" charset="77"/>
            </a:endParaRPr>
          </a:p>
          <a:p>
            <a:endParaRPr lang="en-US" sz="1100" baseline="30000" dirty="0">
              <a:solidFill>
                <a:schemeClr val="accent5"/>
              </a:solidFill>
              <a:latin typeface="Skyscanner Relative Book" panose="02000506040000020004" pitchFamily="2" charset="77"/>
              <a:ea typeface="Skyscanner Relative Book" panose="02000506040000020004" pitchFamily="2" charset="77"/>
            </a:endParaRPr>
          </a:p>
        </p:txBody>
      </p:sp>
      <p:sp>
        <p:nvSpPr>
          <p:cNvPr id="22" name="Rounded Rectangle 21">
            <a:extLst>
              <a:ext uri="{FF2B5EF4-FFF2-40B4-BE49-F238E27FC236}">
                <a16:creationId xmlns:a16="http://schemas.microsoft.com/office/drawing/2014/main" id="{017FDD58-5FE3-5347-A5E7-06C8EEEA6FBA}"/>
              </a:ext>
            </a:extLst>
          </p:cNvPr>
          <p:cNvSpPr/>
          <p:nvPr/>
        </p:nvSpPr>
        <p:spPr>
          <a:xfrm>
            <a:off x="4617363" y="820099"/>
            <a:ext cx="6148702" cy="378173"/>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748D983-FA2E-D34C-964D-261EDDD54E17}"/>
              </a:ext>
            </a:extLst>
          </p:cNvPr>
          <p:cNvSpPr/>
          <p:nvPr/>
        </p:nvSpPr>
        <p:spPr>
          <a:xfrm>
            <a:off x="7824083" y="2931118"/>
            <a:ext cx="491347" cy="3310656"/>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C366CB7-3F2D-DB46-96E2-664A000A7157}"/>
              </a:ext>
            </a:extLst>
          </p:cNvPr>
          <p:cNvSpPr/>
          <p:nvPr/>
        </p:nvSpPr>
        <p:spPr>
          <a:xfrm>
            <a:off x="9549517" y="2931118"/>
            <a:ext cx="2409245" cy="3310656"/>
          </a:xfrm>
          <a:prstGeom prst="round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Skyscanner Relative Book" panose="02000506040000020004" pitchFamily="2" charset="77"/>
                <a:ea typeface="Skyscanner Relative Book" panose="02000506040000020004" pitchFamily="2" charset="77"/>
              </a:rPr>
              <a:t>The vast majority of coefficients are not statistically significant</a:t>
            </a:r>
          </a:p>
          <a:p>
            <a:pPr algn="ctr"/>
            <a:endParaRPr lang="en-US" dirty="0">
              <a:solidFill>
                <a:schemeClr val="accent1"/>
              </a:solidFill>
              <a:latin typeface="Skyscanner Relative Book" panose="02000506040000020004" pitchFamily="2" charset="77"/>
              <a:ea typeface="Skyscanner Relative Book" panose="02000506040000020004" pitchFamily="2" charset="77"/>
            </a:endParaRPr>
          </a:p>
          <a:p>
            <a:pPr algn="ctr"/>
            <a:r>
              <a:rPr lang="en-US" dirty="0">
                <a:solidFill>
                  <a:schemeClr val="accent1"/>
                </a:solidFill>
                <a:latin typeface="Skyscanner Relative Book" panose="02000506040000020004" pitchFamily="2" charset="77"/>
                <a:ea typeface="Skyscanner Relative Book" panose="02000506040000020004" pitchFamily="2" charset="77"/>
              </a:rPr>
              <a:t>You can’t just simply blindly throw whatever we can measure to the model!!</a:t>
            </a:r>
          </a:p>
        </p:txBody>
      </p:sp>
      <p:sp>
        <p:nvSpPr>
          <p:cNvPr id="25" name="Rounded Rectangle 24">
            <a:extLst>
              <a:ext uri="{FF2B5EF4-FFF2-40B4-BE49-F238E27FC236}">
                <a16:creationId xmlns:a16="http://schemas.microsoft.com/office/drawing/2014/main" id="{039F4104-FC84-BD4E-BE47-82D0D468BC90}"/>
              </a:ext>
            </a:extLst>
          </p:cNvPr>
          <p:cNvSpPr/>
          <p:nvPr/>
        </p:nvSpPr>
        <p:spPr>
          <a:xfrm>
            <a:off x="799215" y="4207888"/>
            <a:ext cx="4024354" cy="2033886"/>
          </a:xfrm>
          <a:prstGeom prst="roundRect">
            <a:avLst/>
          </a:prstGeom>
          <a:solidFill>
            <a:schemeClr val="accent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Skyscanner Relative Book" panose="02000506040000020004" pitchFamily="2" charset="77"/>
                <a:ea typeface="Skyscanner Relative Book" panose="02000506040000020004" pitchFamily="2" charset="77"/>
              </a:rPr>
              <a:t>So the question is, which do we know are good controls to include in our causal model?</a:t>
            </a:r>
          </a:p>
        </p:txBody>
      </p:sp>
    </p:spTree>
    <p:extLst>
      <p:ext uri="{BB962C8B-B14F-4D97-AF65-F5344CB8AC3E}">
        <p14:creationId xmlns:p14="http://schemas.microsoft.com/office/powerpoint/2010/main" val="2417532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Confounders</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415498"/>
          </a:xfrm>
        </p:spPr>
        <p:txBody>
          <a:bodyPr/>
          <a:lstStyle/>
          <a:p>
            <a:pPr marL="457200" indent="-457200">
              <a:buFont typeface="Arial" panose="020B0604020202020204" pitchFamily="34" charset="0"/>
              <a:buChar char="•"/>
            </a:pPr>
            <a:r>
              <a:rPr lang="en-US" dirty="0"/>
              <a:t>How to identify good or bad ones</a:t>
            </a:r>
          </a:p>
        </p:txBody>
      </p:sp>
    </p:spTree>
    <p:extLst>
      <p:ext uri="{BB962C8B-B14F-4D97-AF65-F5344CB8AC3E}">
        <p14:creationId xmlns:p14="http://schemas.microsoft.com/office/powerpoint/2010/main" val="238671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Instrumental Variables</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cxnSpLocks/>
            <a:stCxn id="25" idx="3"/>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Confounders </a:t>
            </a:r>
          </a:p>
          <a:p>
            <a:pPr algn="ctr"/>
            <a:r>
              <a:rPr lang="en-US" sz="1600" b="1" dirty="0">
                <a:solidFill>
                  <a:schemeClr val="bg1"/>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CB5FE373-84E6-1249-B708-4D9F593CFFC3}"/>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Simple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
        <p:nvSpPr>
          <p:cNvPr id="38" name="Rounded Rectangle 37">
            <a:extLst>
              <a:ext uri="{FF2B5EF4-FFF2-40B4-BE49-F238E27FC236}">
                <a16:creationId xmlns:a16="http://schemas.microsoft.com/office/drawing/2014/main" id="{C5D23443-2300-B54F-8742-B8659B650831}"/>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96587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95F3F-DE1F-274B-8CCC-254C5ADB5687}"/>
              </a:ext>
            </a:extLst>
          </p:cNvPr>
          <p:cNvSpPr>
            <a:spLocks noGrp="1"/>
          </p:cNvSpPr>
          <p:nvPr>
            <p:ph type="body" sz="quarter" idx="17"/>
          </p:nvPr>
        </p:nvSpPr>
        <p:spPr>
          <a:xfrm>
            <a:off x="569156" y="1808765"/>
            <a:ext cx="6559777" cy="4037131"/>
          </a:xfrm>
          <a:solidFill>
            <a:srgbClr val="FFFFFF"/>
          </a:solidFill>
        </p:spPr>
        <p:txBody>
          <a:bodyPr/>
          <a:lstStyle/>
          <a:p>
            <a:r>
              <a:rPr lang="en-US" sz="1800" b="1" dirty="0">
                <a:solidFill>
                  <a:schemeClr val="tx2"/>
                </a:solidFill>
              </a:rPr>
              <a:t>Always add the treatment</a:t>
            </a:r>
          </a:p>
          <a:p>
            <a:r>
              <a:rPr lang="en-US" sz="1800" dirty="0"/>
              <a:t>If a variable is a good predictor of the outcome (even if it is not a confounder), then add it to the model to control for it (because they lower the variance of our treatment estimates)</a:t>
            </a:r>
          </a:p>
          <a:p>
            <a:r>
              <a:rPr lang="en-US" sz="1800" dirty="0"/>
              <a:t>If a variable is also correlated with the treatment, then clearly add it! (because not only it lowers the variance of our treatment estimate, it also helps explain treatment effects)</a:t>
            </a:r>
          </a:p>
          <a:p>
            <a:r>
              <a:rPr lang="en-US" sz="1800" dirty="0"/>
              <a:t>Do </a:t>
            </a:r>
            <a:r>
              <a:rPr lang="en-US" sz="1800" b="1" dirty="0"/>
              <a:t>NOT</a:t>
            </a:r>
            <a:r>
              <a:rPr lang="en-US" sz="1800" dirty="0"/>
              <a:t> add controls that are </a:t>
            </a:r>
            <a:r>
              <a:rPr lang="en-US" sz="1800" b="1" dirty="0"/>
              <a:t>JUST</a:t>
            </a:r>
            <a:r>
              <a:rPr lang="en-US" sz="1800" dirty="0"/>
              <a:t> good predictors of the treatment.</a:t>
            </a:r>
          </a:p>
          <a:p>
            <a:r>
              <a:rPr lang="en-US" sz="1800" dirty="0"/>
              <a:t>Avoid selection bias as much as possible.</a:t>
            </a:r>
          </a:p>
        </p:txBody>
      </p:sp>
      <p:sp>
        <p:nvSpPr>
          <p:cNvPr id="4" name="Text Placeholder 3">
            <a:extLst>
              <a:ext uri="{FF2B5EF4-FFF2-40B4-BE49-F238E27FC236}">
                <a16:creationId xmlns:a16="http://schemas.microsoft.com/office/drawing/2014/main" id="{722D235A-DD2E-0F42-9035-EC38709087E8}"/>
              </a:ext>
            </a:extLst>
          </p:cNvPr>
          <p:cNvSpPr>
            <a:spLocks noGrp="1"/>
          </p:cNvSpPr>
          <p:nvPr>
            <p:ph type="body" sz="quarter" idx="15"/>
          </p:nvPr>
        </p:nvSpPr>
        <p:spPr/>
        <p:txBody>
          <a:bodyPr/>
          <a:lstStyle/>
          <a:p>
            <a:r>
              <a:rPr lang="en-US" dirty="0"/>
              <a:t>Rule of thumb</a:t>
            </a:r>
          </a:p>
        </p:txBody>
      </p:sp>
      <p:grpSp>
        <p:nvGrpSpPr>
          <p:cNvPr id="13" name="Group 12">
            <a:extLst>
              <a:ext uri="{FF2B5EF4-FFF2-40B4-BE49-F238E27FC236}">
                <a16:creationId xmlns:a16="http://schemas.microsoft.com/office/drawing/2014/main" id="{602AB3ED-7806-D64B-BF12-140E43229997}"/>
              </a:ext>
            </a:extLst>
          </p:cNvPr>
          <p:cNvGrpSpPr/>
          <p:nvPr/>
        </p:nvGrpSpPr>
        <p:grpSpPr>
          <a:xfrm>
            <a:off x="4690733" y="296470"/>
            <a:ext cx="2535598" cy="1129867"/>
            <a:chOff x="6135659" y="862252"/>
            <a:chExt cx="1851316" cy="808297"/>
          </a:xfrm>
        </p:grpSpPr>
        <p:grpSp>
          <p:nvGrpSpPr>
            <p:cNvPr id="5" name="Group 4">
              <a:extLst>
                <a:ext uri="{FF2B5EF4-FFF2-40B4-BE49-F238E27FC236}">
                  <a16:creationId xmlns:a16="http://schemas.microsoft.com/office/drawing/2014/main" id="{E8ED66A1-1402-7343-87F6-9489C8A92334}"/>
                </a:ext>
              </a:extLst>
            </p:cNvPr>
            <p:cNvGrpSpPr/>
            <p:nvPr/>
          </p:nvGrpSpPr>
          <p:grpSpPr>
            <a:xfrm>
              <a:off x="6135659" y="862252"/>
              <a:ext cx="1851316" cy="808297"/>
              <a:chOff x="6292902" y="3510608"/>
              <a:chExt cx="2653228" cy="1496097"/>
            </a:xfrm>
          </p:grpSpPr>
          <p:sp>
            <p:nvSpPr>
              <p:cNvPr id="6" name="Oval 5">
                <a:extLst>
                  <a:ext uri="{FF2B5EF4-FFF2-40B4-BE49-F238E27FC236}">
                    <a16:creationId xmlns:a16="http://schemas.microsoft.com/office/drawing/2014/main" id="{836F27B6-7F6D-FD4D-A21D-18045773CE9A}"/>
                  </a:ext>
                </a:extLst>
              </p:cNvPr>
              <p:cNvSpPr/>
              <p:nvPr/>
            </p:nvSpPr>
            <p:spPr>
              <a:xfrm>
                <a:off x="6292902" y="3510608"/>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7" name="Oval 6">
                <a:extLst>
                  <a:ext uri="{FF2B5EF4-FFF2-40B4-BE49-F238E27FC236}">
                    <a16:creationId xmlns:a16="http://schemas.microsoft.com/office/drawing/2014/main" id="{CCA5501F-C1AB-E14C-8E7E-4F4359F1FFA5}"/>
                  </a:ext>
                </a:extLst>
              </p:cNvPr>
              <p:cNvSpPr/>
              <p:nvPr/>
            </p:nvSpPr>
            <p:spPr>
              <a:xfrm>
                <a:off x="7241875"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8" name="Oval 7">
                <a:extLst>
                  <a:ext uri="{FF2B5EF4-FFF2-40B4-BE49-F238E27FC236}">
                    <a16:creationId xmlns:a16="http://schemas.microsoft.com/office/drawing/2014/main" id="{39F30788-EFD2-074D-8B2F-833EF4CB505D}"/>
                  </a:ext>
                </a:extLst>
              </p:cNvPr>
              <p:cNvSpPr/>
              <p:nvPr/>
            </p:nvSpPr>
            <p:spPr>
              <a:xfrm>
                <a:off x="7217603" y="3522965"/>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9" name="Oval 8">
                <a:extLst>
                  <a:ext uri="{FF2B5EF4-FFF2-40B4-BE49-F238E27FC236}">
                    <a16:creationId xmlns:a16="http://schemas.microsoft.com/office/drawing/2014/main" id="{CCB11A80-587C-D045-B4BC-AE38B35570E6}"/>
                  </a:ext>
                </a:extLst>
              </p:cNvPr>
              <p:cNvSpPr/>
              <p:nvPr/>
            </p:nvSpPr>
            <p:spPr>
              <a:xfrm>
                <a:off x="8234031" y="3510608"/>
                <a:ext cx="712099"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Risk</a:t>
                </a:r>
              </a:p>
            </p:txBody>
          </p:sp>
          <p:cxnSp>
            <p:nvCxnSpPr>
              <p:cNvPr id="10" name="Straight Arrow Connector 9">
                <a:extLst>
                  <a:ext uri="{FF2B5EF4-FFF2-40B4-BE49-F238E27FC236}">
                    <a16:creationId xmlns:a16="http://schemas.microsoft.com/office/drawing/2014/main" id="{F258FE5B-8B40-9742-94B2-9E2B31BF663B}"/>
                  </a:ext>
                </a:extLst>
              </p:cNvPr>
              <p:cNvCxnSpPr>
                <a:cxnSpLocks/>
                <a:stCxn id="6" idx="4"/>
                <a:endCxn id="7" idx="0"/>
              </p:cNvCxnSpPr>
              <p:nvPr/>
            </p:nvCxnSpPr>
            <p:spPr>
              <a:xfrm>
                <a:off x="6648951" y="3958365"/>
                <a:ext cx="948973" cy="600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32CC9D36-7C0F-0C40-BE32-A904A1EDED8D}"/>
                </a:ext>
              </a:extLst>
            </p:cNvPr>
            <p:cNvCxnSpPr>
              <a:cxnSpLocks/>
              <a:stCxn id="9" idx="4"/>
              <a:endCxn id="7" idx="0"/>
            </p:cNvCxnSpPr>
            <p:nvPr/>
          </p:nvCxnSpPr>
          <p:spPr>
            <a:xfrm flipH="1">
              <a:off x="7046251" y="1104162"/>
              <a:ext cx="692287" cy="32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00E5EE-27A7-274A-9822-F6356E8AB73B}"/>
                </a:ext>
              </a:extLst>
            </p:cNvPr>
            <p:cNvCxnSpPr>
              <a:cxnSpLocks/>
              <a:stCxn id="8" idx="4"/>
              <a:endCxn id="7" idx="0"/>
            </p:cNvCxnSpPr>
            <p:nvPr/>
          </p:nvCxnSpPr>
          <p:spPr>
            <a:xfrm flipH="1">
              <a:off x="7046251" y="1110838"/>
              <a:ext cx="5347" cy="31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D254CD7-694D-ED41-AB46-4EC65F6C37FC}"/>
              </a:ext>
            </a:extLst>
          </p:cNvPr>
          <p:cNvGrpSpPr/>
          <p:nvPr/>
        </p:nvGrpSpPr>
        <p:grpSpPr>
          <a:xfrm>
            <a:off x="9613741" y="380302"/>
            <a:ext cx="1841570" cy="1526765"/>
            <a:chOff x="8999116" y="2726664"/>
            <a:chExt cx="1715116" cy="1136435"/>
          </a:xfrm>
        </p:grpSpPr>
        <p:grpSp>
          <p:nvGrpSpPr>
            <p:cNvPr id="39" name="Group 38">
              <a:extLst>
                <a:ext uri="{FF2B5EF4-FFF2-40B4-BE49-F238E27FC236}">
                  <a16:creationId xmlns:a16="http://schemas.microsoft.com/office/drawing/2014/main" id="{99E9C1F9-34D5-504B-BD35-CB6A2A5D5ECB}"/>
                </a:ext>
              </a:extLst>
            </p:cNvPr>
            <p:cNvGrpSpPr/>
            <p:nvPr/>
          </p:nvGrpSpPr>
          <p:grpSpPr>
            <a:xfrm>
              <a:off x="8999116" y="2726664"/>
              <a:ext cx="1715116" cy="1136435"/>
              <a:chOff x="2513839" y="1145519"/>
              <a:chExt cx="1715116" cy="1136435"/>
            </a:xfrm>
          </p:grpSpPr>
          <p:grpSp>
            <p:nvGrpSpPr>
              <p:cNvPr id="40" name="Group 39">
                <a:extLst>
                  <a:ext uri="{FF2B5EF4-FFF2-40B4-BE49-F238E27FC236}">
                    <a16:creationId xmlns:a16="http://schemas.microsoft.com/office/drawing/2014/main" id="{03DB9F15-3014-5440-A17E-A5AC17F05A7A}"/>
                  </a:ext>
                </a:extLst>
              </p:cNvPr>
              <p:cNvGrpSpPr/>
              <p:nvPr/>
            </p:nvGrpSpPr>
            <p:grpSpPr>
              <a:xfrm>
                <a:off x="2513839" y="1145519"/>
                <a:ext cx="1715116" cy="1136435"/>
                <a:chOff x="6187754" y="3069877"/>
                <a:chExt cx="1667537" cy="1936828"/>
              </a:xfrm>
            </p:grpSpPr>
            <p:sp>
              <p:nvSpPr>
                <p:cNvPr id="43" name="Oval 42">
                  <a:extLst>
                    <a:ext uri="{FF2B5EF4-FFF2-40B4-BE49-F238E27FC236}">
                      <a16:creationId xmlns:a16="http://schemas.microsoft.com/office/drawing/2014/main" id="{6CB6C93A-6E0A-A24F-8131-FA9ADA134E58}"/>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44" name="Oval 43">
                  <a:extLst>
                    <a:ext uri="{FF2B5EF4-FFF2-40B4-BE49-F238E27FC236}">
                      <a16:creationId xmlns:a16="http://schemas.microsoft.com/office/drawing/2014/main" id="{3AD72FB2-6ACE-2D49-9540-5401A7A192A7}"/>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45" name="Oval 44">
                  <a:extLst>
                    <a:ext uri="{FF2B5EF4-FFF2-40B4-BE49-F238E27FC236}">
                      <a16:creationId xmlns:a16="http://schemas.microsoft.com/office/drawing/2014/main" id="{D9B5DE15-6882-2E49-B5D1-6B94EC8E6AF5}"/>
                    </a:ext>
                  </a:extLst>
                </p:cNvPr>
                <p:cNvSpPr/>
                <p:nvPr/>
              </p:nvSpPr>
              <p:spPr>
                <a:xfrm>
                  <a:off x="7079323" y="3069877"/>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41" name="Straight Arrow Connector 40">
                <a:extLst>
                  <a:ext uri="{FF2B5EF4-FFF2-40B4-BE49-F238E27FC236}">
                    <a16:creationId xmlns:a16="http://schemas.microsoft.com/office/drawing/2014/main" id="{990456BB-9D59-A747-B860-5FC5A1B3438E}"/>
                  </a:ext>
                </a:extLst>
              </p:cNvPr>
              <p:cNvCxnSpPr>
                <a:cxnSpLocks/>
                <a:stCxn id="43" idx="4"/>
                <a:endCxn id="44"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2A839A6-42EC-DD40-AB86-38166FBB0E69}"/>
                  </a:ext>
                </a:extLst>
              </p:cNvPr>
              <p:cNvCxnSpPr>
                <a:cxnSpLocks/>
                <a:stCxn id="45" idx="4"/>
                <a:endCxn id="44" idx="0"/>
              </p:cNvCxnSpPr>
              <p:nvPr/>
            </p:nvCxnSpPr>
            <p:spPr>
              <a:xfrm flipH="1">
                <a:off x="3430846" y="1408241"/>
                <a:ext cx="399055" cy="61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9FDD80F7-F8B3-CF4E-A183-B2DFD14820B6}"/>
                </a:ext>
              </a:extLst>
            </p:cNvPr>
            <p:cNvCxnSpPr>
              <a:cxnSpLocks/>
              <a:stCxn id="45" idx="4"/>
              <a:endCxn id="43" idx="0"/>
            </p:cNvCxnSpPr>
            <p:nvPr/>
          </p:nvCxnSpPr>
          <p:spPr>
            <a:xfrm flipH="1">
              <a:off x="9365325" y="2989386"/>
              <a:ext cx="949853" cy="13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Rounded Rectangle 49">
            <a:extLst>
              <a:ext uri="{FF2B5EF4-FFF2-40B4-BE49-F238E27FC236}">
                <a16:creationId xmlns:a16="http://schemas.microsoft.com/office/drawing/2014/main" id="{4C9F76D4-3DE9-6542-A46F-95F0149BCEAB}"/>
              </a:ext>
            </a:extLst>
          </p:cNvPr>
          <p:cNvSpPr/>
          <p:nvPr/>
        </p:nvSpPr>
        <p:spPr>
          <a:xfrm>
            <a:off x="469127" y="2282024"/>
            <a:ext cx="6917635" cy="11469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515FA404-E22B-EA40-AF32-68FD32A30545}"/>
              </a:ext>
            </a:extLst>
          </p:cNvPr>
          <p:cNvSpPr/>
          <p:nvPr/>
        </p:nvSpPr>
        <p:spPr>
          <a:xfrm>
            <a:off x="4469886" y="205329"/>
            <a:ext cx="2921140" cy="13921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073E9E44-6BF7-4B46-96C7-0834A52FD4C6}"/>
              </a:ext>
            </a:extLst>
          </p:cNvPr>
          <p:cNvSpPr/>
          <p:nvPr/>
        </p:nvSpPr>
        <p:spPr>
          <a:xfrm>
            <a:off x="478404" y="3498573"/>
            <a:ext cx="6917635" cy="108636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8446B90-6316-8449-92BC-65BF0DDBCC4A}"/>
              </a:ext>
            </a:extLst>
          </p:cNvPr>
          <p:cNvSpPr/>
          <p:nvPr/>
        </p:nvSpPr>
        <p:spPr>
          <a:xfrm>
            <a:off x="9268980" y="205329"/>
            <a:ext cx="2684388" cy="18617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FC3A7CB-4748-AA4F-B6FD-E8E3219E3216}"/>
              </a:ext>
            </a:extLst>
          </p:cNvPr>
          <p:cNvSpPr/>
          <p:nvPr/>
        </p:nvSpPr>
        <p:spPr>
          <a:xfrm>
            <a:off x="463827" y="4654514"/>
            <a:ext cx="6917635" cy="73287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2DDBE84-D32D-F24F-814C-703DC94EB352}"/>
              </a:ext>
            </a:extLst>
          </p:cNvPr>
          <p:cNvGrpSpPr/>
          <p:nvPr/>
        </p:nvGrpSpPr>
        <p:grpSpPr>
          <a:xfrm>
            <a:off x="9712134" y="2192384"/>
            <a:ext cx="2241234" cy="2057199"/>
            <a:chOff x="7625301" y="2247892"/>
            <a:chExt cx="2241234" cy="2057199"/>
          </a:xfrm>
        </p:grpSpPr>
        <p:grpSp>
          <p:nvGrpSpPr>
            <p:cNvPr id="55" name="Group 54">
              <a:extLst>
                <a:ext uri="{FF2B5EF4-FFF2-40B4-BE49-F238E27FC236}">
                  <a16:creationId xmlns:a16="http://schemas.microsoft.com/office/drawing/2014/main" id="{24FF5DBA-747F-864F-8AC1-DCCAFB3E06A9}"/>
                </a:ext>
              </a:extLst>
            </p:cNvPr>
            <p:cNvGrpSpPr/>
            <p:nvPr/>
          </p:nvGrpSpPr>
          <p:grpSpPr>
            <a:xfrm>
              <a:off x="7804959" y="2394284"/>
              <a:ext cx="1747961" cy="1791504"/>
              <a:chOff x="7930199" y="490981"/>
              <a:chExt cx="1747961" cy="1791504"/>
            </a:xfrm>
          </p:grpSpPr>
          <p:grpSp>
            <p:nvGrpSpPr>
              <p:cNvPr id="56" name="Group 55">
                <a:extLst>
                  <a:ext uri="{FF2B5EF4-FFF2-40B4-BE49-F238E27FC236}">
                    <a16:creationId xmlns:a16="http://schemas.microsoft.com/office/drawing/2014/main" id="{1B160117-8C9E-1349-B574-B957350A9E19}"/>
                  </a:ext>
                </a:extLst>
              </p:cNvPr>
              <p:cNvGrpSpPr/>
              <p:nvPr/>
            </p:nvGrpSpPr>
            <p:grpSpPr>
              <a:xfrm>
                <a:off x="7963045" y="490981"/>
                <a:ext cx="1715115" cy="1791504"/>
                <a:chOff x="2513839" y="490450"/>
                <a:chExt cx="1715115" cy="1791504"/>
              </a:xfrm>
            </p:grpSpPr>
            <p:grpSp>
              <p:nvGrpSpPr>
                <p:cNvPr id="60" name="Group 59">
                  <a:extLst>
                    <a:ext uri="{FF2B5EF4-FFF2-40B4-BE49-F238E27FC236}">
                      <a16:creationId xmlns:a16="http://schemas.microsoft.com/office/drawing/2014/main" id="{D36B1153-C4A8-9B45-8F0E-898BBD6A21D3}"/>
                    </a:ext>
                  </a:extLst>
                </p:cNvPr>
                <p:cNvGrpSpPr/>
                <p:nvPr/>
              </p:nvGrpSpPr>
              <p:grpSpPr>
                <a:xfrm>
                  <a:off x="2513839" y="490450"/>
                  <a:ext cx="1715115" cy="1791504"/>
                  <a:chOff x="6187754" y="1953442"/>
                  <a:chExt cx="1667536" cy="3053263"/>
                </a:xfrm>
              </p:grpSpPr>
              <p:sp>
                <p:nvSpPr>
                  <p:cNvPr id="63" name="Oval 62">
                    <a:extLst>
                      <a:ext uri="{FF2B5EF4-FFF2-40B4-BE49-F238E27FC236}">
                        <a16:creationId xmlns:a16="http://schemas.microsoft.com/office/drawing/2014/main" id="{8DF05F7C-9FAF-6245-B1EA-3E12CC83AEB1}"/>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64" name="Oval 63">
                    <a:extLst>
                      <a:ext uri="{FF2B5EF4-FFF2-40B4-BE49-F238E27FC236}">
                        <a16:creationId xmlns:a16="http://schemas.microsoft.com/office/drawing/2014/main" id="{54AAF569-8E6A-2446-B788-4C2143AD1FB9}"/>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65" name="Oval 64">
                    <a:extLst>
                      <a:ext uri="{FF2B5EF4-FFF2-40B4-BE49-F238E27FC236}">
                        <a16:creationId xmlns:a16="http://schemas.microsoft.com/office/drawing/2014/main" id="{AA936CE8-C2B4-C145-AFA1-87624496EC84}"/>
                      </a:ext>
                    </a:extLst>
                  </p:cNvPr>
                  <p:cNvSpPr/>
                  <p:nvPr/>
                </p:nvSpPr>
                <p:spPr>
                  <a:xfrm>
                    <a:off x="7079322" y="1953442"/>
                    <a:ext cx="775968"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61" name="Straight Arrow Connector 60">
                  <a:extLst>
                    <a:ext uri="{FF2B5EF4-FFF2-40B4-BE49-F238E27FC236}">
                      <a16:creationId xmlns:a16="http://schemas.microsoft.com/office/drawing/2014/main" id="{572F609C-7EEB-8944-BB79-52EB7404C135}"/>
                    </a:ext>
                  </a:extLst>
                </p:cNvPr>
                <p:cNvCxnSpPr>
                  <a:cxnSpLocks/>
                  <a:stCxn id="63" idx="4"/>
                  <a:endCxn id="64"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FF49A5-0060-FB4F-A7A5-3805E68B81B6}"/>
                    </a:ext>
                  </a:extLst>
                </p:cNvPr>
                <p:cNvCxnSpPr>
                  <a:cxnSpLocks/>
                  <a:stCxn id="65" idx="4"/>
                  <a:endCxn id="64" idx="0"/>
                </p:cNvCxnSpPr>
                <p:nvPr/>
              </p:nvCxnSpPr>
              <p:spPr>
                <a:xfrm flipH="1">
                  <a:off x="3430846" y="753172"/>
                  <a:ext cx="399054" cy="126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id="{62E3E07D-8F77-5C4C-A151-614BC4574BE5}"/>
                  </a:ext>
                </a:extLst>
              </p:cNvPr>
              <p:cNvSpPr/>
              <p:nvPr/>
            </p:nvSpPr>
            <p:spPr>
              <a:xfrm>
                <a:off x="7930199" y="966077"/>
                <a:ext cx="798108" cy="2627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hospital</a:t>
                </a:r>
              </a:p>
            </p:txBody>
          </p:sp>
          <p:cxnSp>
            <p:nvCxnSpPr>
              <p:cNvPr id="58" name="Straight Arrow Connector 57">
                <a:extLst>
                  <a:ext uri="{FF2B5EF4-FFF2-40B4-BE49-F238E27FC236}">
                    <a16:creationId xmlns:a16="http://schemas.microsoft.com/office/drawing/2014/main" id="{24C108E5-2DBC-E04F-BA0F-A38D5DA75D81}"/>
                  </a:ext>
                </a:extLst>
              </p:cNvPr>
              <p:cNvCxnSpPr>
                <a:cxnSpLocks/>
                <a:stCxn id="57" idx="4"/>
                <a:endCxn id="63" idx="0"/>
              </p:cNvCxnSpPr>
              <p:nvPr/>
            </p:nvCxnSpPr>
            <p:spPr>
              <a:xfrm>
                <a:off x="8329253" y="1228799"/>
                <a:ext cx="1" cy="31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032B2DC-E1CF-9B44-962A-4DD3C7EEB253}"/>
                  </a:ext>
                </a:extLst>
              </p:cNvPr>
              <p:cNvCxnSpPr>
                <a:cxnSpLocks/>
                <a:stCxn id="65" idx="4"/>
                <a:endCxn id="57" idx="0"/>
              </p:cNvCxnSpPr>
              <p:nvPr/>
            </p:nvCxnSpPr>
            <p:spPr>
              <a:xfrm flipH="1">
                <a:off x="8329253" y="753703"/>
                <a:ext cx="949853"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6" name="Rounded Rectangle 65">
              <a:extLst>
                <a:ext uri="{FF2B5EF4-FFF2-40B4-BE49-F238E27FC236}">
                  <a16:creationId xmlns:a16="http://schemas.microsoft.com/office/drawing/2014/main" id="{7FA40EE2-FE0D-C046-8DF0-51E10DDF070A}"/>
                </a:ext>
              </a:extLst>
            </p:cNvPr>
            <p:cNvSpPr/>
            <p:nvPr/>
          </p:nvSpPr>
          <p:spPr>
            <a:xfrm>
              <a:off x="7625301" y="2247892"/>
              <a:ext cx="2241234" cy="20571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ounded Rectangle 66">
            <a:extLst>
              <a:ext uri="{FF2B5EF4-FFF2-40B4-BE49-F238E27FC236}">
                <a16:creationId xmlns:a16="http://schemas.microsoft.com/office/drawing/2014/main" id="{95F07984-A7F5-AC4A-90BC-12B8752EE2C4}"/>
              </a:ext>
            </a:extLst>
          </p:cNvPr>
          <p:cNvSpPr/>
          <p:nvPr/>
        </p:nvSpPr>
        <p:spPr>
          <a:xfrm>
            <a:off x="473391" y="5436897"/>
            <a:ext cx="6917635" cy="732873"/>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CD64A82-C2D1-6E40-AF1B-7CE49572B1AA}"/>
              </a:ext>
            </a:extLst>
          </p:cNvPr>
          <p:cNvGrpSpPr/>
          <p:nvPr/>
        </p:nvGrpSpPr>
        <p:grpSpPr>
          <a:xfrm>
            <a:off x="8534410" y="4408297"/>
            <a:ext cx="3418958" cy="2057199"/>
            <a:chOff x="8396680" y="4421840"/>
            <a:chExt cx="3418958" cy="2057199"/>
          </a:xfrm>
        </p:grpSpPr>
        <p:grpSp>
          <p:nvGrpSpPr>
            <p:cNvPr id="16" name="Group 15">
              <a:extLst>
                <a:ext uri="{FF2B5EF4-FFF2-40B4-BE49-F238E27FC236}">
                  <a16:creationId xmlns:a16="http://schemas.microsoft.com/office/drawing/2014/main" id="{79022CD4-DC5F-214C-8DA5-6A558C7AD946}"/>
                </a:ext>
              </a:extLst>
            </p:cNvPr>
            <p:cNvGrpSpPr/>
            <p:nvPr/>
          </p:nvGrpSpPr>
          <p:grpSpPr>
            <a:xfrm>
              <a:off x="8514937" y="4584941"/>
              <a:ext cx="3003778" cy="1650520"/>
              <a:chOff x="569155" y="1963331"/>
              <a:chExt cx="2836693" cy="3429456"/>
            </a:xfrm>
          </p:grpSpPr>
          <p:sp>
            <p:nvSpPr>
              <p:cNvPr id="17" name="Oval 16">
                <a:extLst>
                  <a:ext uri="{FF2B5EF4-FFF2-40B4-BE49-F238E27FC236}">
                    <a16:creationId xmlns:a16="http://schemas.microsoft.com/office/drawing/2014/main" id="{6238749B-374D-D44F-869B-5FF79D5C59FA}"/>
                  </a:ext>
                </a:extLst>
              </p:cNvPr>
              <p:cNvSpPr/>
              <p:nvPr/>
            </p:nvSpPr>
            <p:spPr>
              <a:xfrm>
                <a:off x="569155" y="1963331"/>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18" name="Oval 17">
                <a:extLst>
                  <a:ext uri="{FF2B5EF4-FFF2-40B4-BE49-F238E27FC236}">
                    <a16:creationId xmlns:a16="http://schemas.microsoft.com/office/drawing/2014/main" id="{E823B825-1AC1-9247-BBF7-59F25A532209}"/>
                  </a:ext>
                </a:extLst>
              </p:cNvPr>
              <p:cNvSpPr/>
              <p:nvPr/>
            </p:nvSpPr>
            <p:spPr>
              <a:xfrm>
                <a:off x="2142516" y="4945029"/>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19" name="Oval 18">
                <a:extLst>
                  <a:ext uri="{FF2B5EF4-FFF2-40B4-BE49-F238E27FC236}">
                    <a16:creationId xmlns:a16="http://schemas.microsoft.com/office/drawing/2014/main" id="{5FBA02BD-9F9C-AB4E-B050-AEE72B373920}"/>
                  </a:ext>
                </a:extLst>
              </p:cNvPr>
              <p:cNvSpPr/>
              <p:nvPr/>
            </p:nvSpPr>
            <p:spPr>
              <a:xfrm>
                <a:off x="1049866" y="2883226"/>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opened</a:t>
                </a:r>
              </a:p>
            </p:txBody>
          </p:sp>
          <p:sp>
            <p:nvSpPr>
              <p:cNvPr id="20" name="Oval 19">
                <a:extLst>
                  <a:ext uri="{FF2B5EF4-FFF2-40B4-BE49-F238E27FC236}">
                    <a16:creationId xmlns:a16="http://schemas.microsoft.com/office/drawing/2014/main" id="{B933000E-CD4F-BA46-8026-394893A41769}"/>
                  </a:ext>
                </a:extLst>
              </p:cNvPr>
              <p:cNvSpPr/>
              <p:nvPr/>
            </p:nvSpPr>
            <p:spPr>
              <a:xfrm>
                <a:off x="2693749"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risk</a:t>
                </a:r>
              </a:p>
            </p:txBody>
          </p:sp>
          <p:sp>
            <p:nvSpPr>
              <p:cNvPr id="21" name="Oval 20">
                <a:extLst>
                  <a:ext uri="{FF2B5EF4-FFF2-40B4-BE49-F238E27FC236}">
                    <a16:creationId xmlns:a16="http://schemas.microsoft.com/office/drawing/2014/main" id="{575B6019-97E2-7D49-9CDE-ED634DAC364B}"/>
                  </a:ext>
                </a:extLst>
              </p:cNvPr>
              <p:cNvSpPr/>
              <p:nvPr/>
            </p:nvSpPr>
            <p:spPr>
              <a:xfrm>
                <a:off x="1625600"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22" name="Oval 21">
                <a:extLst>
                  <a:ext uri="{FF2B5EF4-FFF2-40B4-BE49-F238E27FC236}">
                    <a16:creationId xmlns:a16="http://schemas.microsoft.com/office/drawing/2014/main" id="{AB064095-63ED-5A4B-822F-4EFEA7D82E41}"/>
                  </a:ext>
                </a:extLst>
              </p:cNvPr>
              <p:cNvSpPr/>
              <p:nvPr/>
            </p:nvSpPr>
            <p:spPr>
              <a:xfrm>
                <a:off x="1049866" y="3757494"/>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agreement</a:t>
                </a:r>
              </a:p>
            </p:txBody>
          </p:sp>
          <p:cxnSp>
            <p:nvCxnSpPr>
              <p:cNvPr id="23" name="Straight Arrow Connector 22">
                <a:extLst>
                  <a:ext uri="{FF2B5EF4-FFF2-40B4-BE49-F238E27FC236}">
                    <a16:creationId xmlns:a16="http://schemas.microsoft.com/office/drawing/2014/main" id="{E3230CE5-816F-0F4C-93ED-FCCCA364C7E2}"/>
                  </a:ext>
                </a:extLst>
              </p:cNvPr>
              <p:cNvCxnSpPr>
                <a:cxnSpLocks/>
                <a:stCxn id="22" idx="4"/>
                <a:endCxn id="18" idx="0"/>
              </p:cNvCxnSpPr>
              <p:nvPr/>
            </p:nvCxnSpPr>
            <p:spPr>
              <a:xfrm>
                <a:off x="1549400" y="4205252"/>
                <a:ext cx="949166" cy="73977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828F0A71-93C6-F045-8B96-93DBA55428C6}"/>
                  </a:ext>
                </a:extLst>
              </p:cNvPr>
              <p:cNvCxnSpPr>
                <a:cxnSpLocks/>
                <a:stCxn id="19" idx="4"/>
                <a:endCxn id="18" idx="0"/>
              </p:cNvCxnSpPr>
              <p:nvPr/>
            </p:nvCxnSpPr>
            <p:spPr>
              <a:xfrm rot="16200000" flipH="1">
                <a:off x="1216961" y="3663423"/>
                <a:ext cx="1614045" cy="949166"/>
              </a:xfrm>
              <a:prstGeom prst="curvedConnector3">
                <a:avLst>
                  <a:gd name="adj1" fmla="val 20100"/>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3252FB-8F75-1E41-8000-B70DA8423CEE}"/>
                  </a:ext>
                </a:extLst>
              </p:cNvPr>
              <p:cNvCxnSpPr>
                <a:cxnSpLocks/>
                <a:stCxn id="19" idx="4"/>
                <a:endCxn id="22" idx="0"/>
              </p:cNvCxnSpPr>
              <p:nvPr/>
            </p:nvCxnSpPr>
            <p:spPr>
              <a:xfrm>
                <a:off x="1549400" y="3330984"/>
                <a:ext cx="0" cy="426510"/>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FB11D899-E8C0-514F-9EFB-B5FA0920F810}"/>
                  </a:ext>
                </a:extLst>
              </p:cNvPr>
              <p:cNvCxnSpPr>
                <a:cxnSpLocks/>
                <a:stCxn id="17" idx="3"/>
                <a:endCxn id="18" idx="2"/>
              </p:cNvCxnSpPr>
              <p:nvPr/>
            </p:nvCxnSpPr>
            <p:spPr>
              <a:xfrm rot="16200000" flipH="1">
                <a:off x="-3719" y="3022673"/>
                <a:ext cx="2823392" cy="1469077"/>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B84AB4-3D83-8E4C-9A73-D51CAE71E4F7}"/>
                  </a:ext>
                </a:extLst>
              </p:cNvPr>
              <p:cNvCxnSpPr>
                <a:cxnSpLocks/>
                <a:stCxn id="17" idx="4"/>
                <a:endCxn id="19" idx="0"/>
              </p:cNvCxnSpPr>
              <p:nvPr/>
            </p:nvCxnSpPr>
            <p:spPr>
              <a:xfrm>
                <a:off x="925205" y="2411089"/>
                <a:ext cx="624195" cy="47213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64FB4A02-ECB6-FE49-AEB4-B3D46BDF206C}"/>
                  </a:ext>
                </a:extLst>
              </p:cNvPr>
              <p:cNvCxnSpPr>
                <a:cxnSpLocks/>
                <a:stCxn id="21" idx="4"/>
                <a:endCxn id="18" idx="7"/>
              </p:cNvCxnSpPr>
              <p:nvPr/>
            </p:nvCxnSpPr>
            <p:spPr>
              <a:xfrm rot="16200000" flipH="1">
                <a:off x="1066234" y="3326504"/>
                <a:ext cx="2599513" cy="768681"/>
              </a:xfrm>
              <a:prstGeom prst="curvedConnector3">
                <a:avLst>
                  <a:gd name="adj1" fmla="val 3176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085A33A6-69E2-0845-8A1B-C11C5F5564E2}"/>
                  </a:ext>
                </a:extLst>
              </p:cNvPr>
              <p:cNvCxnSpPr>
                <a:cxnSpLocks/>
                <a:stCxn id="20" idx="4"/>
                <a:endCxn id="18" idx="6"/>
              </p:cNvCxnSpPr>
              <p:nvPr/>
            </p:nvCxnSpPr>
            <p:spPr>
              <a:xfrm rot="5400000">
                <a:off x="1573298" y="3692406"/>
                <a:ext cx="2757819" cy="195184"/>
              </a:xfrm>
              <a:prstGeom prst="curved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BD51A8-1410-7C4F-ABC8-BD2B8073F8F4}"/>
                  </a:ext>
                </a:extLst>
              </p:cNvPr>
              <p:cNvCxnSpPr>
                <a:cxnSpLocks/>
                <a:stCxn id="21" idx="4"/>
                <a:endCxn id="19" idx="0"/>
              </p:cNvCxnSpPr>
              <p:nvPr/>
            </p:nvCxnSpPr>
            <p:spPr>
              <a:xfrm flipH="1">
                <a:off x="1549400" y="2411089"/>
                <a:ext cx="432250"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D5FFF1-0FDC-AC47-A83A-3BE895955648}"/>
                  </a:ext>
                </a:extLst>
              </p:cNvPr>
              <p:cNvCxnSpPr>
                <a:cxnSpLocks/>
                <a:stCxn id="20" idx="4"/>
                <a:endCxn id="19" idx="0"/>
              </p:cNvCxnSpPr>
              <p:nvPr/>
            </p:nvCxnSpPr>
            <p:spPr>
              <a:xfrm flipH="1">
                <a:off x="1549400" y="2411089"/>
                <a:ext cx="1500399"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9D90C0E-7C08-2446-9100-AF28325BD28A}"/>
                  </a:ext>
                </a:extLst>
              </p:cNvPr>
              <p:cNvCxnSpPr>
                <a:cxnSpLocks/>
                <a:stCxn id="21" idx="5"/>
                <a:endCxn id="22" idx="6"/>
              </p:cNvCxnSpPr>
              <p:nvPr/>
            </p:nvCxnSpPr>
            <p:spPr>
              <a:xfrm rot="5400000">
                <a:off x="1323247" y="3071204"/>
                <a:ext cx="1635857" cy="1844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730EA9E-3511-034C-BA64-7E8CA5E66A23}"/>
                  </a:ext>
                </a:extLst>
              </p:cNvPr>
              <p:cNvCxnSpPr>
                <a:cxnSpLocks/>
                <a:stCxn id="20" idx="3"/>
                <a:endCxn id="22" idx="6"/>
              </p:cNvCxnSpPr>
              <p:nvPr/>
            </p:nvCxnSpPr>
            <p:spPr>
              <a:xfrm rot="5400000">
                <a:off x="1605556" y="2788895"/>
                <a:ext cx="1635857" cy="749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Rounded Rectangle 67">
              <a:extLst>
                <a:ext uri="{FF2B5EF4-FFF2-40B4-BE49-F238E27FC236}">
                  <a16:creationId xmlns:a16="http://schemas.microsoft.com/office/drawing/2014/main" id="{94FF1415-ABCC-934A-AE02-F9375025A4D9}"/>
                </a:ext>
              </a:extLst>
            </p:cNvPr>
            <p:cNvSpPr/>
            <p:nvPr/>
          </p:nvSpPr>
          <p:spPr>
            <a:xfrm>
              <a:off x="8396680" y="4421840"/>
              <a:ext cx="3418958" cy="2057199"/>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Curved Connector 71">
            <a:extLst>
              <a:ext uri="{FF2B5EF4-FFF2-40B4-BE49-F238E27FC236}">
                <a16:creationId xmlns:a16="http://schemas.microsoft.com/office/drawing/2014/main" id="{377BE60B-004B-5A4F-BF5D-4C44596EC342}"/>
              </a:ext>
            </a:extLst>
          </p:cNvPr>
          <p:cNvCxnSpPr>
            <a:cxnSpLocks/>
            <a:stCxn id="50" idx="3"/>
            <a:endCxn id="51" idx="3"/>
          </p:cNvCxnSpPr>
          <p:nvPr/>
        </p:nvCxnSpPr>
        <p:spPr>
          <a:xfrm flipV="1">
            <a:off x="7386762" y="901388"/>
            <a:ext cx="4264" cy="1954124"/>
          </a:xfrm>
          <a:prstGeom prst="curvedConnector3">
            <a:avLst>
              <a:gd name="adj1" fmla="val 54611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1EC91F9B-9AAF-9941-9BC6-7280AB3A052A}"/>
              </a:ext>
            </a:extLst>
          </p:cNvPr>
          <p:cNvCxnSpPr>
            <a:cxnSpLocks/>
            <a:stCxn id="52" idx="3"/>
            <a:endCxn id="53" idx="1"/>
          </p:cNvCxnSpPr>
          <p:nvPr/>
        </p:nvCxnSpPr>
        <p:spPr>
          <a:xfrm flipV="1">
            <a:off x="7396039" y="1136218"/>
            <a:ext cx="1872941" cy="2905539"/>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648A70FF-2575-7244-A948-3FFEFD7D93EC}"/>
              </a:ext>
            </a:extLst>
          </p:cNvPr>
          <p:cNvCxnSpPr>
            <a:cxnSpLocks/>
            <a:stCxn id="54" idx="3"/>
            <a:endCxn id="66" idx="1"/>
          </p:cNvCxnSpPr>
          <p:nvPr/>
        </p:nvCxnSpPr>
        <p:spPr>
          <a:xfrm flipV="1">
            <a:off x="7381462" y="3220984"/>
            <a:ext cx="2330672" cy="1799967"/>
          </a:xfrm>
          <a:prstGeom prst="curved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1FE5546A-ABC2-414C-BA6D-208E8EFABE0B}"/>
              </a:ext>
            </a:extLst>
          </p:cNvPr>
          <p:cNvCxnSpPr>
            <a:cxnSpLocks/>
            <a:stCxn id="67" idx="3"/>
            <a:endCxn id="68" idx="1"/>
          </p:cNvCxnSpPr>
          <p:nvPr/>
        </p:nvCxnSpPr>
        <p:spPr>
          <a:xfrm flipV="1">
            <a:off x="7391026" y="5436897"/>
            <a:ext cx="1143384" cy="366437"/>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11EE4749-8B3A-CC46-81B1-2ABF4FC4683E}"/>
              </a:ext>
            </a:extLst>
          </p:cNvPr>
          <p:cNvPicPr>
            <a:picLocks noChangeAspect="1"/>
          </p:cNvPicPr>
          <p:nvPr/>
        </p:nvPicPr>
        <p:blipFill>
          <a:blip r:embed="rId2"/>
          <a:stretch>
            <a:fillRect/>
          </a:stretch>
        </p:blipFill>
        <p:spPr>
          <a:xfrm>
            <a:off x="5504437" y="5526733"/>
            <a:ext cx="1562164" cy="1110035"/>
          </a:xfrm>
          <a:prstGeom prst="rect">
            <a:avLst/>
          </a:prstGeom>
          <a:ln>
            <a:solidFill>
              <a:schemeClr val="bg2"/>
            </a:solidFill>
          </a:ln>
        </p:spPr>
      </p:pic>
      <p:cxnSp>
        <p:nvCxnSpPr>
          <p:cNvPr id="91" name="Curved Connector 90">
            <a:extLst>
              <a:ext uri="{FF2B5EF4-FFF2-40B4-BE49-F238E27FC236}">
                <a16:creationId xmlns:a16="http://schemas.microsoft.com/office/drawing/2014/main" id="{25081B76-B3E8-AC48-ADB8-8A8DA6036724}"/>
              </a:ext>
            </a:extLst>
          </p:cNvPr>
          <p:cNvCxnSpPr>
            <a:cxnSpLocks/>
            <a:stCxn id="67" idx="3"/>
            <a:endCxn id="90" idx="3"/>
          </p:cNvCxnSpPr>
          <p:nvPr/>
        </p:nvCxnSpPr>
        <p:spPr>
          <a:xfrm flipH="1">
            <a:off x="7066601" y="5803334"/>
            <a:ext cx="324425" cy="278417"/>
          </a:xfrm>
          <a:prstGeom prst="curvedConnector3">
            <a:avLst>
              <a:gd name="adj1" fmla="val -7046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79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Intro to causality</a:t>
            </a:r>
          </a:p>
        </p:txBody>
      </p:sp>
      <p:sp>
        <p:nvSpPr>
          <p:cNvPr id="6" name="Text Placeholder 5">
            <a:extLst>
              <a:ext uri="{FF2B5EF4-FFF2-40B4-BE49-F238E27FC236}">
                <a16:creationId xmlns:a16="http://schemas.microsoft.com/office/drawing/2014/main" id="{409183C2-122B-E647-9052-5182B0CF766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24938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Treatment + Good controls</a:t>
            </a:r>
            <a:br>
              <a:rPr lang="en-US" dirty="0">
                <a:latin typeface="Skyscanner Relative Book" panose="02000506040000020004" pitchFamily="2" charset="77"/>
                <a:ea typeface="Skyscanner Relative Book" panose="02000506040000020004" pitchFamily="2" charset="77"/>
              </a:rPr>
            </a:br>
            <a:r>
              <a:rPr lang="en-US" sz="2400" dirty="0">
                <a:latin typeface="Skyscanner Relative Book" panose="02000506040000020004" pitchFamily="2" charset="77"/>
                <a:ea typeface="Skyscanner Relative Book" panose="02000506040000020004" pitchFamily="2" charset="77"/>
              </a:rPr>
              <a:t>Good controls help reduce variance in the measurement of the treatment effect</a:t>
            </a:r>
            <a:br>
              <a:rPr lang="en-US" sz="2400" dirty="0">
                <a:latin typeface="Skyscanner Relative Book" panose="02000506040000020004" pitchFamily="2" charset="77"/>
                <a:ea typeface="Skyscanner Relative Book" panose="02000506040000020004" pitchFamily="2" charset="77"/>
              </a:rPr>
            </a:b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09765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F3700-183E-EF46-92A0-8D312E0FAF5D}"/>
              </a:ext>
            </a:extLst>
          </p:cNvPr>
          <p:cNvSpPr>
            <a:spLocks noGrp="1"/>
          </p:cNvSpPr>
          <p:nvPr>
            <p:ph type="body" sz="quarter" idx="15"/>
          </p:nvPr>
        </p:nvSpPr>
        <p:spPr>
          <a:xfrm>
            <a:off x="569156" y="808038"/>
            <a:ext cx="10860844" cy="405111"/>
          </a:xfrm>
        </p:spPr>
        <p:txBody>
          <a:bodyPr/>
          <a:lstStyle/>
          <a:p>
            <a:r>
              <a:rPr lang="en-US" dirty="0"/>
              <a:t>Dataset Example: prompting users to pay their debt</a:t>
            </a:r>
          </a:p>
        </p:txBody>
      </p:sp>
      <p:sp>
        <p:nvSpPr>
          <p:cNvPr id="8" name="TextBox 7">
            <a:extLst>
              <a:ext uri="{FF2B5EF4-FFF2-40B4-BE49-F238E27FC236}">
                <a16:creationId xmlns:a16="http://schemas.microsoft.com/office/drawing/2014/main" id="{33942FB2-0953-694D-B865-653452507A18}"/>
              </a:ext>
            </a:extLst>
          </p:cNvPr>
          <p:cNvSpPr txBox="1"/>
          <p:nvPr/>
        </p:nvSpPr>
        <p:spPr>
          <a:xfrm>
            <a:off x="565880" y="1316574"/>
            <a:ext cx="11626120" cy="461665"/>
          </a:xfrm>
          <a:prstGeom prst="rect">
            <a:avLst/>
          </a:prstGeom>
          <a:noFill/>
        </p:spPr>
        <p:txBody>
          <a:bodyPr wrap="square" rtlCol="0">
            <a:spAutoFit/>
          </a:bodyPr>
          <a:lstStyle/>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What: </a:t>
            </a:r>
            <a:r>
              <a:rPr lang="en-GB" sz="1200" dirty="0">
                <a:solidFill>
                  <a:schemeClr val="accent4"/>
                </a:solidFill>
                <a:latin typeface="Skyscanner Relative Book" panose="02000506040000020004" pitchFamily="2" charset="77"/>
                <a:ea typeface="Skyscanner Relative Book" panose="02000506040000020004" pitchFamily="2" charset="77"/>
              </a:rPr>
              <a:t>5000 random customers from your late customers base to do a random test</a:t>
            </a:r>
          </a:p>
          <a:p>
            <a:pPr marL="171450" indent="-171450">
              <a:buFont typeface="Arial" panose="020B0604020202020204" pitchFamily="34" charset="0"/>
              <a:buChar char="•"/>
            </a:pPr>
            <a:r>
              <a:rPr lang="en-GB" sz="1200" b="1" dirty="0">
                <a:solidFill>
                  <a:schemeClr val="accent1"/>
                </a:solidFill>
                <a:latin typeface="Skyscanner Relative Book" panose="02000506040000020004" pitchFamily="2" charset="77"/>
                <a:ea typeface="Skyscanner Relative Book" panose="02000506040000020004" pitchFamily="2" charset="77"/>
              </a:rPr>
              <a:t>Goal: figure out the impact of sending an email asking people to negotiate their debt. </a:t>
            </a:r>
            <a:endParaRPr lang="en-US" sz="1200" b="1" dirty="0">
              <a:solidFill>
                <a:schemeClr val="accent1"/>
              </a:solidFill>
              <a:latin typeface="Skyscanner Relative Book" panose="02000506040000020004" pitchFamily="2" charset="77"/>
              <a:ea typeface="Skyscanner Relative Book" panose="02000506040000020004" pitchFamily="2" charset="77"/>
            </a:endParaRPr>
          </a:p>
        </p:txBody>
      </p:sp>
      <p:sp>
        <p:nvSpPr>
          <p:cNvPr id="9" name="Rounded Rectangle 8">
            <a:extLst>
              <a:ext uri="{FF2B5EF4-FFF2-40B4-BE49-F238E27FC236}">
                <a16:creationId xmlns:a16="http://schemas.microsoft.com/office/drawing/2014/main" id="{9B0794E3-F346-BD48-903F-504A83B119AC}"/>
              </a:ext>
            </a:extLst>
          </p:cNvPr>
          <p:cNvSpPr/>
          <p:nvPr/>
        </p:nvSpPr>
        <p:spPr>
          <a:xfrm>
            <a:off x="9504250" y="2127885"/>
            <a:ext cx="2379058" cy="1990961"/>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payments:</a:t>
            </a:r>
            <a:r>
              <a:rPr lang="en-US" sz="1000" dirty="0">
                <a:solidFill>
                  <a:schemeClr val="accent4"/>
                </a:solidFill>
                <a:latin typeface="Skyscanner Relative Book" panose="02000506040000020004" pitchFamily="2" charset="77"/>
                <a:ea typeface="Skyscanner Relative Book" panose="02000506040000020004" pitchFamily="2" charset="77"/>
              </a:rPr>
              <a:t> payment amount</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email:</a:t>
            </a:r>
            <a:r>
              <a:rPr lang="en-US" sz="1000" dirty="0">
                <a:solidFill>
                  <a:schemeClr val="accent4"/>
                </a:solidFill>
                <a:latin typeface="Skyscanner Relative Book" panose="02000506040000020004" pitchFamily="2" charset="77"/>
                <a:ea typeface="Skyscanner Relative Book" panose="02000506040000020004" pitchFamily="2" charset="77"/>
              </a:rPr>
              <a:t> did the user receive the email or not (treatment)</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opened:</a:t>
            </a:r>
            <a:r>
              <a:rPr lang="en-US" sz="1000" dirty="0">
                <a:solidFill>
                  <a:schemeClr val="accent4"/>
                </a:solidFill>
                <a:latin typeface="Skyscanner Relative Book" panose="02000506040000020004" pitchFamily="2" charset="77"/>
                <a:ea typeface="Skyscanner Relative Book" panose="02000506040000020004" pitchFamily="2" charset="77"/>
              </a:rPr>
              <a:t> did the user open the email</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agreement</a:t>
            </a:r>
            <a:r>
              <a:rPr lang="en-US" sz="1000" dirty="0">
                <a:solidFill>
                  <a:schemeClr val="accent4"/>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if the customers contacted the collections department to negotiate their debt, after having received the email. </a:t>
            </a:r>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credit_limit</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c</a:t>
            </a:r>
            <a:r>
              <a:rPr lang="en-GB" sz="1000" dirty="0" err="1">
                <a:solidFill>
                  <a:schemeClr val="accent4"/>
                </a:solidFill>
                <a:latin typeface="Skyscanner Relative Book" panose="02000506040000020004" pitchFamily="2" charset="77"/>
                <a:ea typeface="Skyscanner Relative Book" panose="02000506040000020004" pitchFamily="2" charset="77"/>
              </a:rPr>
              <a:t>ustomer’s</a:t>
            </a:r>
            <a:r>
              <a:rPr lang="en-GB" sz="1000" dirty="0">
                <a:solidFill>
                  <a:schemeClr val="accent4"/>
                </a:solidFill>
                <a:latin typeface="Skyscanner Relative Book" panose="02000506040000020004" pitchFamily="2" charset="77"/>
                <a:ea typeface="Skyscanner Relative Book" panose="02000506040000020004" pitchFamily="2" charset="77"/>
              </a:rPr>
              <a:t> credit line prior to he or she getting late</a:t>
            </a:r>
          </a:p>
          <a:p>
            <a:pPr marL="171450" indent="-171450">
              <a:buFont typeface="Arial" panose="020B0604020202020204" pitchFamily="34" charset="0"/>
              <a:buChar char="•"/>
            </a:pPr>
            <a:r>
              <a:rPr lang="en-US" sz="1000" b="1" i="1" dirty="0" err="1">
                <a:solidFill>
                  <a:schemeClr val="accent4"/>
                </a:solidFill>
                <a:latin typeface="Skyscanner Relative Book" panose="02000506040000020004" pitchFamily="2" charset="77"/>
                <a:ea typeface="Skyscanner Relative Book" panose="02000506040000020004" pitchFamily="2" charset="77"/>
              </a:rPr>
              <a:t>risk_score</a:t>
            </a:r>
            <a:r>
              <a:rPr lang="en-US" sz="1000" b="1" i="1" dirty="0">
                <a:solidFill>
                  <a:schemeClr val="accent4"/>
                </a:solidFill>
                <a:latin typeface="Skyscanner Relative Book" panose="02000506040000020004" pitchFamily="2" charset="77"/>
                <a:ea typeface="Skyscanner Relative Book" panose="02000506040000020004" pitchFamily="2" charset="77"/>
              </a:rPr>
              <a:t>:</a:t>
            </a:r>
            <a:r>
              <a:rPr lang="en-US" sz="1000" dirty="0">
                <a:solidFill>
                  <a:schemeClr val="accent4"/>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estimated risk of the customer prior to the delivery of the email</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2" name="Picture 1">
            <a:extLst>
              <a:ext uri="{FF2B5EF4-FFF2-40B4-BE49-F238E27FC236}">
                <a16:creationId xmlns:a16="http://schemas.microsoft.com/office/drawing/2014/main" id="{F3DEC1A6-6956-7A49-A138-90866E590443}"/>
              </a:ext>
            </a:extLst>
          </p:cNvPr>
          <p:cNvPicPr>
            <a:picLocks noChangeAspect="1"/>
          </p:cNvPicPr>
          <p:nvPr/>
        </p:nvPicPr>
        <p:blipFill>
          <a:blip r:embed="rId2"/>
          <a:stretch>
            <a:fillRect/>
          </a:stretch>
        </p:blipFill>
        <p:spPr>
          <a:xfrm>
            <a:off x="481801" y="2297151"/>
            <a:ext cx="9022449" cy="2669593"/>
          </a:xfrm>
          <a:prstGeom prst="rect">
            <a:avLst/>
          </a:prstGeom>
        </p:spPr>
      </p:pic>
    </p:spTree>
    <p:extLst>
      <p:ext uri="{BB962C8B-B14F-4D97-AF65-F5344CB8AC3E}">
        <p14:creationId xmlns:p14="http://schemas.microsoft.com/office/powerpoint/2010/main" val="36894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9EC91052-395A-5248-AA45-0449F8178962}"/>
              </a:ext>
            </a:extLst>
          </p:cNvPr>
          <p:cNvSpPr txBox="1"/>
          <p:nvPr/>
        </p:nvSpPr>
        <p:spPr>
          <a:xfrm>
            <a:off x="6096000" y="4604296"/>
            <a:ext cx="5845290" cy="1323439"/>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bg1"/>
                </a:solidFill>
                <a:latin typeface="Skyscanner Relative Book" panose="02000506040000020004" pitchFamily="2" charset="77"/>
                <a:ea typeface="Skyscanner Relative Book" panose="02000506040000020004" pitchFamily="2" charset="77"/>
              </a:rPr>
              <a:t>Why are credit and risk GOOD controls?</a:t>
            </a:r>
            <a:r>
              <a:rPr lang="en-GB" sz="1000" b="1" i="1" dirty="0">
                <a:solidFill>
                  <a:schemeClr val="bg1"/>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If a variable is a good predictor of the outcome, it will explain away a lot of its variance. If risk and credit limit are good predictors of payment, we can control them to make it easier to find the impact of the email on payments. If risk and credit line predicts payments very well, customers with a similar risk and credit line should also have similar payment levels, hence with less variance.</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Having ‘controlled’ for credit and risk, we can now understand that the treatment (sending an email) does increase the chances of repayments by 4.4 units.</a:t>
            </a:r>
          </a:p>
        </p:txBody>
      </p:sp>
      <p:pic>
        <p:nvPicPr>
          <p:cNvPr id="24" name="Picture 23">
            <a:extLst>
              <a:ext uri="{FF2B5EF4-FFF2-40B4-BE49-F238E27FC236}">
                <a16:creationId xmlns:a16="http://schemas.microsoft.com/office/drawing/2014/main" id="{86B984B4-9DB9-6643-923B-254FCBF79651}"/>
              </a:ext>
            </a:extLst>
          </p:cNvPr>
          <p:cNvPicPr>
            <a:picLocks noChangeAspect="1"/>
          </p:cNvPicPr>
          <p:nvPr/>
        </p:nvPicPr>
        <p:blipFill>
          <a:blip r:embed="rId3"/>
          <a:stretch>
            <a:fillRect/>
          </a:stretch>
        </p:blipFill>
        <p:spPr>
          <a:xfrm>
            <a:off x="6060745" y="2288088"/>
            <a:ext cx="6053163" cy="1935266"/>
          </a:xfrm>
          <a:prstGeom prst="rect">
            <a:avLst/>
          </a:prstGeom>
        </p:spPr>
      </p:pic>
      <p:pic>
        <p:nvPicPr>
          <p:cNvPr id="2" name="Picture 1">
            <a:extLst>
              <a:ext uri="{FF2B5EF4-FFF2-40B4-BE49-F238E27FC236}">
                <a16:creationId xmlns:a16="http://schemas.microsoft.com/office/drawing/2014/main" id="{D21ACC0C-075B-C341-A077-277ACAD7B4BF}"/>
              </a:ext>
            </a:extLst>
          </p:cNvPr>
          <p:cNvPicPr>
            <a:picLocks noChangeAspect="1"/>
          </p:cNvPicPr>
          <p:nvPr/>
        </p:nvPicPr>
        <p:blipFill>
          <a:blip r:embed="rId4"/>
          <a:stretch>
            <a:fillRect/>
          </a:stretch>
        </p:blipFill>
        <p:spPr>
          <a:xfrm>
            <a:off x="557452" y="2432184"/>
            <a:ext cx="4544848" cy="1521743"/>
          </a:xfrm>
          <a:prstGeom prst="rect">
            <a:avLst/>
          </a:prstGeom>
        </p:spPr>
      </p:pic>
      <p:sp>
        <p:nvSpPr>
          <p:cNvPr id="4" name="Text Placeholder 3">
            <a:extLst>
              <a:ext uri="{FF2B5EF4-FFF2-40B4-BE49-F238E27FC236}">
                <a16:creationId xmlns:a16="http://schemas.microsoft.com/office/drawing/2014/main" id="{D334E15E-6DBE-5B47-B17B-573D22974730}"/>
              </a:ext>
            </a:extLst>
          </p:cNvPr>
          <p:cNvSpPr>
            <a:spLocks noGrp="1"/>
          </p:cNvSpPr>
          <p:nvPr>
            <p:ph type="body" sz="quarter" idx="15"/>
          </p:nvPr>
        </p:nvSpPr>
        <p:spPr>
          <a:xfrm>
            <a:off x="569156" y="808038"/>
            <a:ext cx="6657062" cy="405111"/>
          </a:xfrm>
        </p:spPr>
        <p:txBody>
          <a:bodyPr/>
          <a:lstStyle/>
          <a:p>
            <a:r>
              <a:rPr lang="en-US" dirty="0"/>
              <a:t>Regression approach</a:t>
            </a:r>
          </a:p>
        </p:txBody>
      </p:sp>
      <p:sp>
        <p:nvSpPr>
          <p:cNvPr id="8" name="TextBox 7">
            <a:extLst>
              <a:ext uri="{FF2B5EF4-FFF2-40B4-BE49-F238E27FC236}">
                <a16:creationId xmlns:a16="http://schemas.microsoft.com/office/drawing/2014/main" id="{916D6CB8-ED68-6443-8B17-DCF077D654C6}"/>
              </a:ext>
            </a:extLst>
          </p:cNvPr>
          <p:cNvSpPr txBox="1"/>
          <p:nvPr/>
        </p:nvSpPr>
        <p:spPr>
          <a:xfrm>
            <a:off x="569156"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Naïve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TextBox 8">
            <a:extLst>
              <a:ext uri="{FF2B5EF4-FFF2-40B4-BE49-F238E27FC236}">
                <a16:creationId xmlns:a16="http://schemas.microsoft.com/office/drawing/2014/main" id="{9E503CCE-1DFB-234D-85F1-72C3593432AC}"/>
              </a:ext>
            </a:extLst>
          </p:cNvPr>
          <p:cNvSpPr txBox="1"/>
          <p:nvPr/>
        </p:nvSpPr>
        <p:spPr>
          <a:xfrm>
            <a:off x="6158039"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Realistic approach</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grpSp>
        <p:nvGrpSpPr>
          <p:cNvPr id="3" name="Group 2">
            <a:extLst>
              <a:ext uri="{FF2B5EF4-FFF2-40B4-BE49-F238E27FC236}">
                <a16:creationId xmlns:a16="http://schemas.microsoft.com/office/drawing/2014/main" id="{821C00B3-796B-F94C-A89B-2AECD9281A26}"/>
              </a:ext>
            </a:extLst>
          </p:cNvPr>
          <p:cNvGrpSpPr/>
          <p:nvPr/>
        </p:nvGrpSpPr>
        <p:grpSpPr>
          <a:xfrm>
            <a:off x="2362281" y="1566300"/>
            <a:ext cx="554594" cy="655056"/>
            <a:chOff x="1060057" y="4330706"/>
            <a:chExt cx="712099" cy="1066540"/>
          </a:xfrm>
        </p:grpSpPr>
        <p:sp>
          <p:nvSpPr>
            <p:cNvPr id="11" name="Oval 10">
              <a:extLst>
                <a:ext uri="{FF2B5EF4-FFF2-40B4-BE49-F238E27FC236}">
                  <a16:creationId xmlns:a16="http://schemas.microsoft.com/office/drawing/2014/main" id="{C8E52119-100B-0F47-9C5D-7E21421961D6}"/>
                </a:ext>
              </a:extLst>
            </p:cNvPr>
            <p:cNvSpPr/>
            <p:nvPr/>
          </p:nvSpPr>
          <p:spPr>
            <a:xfrm>
              <a:off x="1060057" y="4330706"/>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17" name="Oval 16">
              <a:extLst>
                <a:ext uri="{FF2B5EF4-FFF2-40B4-BE49-F238E27FC236}">
                  <a16:creationId xmlns:a16="http://schemas.microsoft.com/office/drawing/2014/main" id="{7DA20F94-E676-4F40-AE4C-9B989AE284DC}"/>
                </a:ext>
              </a:extLst>
            </p:cNvPr>
            <p:cNvSpPr/>
            <p:nvPr/>
          </p:nvSpPr>
          <p:spPr>
            <a:xfrm>
              <a:off x="1060057" y="4949488"/>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Pay</a:t>
              </a:r>
            </a:p>
          </p:txBody>
        </p:sp>
        <p:cxnSp>
          <p:nvCxnSpPr>
            <p:cNvPr id="19" name="Straight Arrow Connector 18">
              <a:extLst>
                <a:ext uri="{FF2B5EF4-FFF2-40B4-BE49-F238E27FC236}">
                  <a16:creationId xmlns:a16="http://schemas.microsoft.com/office/drawing/2014/main" id="{B3DDB032-0742-C243-B7F2-760DAAF22414}"/>
                </a:ext>
              </a:extLst>
            </p:cNvPr>
            <p:cNvCxnSpPr>
              <a:stCxn id="11" idx="4"/>
              <a:endCxn id="17" idx="0"/>
            </p:cNvCxnSpPr>
            <p:nvPr/>
          </p:nvCxnSpPr>
          <p:spPr>
            <a:xfrm>
              <a:off x="1416107" y="4778464"/>
              <a:ext cx="0" cy="171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400740B-B8C9-334A-90ED-A26ACB5D8E2C}"/>
              </a:ext>
            </a:extLst>
          </p:cNvPr>
          <p:cNvGrpSpPr/>
          <p:nvPr/>
        </p:nvGrpSpPr>
        <p:grpSpPr>
          <a:xfrm>
            <a:off x="6135659" y="862252"/>
            <a:ext cx="1851316" cy="808297"/>
            <a:chOff x="6292902" y="3510608"/>
            <a:chExt cx="2653228" cy="1496097"/>
          </a:xfrm>
        </p:grpSpPr>
        <p:sp>
          <p:nvSpPr>
            <p:cNvPr id="21" name="Oval 20">
              <a:extLst>
                <a:ext uri="{FF2B5EF4-FFF2-40B4-BE49-F238E27FC236}">
                  <a16:creationId xmlns:a16="http://schemas.microsoft.com/office/drawing/2014/main" id="{CD9003BC-5DBD-C847-9D3C-99D6A34021FE}"/>
                </a:ext>
              </a:extLst>
            </p:cNvPr>
            <p:cNvSpPr/>
            <p:nvPr/>
          </p:nvSpPr>
          <p:spPr>
            <a:xfrm>
              <a:off x="6292902" y="3510608"/>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22" name="Oval 21">
              <a:extLst>
                <a:ext uri="{FF2B5EF4-FFF2-40B4-BE49-F238E27FC236}">
                  <a16:creationId xmlns:a16="http://schemas.microsoft.com/office/drawing/2014/main" id="{56544B52-B9F8-C343-A138-00C89FEAFD23}"/>
                </a:ext>
              </a:extLst>
            </p:cNvPr>
            <p:cNvSpPr/>
            <p:nvPr/>
          </p:nvSpPr>
          <p:spPr>
            <a:xfrm>
              <a:off x="7241875"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25" name="Oval 24">
              <a:extLst>
                <a:ext uri="{FF2B5EF4-FFF2-40B4-BE49-F238E27FC236}">
                  <a16:creationId xmlns:a16="http://schemas.microsoft.com/office/drawing/2014/main" id="{53970480-1798-6147-9409-5D410A511812}"/>
                </a:ext>
              </a:extLst>
            </p:cNvPr>
            <p:cNvSpPr/>
            <p:nvPr/>
          </p:nvSpPr>
          <p:spPr>
            <a:xfrm>
              <a:off x="7217603" y="3522965"/>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27" name="Oval 26">
              <a:extLst>
                <a:ext uri="{FF2B5EF4-FFF2-40B4-BE49-F238E27FC236}">
                  <a16:creationId xmlns:a16="http://schemas.microsoft.com/office/drawing/2014/main" id="{49F99387-3B3A-604D-B09A-5BFAEB830D59}"/>
                </a:ext>
              </a:extLst>
            </p:cNvPr>
            <p:cNvSpPr/>
            <p:nvPr/>
          </p:nvSpPr>
          <p:spPr>
            <a:xfrm>
              <a:off x="8234031" y="3510608"/>
              <a:ext cx="712099"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Risk</a:t>
              </a:r>
            </a:p>
          </p:txBody>
        </p:sp>
        <p:cxnSp>
          <p:nvCxnSpPr>
            <p:cNvPr id="39" name="Straight Arrow Connector 38">
              <a:extLst>
                <a:ext uri="{FF2B5EF4-FFF2-40B4-BE49-F238E27FC236}">
                  <a16:creationId xmlns:a16="http://schemas.microsoft.com/office/drawing/2014/main" id="{32E73432-0237-1544-96E6-25597193F0F4}"/>
                </a:ext>
              </a:extLst>
            </p:cNvPr>
            <p:cNvCxnSpPr>
              <a:cxnSpLocks/>
              <a:stCxn id="21" idx="4"/>
              <a:endCxn id="22" idx="0"/>
            </p:cNvCxnSpPr>
            <p:nvPr/>
          </p:nvCxnSpPr>
          <p:spPr>
            <a:xfrm>
              <a:off x="6648951" y="3958365"/>
              <a:ext cx="948973" cy="600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817D8DE5-20A0-7049-B234-5432C7E414EF}"/>
              </a:ext>
            </a:extLst>
          </p:cNvPr>
          <p:cNvCxnSpPr/>
          <p:nvPr/>
        </p:nvCxnSpPr>
        <p:spPr>
          <a:xfrm>
            <a:off x="5923370" y="2063469"/>
            <a:ext cx="0" cy="429047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36C22D5-EA68-394D-9AC5-038AF0620F63}"/>
              </a:ext>
            </a:extLst>
          </p:cNvPr>
          <p:cNvSpPr/>
          <p:nvPr/>
        </p:nvSpPr>
        <p:spPr>
          <a:xfrm>
            <a:off x="1371600" y="3663469"/>
            <a:ext cx="455625" cy="1701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E2A951B-9D25-1348-A2FA-4ACDC2B8C42B}"/>
                  </a:ext>
                </a:extLst>
              </p:cNvPr>
              <p:cNvSpPr txBox="1"/>
              <p:nvPr/>
            </p:nvSpPr>
            <p:spPr>
              <a:xfrm>
                <a:off x="650076" y="4042576"/>
                <a:ext cx="4614810" cy="1015663"/>
              </a:xfrm>
              <a:prstGeom prst="rect">
                <a:avLst/>
              </a:prstGeom>
              <a:noFill/>
            </p:spPr>
            <p:txBody>
              <a:bodyPr wrap="square" rtlCol="0">
                <a:spAutoFit/>
              </a:bodyPr>
              <a:lstStyle/>
              <a:p>
                <a:pPr marL="228600" indent="-228600">
                  <a:buFont typeface="+mj-lt"/>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We see that the treatment effect is not statistically significant, which doesn’t help bring confidence in the result.</a:t>
                </a:r>
              </a:p>
              <a:p>
                <a:pPr marL="228600" indent="-228600">
                  <a:buFont typeface="+mj-lt"/>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Also, how could simply sending an email (treatment) make customers pay less (</a:t>
                </a:r>
                <a14:m>
                  <m:oMath xmlns:m="http://schemas.openxmlformats.org/officeDocument/2006/math">
                    <m:sSub>
                      <m:sSubPr>
                        <m:ctrlPr>
                          <a:rPr lang="en-US" sz="1000" i="1">
                            <a:solidFill>
                              <a:schemeClr val="accent4"/>
                            </a:solidFill>
                            <a:latin typeface="Cambria Math" panose="02040503050406030204" pitchFamily="18" charset="0"/>
                          </a:rPr>
                        </m:ctrlPr>
                      </m:sSubPr>
                      <m:e>
                        <m:r>
                          <m:rPr>
                            <m:sty m:val="p"/>
                          </m:rPr>
                          <a:rPr lang="en-US" sz="1000" i="0" smtClean="0">
                            <a:solidFill>
                              <a:schemeClr val="accent4"/>
                            </a:solidFill>
                            <a:latin typeface="Cambria Math" panose="02040503050406030204" pitchFamily="18" charset="0"/>
                          </a:rPr>
                          <m:t>β</m:t>
                        </m:r>
                      </m:e>
                      <m:sub>
                        <m:r>
                          <a:rPr lang="en-GB" sz="1000" i="0" smtClean="0">
                            <a:solidFill>
                              <a:schemeClr val="accent4"/>
                            </a:solidFill>
                            <a:latin typeface="Cambria Math" panose="02040503050406030204" pitchFamily="18" charset="0"/>
                          </a:rPr>
                          <m:t>1</m:t>
                        </m:r>
                      </m:sub>
                    </m:sSub>
                    <m:r>
                      <a:rPr lang="en-GB" sz="1000" i="0" smtClean="0">
                        <a:solidFill>
                          <a:schemeClr val="accent4"/>
                        </a:solidFill>
                        <a:latin typeface="Cambria Math" panose="02040503050406030204" pitchFamily="18" charset="0"/>
                      </a:rPr>
                      <m:t>=−0.62</m:t>
                    </m:r>
                  </m:oMath>
                </a14:m>
                <a:r>
                  <a:rPr lang="en-GB" sz="1000" dirty="0">
                    <a:solidFill>
                      <a:schemeClr val="accent4"/>
                    </a:solidFill>
                    <a:latin typeface="Skyscanner Relative Book" panose="02000506040000020004" pitchFamily="2" charset="77"/>
                    <a:ea typeface="Skyscanner Relative Book" panose="02000506040000020004" pitchFamily="2" charset="77"/>
                  </a:rPr>
                  <a:t>).</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endParaRPr lang="en-GB" sz="1000" i="1"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32" name="TextBox 31">
                <a:extLst>
                  <a:ext uri="{FF2B5EF4-FFF2-40B4-BE49-F238E27FC236}">
                    <a16:creationId xmlns:a16="http://schemas.microsoft.com/office/drawing/2014/main" id="{6E2A951B-9D25-1348-A2FA-4ACDC2B8C42B}"/>
                  </a:ext>
                </a:extLst>
              </p:cNvPr>
              <p:cNvSpPr txBox="1">
                <a:spLocks noRot="1" noChangeAspect="1" noMove="1" noResize="1" noEditPoints="1" noAdjustHandles="1" noChangeArrowheads="1" noChangeShapeType="1" noTextEdit="1"/>
              </p:cNvSpPr>
              <p:nvPr/>
            </p:nvSpPr>
            <p:spPr>
              <a:xfrm>
                <a:off x="650076" y="4042576"/>
                <a:ext cx="4614810" cy="1015663"/>
              </a:xfrm>
              <a:prstGeom prst="rect">
                <a:avLst/>
              </a:prstGeom>
              <a:blipFill>
                <a:blip r:embed="rId5"/>
                <a:stretch>
                  <a:fillRect/>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43EB96B8-5A99-E641-B46B-F50A294752E2}"/>
              </a:ext>
            </a:extLst>
          </p:cNvPr>
          <p:cNvSpPr/>
          <p:nvPr/>
        </p:nvSpPr>
        <p:spPr>
          <a:xfrm>
            <a:off x="2126906" y="2452571"/>
            <a:ext cx="362294" cy="17704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1CB7ADA-5A1E-B644-9BF1-DF5DA038C368}"/>
              </a:ext>
            </a:extLst>
          </p:cNvPr>
          <p:cNvSpPr/>
          <p:nvPr/>
        </p:nvSpPr>
        <p:spPr>
          <a:xfrm>
            <a:off x="8376419" y="2427452"/>
            <a:ext cx="1521113" cy="20216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3B1EC2B6-4CE4-FA44-84F7-B985DD54D9EE}"/>
              </a:ext>
            </a:extLst>
          </p:cNvPr>
          <p:cNvSpPr/>
          <p:nvPr/>
        </p:nvSpPr>
        <p:spPr>
          <a:xfrm>
            <a:off x="7046252" y="3647703"/>
            <a:ext cx="621364" cy="45035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7A870685-6E3C-9E4D-B8E4-4841B495D410}"/>
              </a:ext>
            </a:extLst>
          </p:cNvPr>
          <p:cNvSpPr/>
          <p:nvPr/>
        </p:nvSpPr>
        <p:spPr>
          <a:xfrm>
            <a:off x="7046251" y="3407695"/>
            <a:ext cx="621364" cy="2007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C19FB2A-5C2A-7040-8308-B53A3312A7E3}"/>
              </a:ext>
            </a:extLst>
          </p:cNvPr>
          <p:cNvSpPr/>
          <p:nvPr/>
        </p:nvSpPr>
        <p:spPr>
          <a:xfrm>
            <a:off x="2790638" y="3653192"/>
            <a:ext cx="455625" cy="17012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4E33AF7-BBD5-F14F-BBB0-7C30B5818984}"/>
                  </a:ext>
                </a:extLst>
              </p:cNvPr>
              <p:cNvSpPr txBox="1"/>
              <p:nvPr/>
            </p:nvSpPr>
            <p:spPr>
              <a:xfrm>
                <a:off x="4313636" y="2862949"/>
                <a:ext cx="1609732" cy="553998"/>
              </a:xfrm>
              <a:prstGeom prst="rect">
                <a:avLst/>
              </a:prstGeom>
              <a:noFill/>
            </p:spPr>
            <p:txBody>
              <a:bodyPr wrap="square">
                <a:spAutoFit/>
              </a:bodyPr>
              <a:lstStyle/>
              <a:p>
                <a:r>
                  <a:rPr lang="en-US" sz="1000" b="1" dirty="0">
                    <a:solidFill>
                      <a:schemeClr val="accent2"/>
                    </a:solidFill>
                    <a:latin typeface="Skyscanner Relative Book" panose="02000506040000020004" pitchFamily="2" charset="77"/>
                    <a:ea typeface="Skyscanner Relative Book" panose="02000506040000020004" pitchFamily="2" charset="77"/>
                  </a:rPr>
                  <a:t>payments = </a:t>
                </a: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smtClean="0">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𝟎</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𝟏</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a:p>
                <a:r>
                  <a:rPr lang="en-US" sz="1000" b="1" dirty="0">
                    <a:solidFill>
                      <a:schemeClr val="accent2"/>
                    </a:solidFill>
                    <a:latin typeface="Skyscanner Relative Book" panose="02000506040000020004" pitchFamily="2" charset="77"/>
                    <a:ea typeface="Skyscanner Relative Book" panose="02000506040000020004" pitchFamily="2" charset="77"/>
                  </a:rPr>
                  <a:t>= </a:t>
                </a:r>
                <a14:m>
                  <m:oMath xmlns:m="http://schemas.openxmlformats.org/officeDocument/2006/math">
                    <m:r>
                      <a:rPr lang="en-GB" sz="1000" b="1" i="1" smtClean="0">
                        <a:solidFill>
                          <a:schemeClr val="accent2"/>
                        </a:solidFill>
                        <a:latin typeface="Cambria Math" panose="02040503050406030204" pitchFamily="18" charset="0"/>
                        <a:ea typeface="Skyscanner Relative Book" panose="02000506040000020004" pitchFamily="2" charset="77"/>
                      </a:rPr>
                      <m:t>𝟔𝟔𝟗</m:t>
                    </m:r>
                    <m:r>
                      <a:rPr lang="en-GB" sz="1000" b="1" i="1" smtClean="0">
                        <a:solidFill>
                          <a:schemeClr val="accent2"/>
                        </a:solidFill>
                        <a:latin typeface="Cambria Math" panose="02040503050406030204" pitchFamily="18" charset="0"/>
                        <a:ea typeface="Skyscanner Relative Book" panose="02000506040000020004" pitchFamily="2" charset="77"/>
                      </a:rPr>
                      <m:t> −</m:t>
                    </m:r>
                    <m:r>
                      <a:rPr lang="en-GB" sz="1000" b="1" i="1" smtClean="0">
                        <a:solidFill>
                          <a:schemeClr val="accent2"/>
                        </a:solidFill>
                        <a:latin typeface="Cambria Math" panose="02040503050406030204" pitchFamily="18" charset="0"/>
                        <a:ea typeface="Skyscanner Relative Book" panose="02000506040000020004" pitchFamily="2" charset="77"/>
                      </a:rPr>
                      <m:t>𝟎</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𝟔𝟐</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𝑻</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a:p>
                <a:endParaRPr lang="en-US" sz="100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60" name="TextBox 59">
                <a:extLst>
                  <a:ext uri="{FF2B5EF4-FFF2-40B4-BE49-F238E27FC236}">
                    <a16:creationId xmlns:a16="http://schemas.microsoft.com/office/drawing/2014/main" id="{64E33AF7-BBD5-F14F-BBB0-7C30B5818984}"/>
                  </a:ext>
                </a:extLst>
              </p:cNvPr>
              <p:cNvSpPr txBox="1">
                <a:spLocks noRot="1" noChangeAspect="1" noMove="1" noResize="1" noEditPoints="1" noAdjustHandles="1" noChangeArrowheads="1" noChangeShapeType="1" noTextEdit="1"/>
              </p:cNvSpPr>
              <p:nvPr/>
            </p:nvSpPr>
            <p:spPr>
              <a:xfrm>
                <a:off x="4313636" y="2862949"/>
                <a:ext cx="1609732" cy="553998"/>
              </a:xfrm>
              <a:prstGeom prst="rect">
                <a:avLst/>
              </a:prstGeom>
              <a:blipFill>
                <a:blip r:embed="rId6"/>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ADF93842-644B-EA47-B33D-6069AC4F333C}"/>
              </a:ext>
            </a:extLst>
          </p:cNvPr>
          <p:cNvCxnSpPr>
            <a:cxnSpLocks/>
            <a:stCxn id="27" idx="4"/>
            <a:endCxn id="22" idx="0"/>
          </p:cNvCxnSpPr>
          <p:nvPr/>
        </p:nvCxnSpPr>
        <p:spPr>
          <a:xfrm flipH="1">
            <a:off x="7046251" y="1104162"/>
            <a:ext cx="692287" cy="32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9DA4B0-1019-F94F-A75E-FAD3030C1964}"/>
              </a:ext>
            </a:extLst>
          </p:cNvPr>
          <p:cNvCxnSpPr>
            <a:cxnSpLocks/>
            <a:stCxn id="25" idx="4"/>
            <a:endCxn id="22" idx="0"/>
          </p:cNvCxnSpPr>
          <p:nvPr/>
        </p:nvCxnSpPr>
        <p:spPr>
          <a:xfrm flipH="1">
            <a:off x="7046251" y="1110838"/>
            <a:ext cx="5347" cy="31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A70DC52B-2CB3-7D4E-B506-7B6D19D8F762}"/>
              </a:ext>
            </a:extLst>
          </p:cNvPr>
          <p:cNvSpPr/>
          <p:nvPr/>
        </p:nvSpPr>
        <p:spPr>
          <a:xfrm>
            <a:off x="9155071" y="3407694"/>
            <a:ext cx="971062" cy="24000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F41C9E3-1E0E-C945-A1BB-6958A61E616E}"/>
              </a:ext>
            </a:extLst>
          </p:cNvPr>
          <p:cNvSpPr/>
          <p:nvPr/>
        </p:nvSpPr>
        <p:spPr>
          <a:xfrm>
            <a:off x="7907867" y="2418032"/>
            <a:ext cx="331178" cy="20216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8C45B16-9527-8541-A1DF-98564E289B4C}"/>
                  </a:ext>
                </a:extLst>
              </p:cNvPr>
              <p:cNvSpPr txBox="1"/>
              <p:nvPr/>
            </p:nvSpPr>
            <p:spPr>
              <a:xfrm>
                <a:off x="6060745" y="4243060"/>
                <a:ext cx="5532889" cy="246221"/>
              </a:xfrm>
              <a:prstGeom prst="rect">
                <a:avLst/>
              </a:prstGeom>
              <a:noFill/>
            </p:spPr>
            <p:txBody>
              <a:bodyPr wrap="square">
                <a:spAutoFit/>
              </a:bodyPr>
              <a:lstStyle/>
              <a:p>
                <a:r>
                  <a:rPr lang="en-US" sz="1000" b="1" dirty="0">
                    <a:solidFill>
                      <a:schemeClr val="accent2"/>
                    </a:solidFill>
                    <a:latin typeface="Skyscanner Relative Book" panose="02000506040000020004" pitchFamily="2" charset="77"/>
                    <a:ea typeface="Skyscanner Relative Book" panose="02000506040000020004" pitchFamily="2" charset="77"/>
                  </a:rPr>
                  <a:t>payments = </a:t>
                </a: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smtClean="0">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𝟎</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𝟏</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0"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𝟐</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𝒄𝒓𝒆𝒅𝒊𝒕</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GB" sz="1000" b="1" i="1" smtClean="0">
                            <a:solidFill>
                              <a:schemeClr val="accent2"/>
                            </a:solidFill>
                            <a:latin typeface="Cambria Math" panose="02040503050406030204" pitchFamily="18" charset="0"/>
                            <a:ea typeface="Skyscanner Relative Book" panose="02000506040000020004" pitchFamily="2" charset="77"/>
                          </a:rPr>
                          <m:t>+ </m:t>
                        </m:r>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𝟑</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𝒓𝒊𝒔𝒌</m:t>
                    </m:r>
                    <m:r>
                      <a:rPr lang="en-GB" sz="1000" b="1" i="1" smtClean="0">
                        <a:solidFill>
                          <a:schemeClr val="accent2"/>
                        </a:solidFill>
                        <a:latin typeface="Cambria Math" panose="02040503050406030204" pitchFamily="18" charset="0"/>
                        <a:ea typeface="Skyscanner Relative Book" panose="02000506040000020004" pitchFamily="2" charset="77"/>
                      </a:rPr>
                      <m:t>=. </m:t>
                    </m:r>
                    <m:r>
                      <a:rPr lang="en-GB" sz="1000" b="1" i="1" smtClean="0">
                        <a:solidFill>
                          <a:schemeClr val="accent2"/>
                        </a:solidFill>
                        <a:latin typeface="Cambria Math" panose="02040503050406030204" pitchFamily="18" charset="0"/>
                        <a:ea typeface="Skyscanner Relative Book" panose="02000506040000020004" pitchFamily="2" charset="77"/>
                      </a:rPr>
                      <m:t>𝟒𝟗𝟎</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𝟒</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𝟒</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𝑻</m:t>
                    </m:r>
                    <m:r>
                      <a:rPr lang="en-GB" sz="1000" b="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𝟎</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𝟏𝟓</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𝒄𝒓𝒆𝒅𝒊𝒕</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𝟖</m:t>
                    </m:r>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a:solidFill>
                          <a:schemeClr val="accent2"/>
                        </a:solidFill>
                        <a:latin typeface="Cambria Math" panose="02040503050406030204" pitchFamily="18" charset="0"/>
                        <a:ea typeface="Skyscanner Relative Book" panose="02000506040000020004" pitchFamily="2" charset="77"/>
                      </a:rPr>
                      <m:t>𝒓𝒊𝒔𝒌</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66" name="TextBox 65">
                <a:extLst>
                  <a:ext uri="{FF2B5EF4-FFF2-40B4-BE49-F238E27FC236}">
                    <a16:creationId xmlns:a16="http://schemas.microsoft.com/office/drawing/2014/main" id="{28C45B16-9527-8541-A1DF-98564E289B4C}"/>
                  </a:ext>
                </a:extLst>
              </p:cNvPr>
              <p:cNvSpPr txBox="1">
                <a:spLocks noRot="1" noChangeAspect="1" noMove="1" noResize="1" noEditPoints="1" noAdjustHandles="1" noChangeArrowheads="1" noChangeShapeType="1" noTextEdit="1"/>
              </p:cNvSpPr>
              <p:nvPr/>
            </p:nvSpPr>
            <p:spPr>
              <a:xfrm>
                <a:off x="6060745" y="4243060"/>
                <a:ext cx="5532889" cy="246221"/>
              </a:xfrm>
              <a:prstGeom prst="rect">
                <a:avLst/>
              </a:prstGeom>
              <a:blipFill>
                <a:blip r:embed="rId7"/>
                <a:stretch>
                  <a:fillRect b="-15000"/>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A4284CD2-68B1-BE43-ABC3-22A5A3975599}"/>
              </a:ext>
            </a:extLst>
          </p:cNvPr>
          <p:cNvPicPr>
            <a:picLocks noChangeAspect="1"/>
          </p:cNvPicPr>
          <p:nvPr/>
        </p:nvPicPr>
        <p:blipFill>
          <a:blip r:embed="rId8"/>
          <a:stretch>
            <a:fillRect/>
          </a:stretch>
        </p:blipFill>
        <p:spPr>
          <a:xfrm>
            <a:off x="512702" y="4792017"/>
            <a:ext cx="2712593" cy="1783701"/>
          </a:xfrm>
          <a:prstGeom prst="rect">
            <a:avLst/>
          </a:prstGeom>
        </p:spPr>
      </p:pic>
      <p:sp>
        <p:nvSpPr>
          <p:cNvPr id="67" name="TextBox 66">
            <a:extLst>
              <a:ext uri="{FF2B5EF4-FFF2-40B4-BE49-F238E27FC236}">
                <a16:creationId xmlns:a16="http://schemas.microsoft.com/office/drawing/2014/main" id="{1F16520B-A5D4-1046-B0D1-7BC910CF6DCF}"/>
              </a:ext>
            </a:extLst>
          </p:cNvPr>
          <p:cNvSpPr txBox="1"/>
          <p:nvPr/>
        </p:nvSpPr>
        <p:spPr>
          <a:xfrm>
            <a:off x="8250858" y="767175"/>
            <a:ext cx="3553149" cy="1015663"/>
          </a:xfrm>
          <a:prstGeom prst="rect">
            <a:avLst/>
          </a:prstGeom>
          <a:noFill/>
        </p:spPr>
        <p:txBody>
          <a:bodyPr wrap="square" rtlCol="0">
            <a:spAutoFit/>
          </a:bodyPr>
          <a:lstStyle/>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a:p>
            <a:r>
              <a:rPr lang="en-GB" sz="1000" b="1" dirty="0">
                <a:solidFill>
                  <a:schemeClr val="bg1"/>
                </a:solidFill>
                <a:latin typeface="Skyscanner Relative Book" panose="02000506040000020004" pitchFamily="2" charset="77"/>
                <a:ea typeface="Skyscanner Relative Book" panose="02000506040000020004" pitchFamily="2" charset="77"/>
              </a:rPr>
              <a:t>GOOD CONTROLS?</a:t>
            </a:r>
            <a:r>
              <a:rPr lang="en-GB" sz="1000" b="1" i="1" dirty="0">
                <a:solidFill>
                  <a:schemeClr val="bg1"/>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Well, we know that people tend to make payments when their financial help is healthy, therefore, it makes sense to look at other control variables that can help predict the outcome better…</a:t>
            </a:r>
          </a:p>
          <a:p>
            <a:pPr marL="171450" indent="-171450">
              <a:buFont typeface="Arial" panose="020B0604020202020204" pitchFamily="34" charset="0"/>
              <a:buChar char="•"/>
            </a:pPr>
            <a:endParaRPr lang="en-GB" sz="100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34" name="Right Brace 33">
            <a:extLst>
              <a:ext uri="{FF2B5EF4-FFF2-40B4-BE49-F238E27FC236}">
                <a16:creationId xmlns:a16="http://schemas.microsoft.com/office/drawing/2014/main" id="{3C21A56A-379D-1249-8559-AA160E49FD65}"/>
              </a:ext>
            </a:extLst>
          </p:cNvPr>
          <p:cNvSpPr/>
          <p:nvPr/>
        </p:nvSpPr>
        <p:spPr>
          <a:xfrm>
            <a:off x="3209389" y="4902200"/>
            <a:ext cx="250573" cy="15845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FFA83374-24F4-B141-9EE1-C566FCE76D06}"/>
              </a:ext>
            </a:extLst>
          </p:cNvPr>
          <p:cNvSpPr txBox="1"/>
          <p:nvPr/>
        </p:nvSpPr>
        <p:spPr>
          <a:xfrm>
            <a:off x="3551876" y="4925962"/>
            <a:ext cx="2307051" cy="1785104"/>
          </a:xfrm>
          <a:prstGeom prst="rect">
            <a:avLst/>
          </a:prstGeom>
          <a:noFill/>
        </p:spPr>
        <p:txBody>
          <a:bodyPr wrap="square" rtlCol="0">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You can see how the variance in the target variable for each of the 2 treatment groups is SUPER big.</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r>
              <a:rPr lang="en-GB" sz="1000" dirty="0">
                <a:solidFill>
                  <a:schemeClr val="accent4"/>
                </a:solidFill>
                <a:latin typeface="Skyscanner Relative Book" panose="02000506040000020004" pitchFamily="2" charset="77"/>
                <a:ea typeface="Skyscanner Relative Book" panose="02000506040000020004" pitchFamily="2" charset="77"/>
              </a:rPr>
              <a:t>This is basically, a reflection of the high p-value and the big confidence interval. In essence, the treatment on it’s own doesn’t seem to be very good a differentiating effects on the target.</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69" name="Straight Connector 68">
            <a:extLst>
              <a:ext uri="{FF2B5EF4-FFF2-40B4-BE49-F238E27FC236}">
                <a16:creationId xmlns:a16="http://schemas.microsoft.com/office/drawing/2014/main" id="{970C7280-E343-4547-873A-CE8970848991}"/>
              </a:ext>
            </a:extLst>
          </p:cNvPr>
          <p:cNvCxnSpPr/>
          <p:nvPr/>
        </p:nvCxnSpPr>
        <p:spPr>
          <a:xfrm>
            <a:off x="2866173" y="3681073"/>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576CAE-6851-5340-8EF9-817026DFBC18}"/>
              </a:ext>
            </a:extLst>
          </p:cNvPr>
          <p:cNvCxnSpPr/>
          <p:nvPr/>
        </p:nvCxnSpPr>
        <p:spPr>
          <a:xfrm>
            <a:off x="8714092" y="3953927"/>
            <a:ext cx="304553" cy="1349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939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Treatment + Bad controls – Selection bias</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Controls that are directly affected by the treatment and are in the direct path between treatment and effect are bad controls.</a:t>
            </a:r>
            <a:br>
              <a:rPr lang="en-US" sz="2400" dirty="0">
                <a:latin typeface="Skyscanner Relative Book" panose="02000506040000020004" pitchFamily="2" charset="77"/>
                <a:ea typeface="Skyscanner Relative Book" panose="02000506040000020004" pitchFamily="2" charset="77"/>
              </a:rPr>
            </a:b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4203845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B6999D-3498-5445-9C71-272E4BC6D2C1}"/>
              </a:ext>
            </a:extLst>
          </p:cNvPr>
          <p:cNvSpPr>
            <a:spLocks noGrp="1"/>
          </p:cNvSpPr>
          <p:nvPr>
            <p:ph type="body" sz="quarter" idx="16"/>
          </p:nvPr>
        </p:nvSpPr>
        <p:spPr>
          <a:xfrm>
            <a:off x="569155" y="1195266"/>
            <a:ext cx="10564511" cy="300082"/>
          </a:xfrm>
        </p:spPr>
        <p:txBody>
          <a:bodyPr/>
          <a:lstStyle/>
          <a:p>
            <a:r>
              <a:rPr lang="en-US" sz="2000" dirty="0"/>
              <a:t>There are still extra variables (controls) that we might want to try in our model…</a:t>
            </a:r>
          </a:p>
        </p:txBody>
      </p:sp>
      <p:sp>
        <p:nvSpPr>
          <p:cNvPr id="4" name="Text Placeholder 3">
            <a:extLst>
              <a:ext uri="{FF2B5EF4-FFF2-40B4-BE49-F238E27FC236}">
                <a16:creationId xmlns:a16="http://schemas.microsoft.com/office/drawing/2014/main" id="{83785B67-1E5A-E04E-852A-136C90A70DE9}"/>
              </a:ext>
            </a:extLst>
          </p:cNvPr>
          <p:cNvSpPr>
            <a:spLocks noGrp="1"/>
          </p:cNvSpPr>
          <p:nvPr>
            <p:ph type="body" sz="quarter" idx="15"/>
          </p:nvPr>
        </p:nvSpPr>
        <p:spPr/>
        <p:txBody>
          <a:bodyPr/>
          <a:lstStyle/>
          <a:p>
            <a:r>
              <a:rPr lang="en-US" dirty="0"/>
              <a:t>Continuing with the email example…</a:t>
            </a:r>
          </a:p>
        </p:txBody>
      </p:sp>
      <p:grpSp>
        <p:nvGrpSpPr>
          <p:cNvPr id="61" name="Group 60">
            <a:extLst>
              <a:ext uri="{FF2B5EF4-FFF2-40B4-BE49-F238E27FC236}">
                <a16:creationId xmlns:a16="http://schemas.microsoft.com/office/drawing/2014/main" id="{1AC0CB55-794D-3B40-B212-08140819C1D8}"/>
              </a:ext>
            </a:extLst>
          </p:cNvPr>
          <p:cNvGrpSpPr/>
          <p:nvPr/>
        </p:nvGrpSpPr>
        <p:grpSpPr>
          <a:xfrm>
            <a:off x="569155" y="1963331"/>
            <a:ext cx="2836693" cy="3429456"/>
            <a:chOff x="569155" y="1963331"/>
            <a:chExt cx="2836693" cy="3429456"/>
          </a:xfrm>
        </p:grpSpPr>
        <p:sp>
          <p:nvSpPr>
            <p:cNvPr id="6" name="Oval 5">
              <a:extLst>
                <a:ext uri="{FF2B5EF4-FFF2-40B4-BE49-F238E27FC236}">
                  <a16:creationId xmlns:a16="http://schemas.microsoft.com/office/drawing/2014/main" id="{8A08C057-B152-9240-9E7C-DD89100D875B}"/>
                </a:ext>
              </a:extLst>
            </p:cNvPr>
            <p:cNvSpPr/>
            <p:nvPr/>
          </p:nvSpPr>
          <p:spPr>
            <a:xfrm>
              <a:off x="569155" y="1963331"/>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7" name="Oval 6">
              <a:extLst>
                <a:ext uri="{FF2B5EF4-FFF2-40B4-BE49-F238E27FC236}">
                  <a16:creationId xmlns:a16="http://schemas.microsoft.com/office/drawing/2014/main" id="{660EB3A7-7C5D-9A43-8159-204B3BC26F12}"/>
                </a:ext>
              </a:extLst>
            </p:cNvPr>
            <p:cNvSpPr/>
            <p:nvPr/>
          </p:nvSpPr>
          <p:spPr>
            <a:xfrm>
              <a:off x="2142516" y="4945029"/>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8" name="Oval 7">
              <a:extLst>
                <a:ext uri="{FF2B5EF4-FFF2-40B4-BE49-F238E27FC236}">
                  <a16:creationId xmlns:a16="http://schemas.microsoft.com/office/drawing/2014/main" id="{4B9B6DB9-8826-F048-8200-B72BF704E381}"/>
                </a:ext>
              </a:extLst>
            </p:cNvPr>
            <p:cNvSpPr/>
            <p:nvPr/>
          </p:nvSpPr>
          <p:spPr>
            <a:xfrm>
              <a:off x="1049866" y="2883226"/>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opened</a:t>
              </a:r>
            </a:p>
          </p:txBody>
        </p:sp>
        <p:sp>
          <p:nvSpPr>
            <p:cNvPr id="9" name="Oval 8">
              <a:extLst>
                <a:ext uri="{FF2B5EF4-FFF2-40B4-BE49-F238E27FC236}">
                  <a16:creationId xmlns:a16="http://schemas.microsoft.com/office/drawing/2014/main" id="{567362C4-B974-BB44-847D-B9C3160BD444}"/>
                </a:ext>
              </a:extLst>
            </p:cNvPr>
            <p:cNvSpPr/>
            <p:nvPr/>
          </p:nvSpPr>
          <p:spPr>
            <a:xfrm>
              <a:off x="2693749"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risk</a:t>
              </a:r>
            </a:p>
          </p:txBody>
        </p:sp>
        <p:sp>
          <p:nvSpPr>
            <p:cNvPr id="10" name="Oval 9">
              <a:extLst>
                <a:ext uri="{FF2B5EF4-FFF2-40B4-BE49-F238E27FC236}">
                  <a16:creationId xmlns:a16="http://schemas.microsoft.com/office/drawing/2014/main" id="{A84FED1D-8A19-B045-99DC-0FF256E8276C}"/>
                </a:ext>
              </a:extLst>
            </p:cNvPr>
            <p:cNvSpPr/>
            <p:nvPr/>
          </p:nvSpPr>
          <p:spPr>
            <a:xfrm>
              <a:off x="1625600"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18" name="Oval 17">
              <a:extLst>
                <a:ext uri="{FF2B5EF4-FFF2-40B4-BE49-F238E27FC236}">
                  <a16:creationId xmlns:a16="http://schemas.microsoft.com/office/drawing/2014/main" id="{F600CB85-0888-A34F-96DB-A2E00CBDD242}"/>
                </a:ext>
              </a:extLst>
            </p:cNvPr>
            <p:cNvSpPr/>
            <p:nvPr/>
          </p:nvSpPr>
          <p:spPr>
            <a:xfrm>
              <a:off x="1049866" y="3757494"/>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agreement</a:t>
              </a:r>
            </a:p>
          </p:txBody>
        </p:sp>
        <p:cxnSp>
          <p:nvCxnSpPr>
            <p:cNvPr id="19" name="Straight Arrow Connector 18">
              <a:extLst>
                <a:ext uri="{FF2B5EF4-FFF2-40B4-BE49-F238E27FC236}">
                  <a16:creationId xmlns:a16="http://schemas.microsoft.com/office/drawing/2014/main" id="{5C4EF4F5-4375-544C-9454-EB984DB5947A}"/>
                </a:ext>
              </a:extLst>
            </p:cNvPr>
            <p:cNvCxnSpPr>
              <a:cxnSpLocks/>
              <a:stCxn id="18" idx="4"/>
              <a:endCxn id="7" idx="0"/>
            </p:cNvCxnSpPr>
            <p:nvPr/>
          </p:nvCxnSpPr>
          <p:spPr>
            <a:xfrm>
              <a:off x="1549400" y="4205252"/>
              <a:ext cx="949166" cy="73977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90374B3-DBAE-194F-BC1B-57C8D36D1F85}"/>
                </a:ext>
              </a:extLst>
            </p:cNvPr>
            <p:cNvCxnSpPr>
              <a:cxnSpLocks/>
              <a:stCxn id="8" idx="4"/>
              <a:endCxn id="7" idx="0"/>
            </p:cNvCxnSpPr>
            <p:nvPr/>
          </p:nvCxnSpPr>
          <p:spPr>
            <a:xfrm rot="16200000" flipH="1">
              <a:off x="1216961" y="3663423"/>
              <a:ext cx="1614045" cy="949166"/>
            </a:xfrm>
            <a:prstGeom prst="curvedConnector3">
              <a:avLst>
                <a:gd name="adj1" fmla="val 20100"/>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06A42B9-48D1-DC4D-A584-C06E5D54580B}"/>
                </a:ext>
              </a:extLst>
            </p:cNvPr>
            <p:cNvCxnSpPr>
              <a:cxnSpLocks/>
              <a:stCxn id="8" idx="4"/>
              <a:endCxn id="18" idx="0"/>
            </p:cNvCxnSpPr>
            <p:nvPr/>
          </p:nvCxnSpPr>
          <p:spPr>
            <a:xfrm>
              <a:off x="1549400" y="3330984"/>
              <a:ext cx="0" cy="426510"/>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09A180E1-C2C6-5B48-8A5A-35BDBB5DEEAA}"/>
                </a:ext>
              </a:extLst>
            </p:cNvPr>
            <p:cNvCxnSpPr>
              <a:cxnSpLocks/>
              <a:stCxn id="6" idx="3"/>
              <a:endCxn id="7" idx="2"/>
            </p:cNvCxnSpPr>
            <p:nvPr/>
          </p:nvCxnSpPr>
          <p:spPr>
            <a:xfrm rot="16200000" flipH="1">
              <a:off x="-3719" y="3022673"/>
              <a:ext cx="2823392" cy="1469077"/>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BBCFDE0-B594-194A-9A47-E070F472FF8D}"/>
                </a:ext>
              </a:extLst>
            </p:cNvPr>
            <p:cNvCxnSpPr>
              <a:cxnSpLocks/>
              <a:stCxn id="6" idx="4"/>
              <a:endCxn id="8" idx="0"/>
            </p:cNvCxnSpPr>
            <p:nvPr/>
          </p:nvCxnSpPr>
          <p:spPr>
            <a:xfrm>
              <a:off x="925205" y="2411089"/>
              <a:ext cx="624195" cy="47213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D33D2D3-57C4-624C-A446-E1546FAA188D}"/>
                </a:ext>
              </a:extLst>
            </p:cNvPr>
            <p:cNvCxnSpPr>
              <a:cxnSpLocks/>
              <a:stCxn id="10" idx="4"/>
              <a:endCxn id="7" idx="7"/>
            </p:cNvCxnSpPr>
            <p:nvPr/>
          </p:nvCxnSpPr>
          <p:spPr>
            <a:xfrm rot="16200000" flipH="1">
              <a:off x="1066234" y="3326504"/>
              <a:ext cx="2599513" cy="768681"/>
            </a:xfrm>
            <a:prstGeom prst="curvedConnector3">
              <a:avLst>
                <a:gd name="adj1" fmla="val 3176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ADDD2E6F-5750-2747-A089-F7A8CC2D336B}"/>
                </a:ext>
              </a:extLst>
            </p:cNvPr>
            <p:cNvCxnSpPr>
              <a:cxnSpLocks/>
              <a:stCxn id="9" idx="4"/>
              <a:endCxn id="7" idx="6"/>
            </p:cNvCxnSpPr>
            <p:nvPr/>
          </p:nvCxnSpPr>
          <p:spPr>
            <a:xfrm rot="5400000">
              <a:off x="1573298" y="3692406"/>
              <a:ext cx="2757819" cy="195184"/>
            </a:xfrm>
            <a:prstGeom prst="curved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A2B4A2B-7C45-864C-A149-1D1DF8517D17}"/>
                </a:ext>
              </a:extLst>
            </p:cNvPr>
            <p:cNvCxnSpPr>
              <a:cxnSpLocks/>
              <a:stCxn id="10" idx="4"/>
              <a:endCxn id="8" idx="0"/>
            </p:cNvCxnSpPr>
            <p:nvPr/>
          </p:nvCxnSpPr>
          <p:spPr>
            <a:xfrm flipH="1">
              <a:off x="1549400" y="2411089"/>
              <a:ext cx="432250"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60AF3C5-90E1-9044-B903-DB6A7B529ADA}"/>
                </a:ext>
              </a:extLst>
            </p:cNvPr>
            <p:cNvCxnSpPr>
              <a:cxnSpLocks/>
              <a:stCxn id="9" idx="4"/>
              <a:endCxn id="8" idx="0"/>
            </p:cNvCxnSpPr>
            <p:nvPr/>
          </p:nvCxnSpPr>
          <p:spPr>
            <a:xfrm flipH="1">
              <a:off x="1549400" y="2411089"/>
              <a:ext cx="1500399"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DB404F94-B026-6646-AF01-7F0F06EC7888}"/>
                </a:ext>
              </a:extLst>
            </p:cNvPr>
            <p:cNvCxnSpPr>
              <a:cxnSpLocks/>
              <a:stCxn id="10" idx="5"/>
              <a:endCxn id="18" idx="6"/>
            </p:cNvCxnSpPr>
            <p:nvPr/>
          </p:nvCxnSpPr>
          <p:spPr>
            <a:xfrm rot="5400000">
              <a:off x="1323247" y="3071204"/>
              <a:ext cx="1635857" cy="1844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F4F8646C-642D-9C4D-B8CD-768D99222FCF}"/>
                </a:ext>
              </a:extLst>
            </p:cNvPr>
            <p:cNvCxnSpPr>
              <a:cxnSpLocks/>
              <a:stCxn id="9" idx="3"/>
              <a:endCxn id="18" idx="6"/>
            </p:cNvCxnSpPr>
            <p:nvPr/>
          </p:nvCxnSpPr>
          <p:spPr>
            <a:xfrm rot="5400000">
              <a:off x="1605556" y="2788895"/>
              <a:ext cx="1635857" cy="749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1D134C4-C4CC-824E-8862-E090B567747C}"/>
              </a:ext>
            </a:extLst>
          </p:cNvPr>
          <p:cNvSpPr txBox="1"/>
          <p:nvPr/>
        </p:nvSpPr>
        <p:spPr>
          <a:xfrm>
            <a:off x="3696262" y="1900005"/>
            <a:ext cx="8326405" cy="1938992"/>
          </a:xfrm>
          <a:prstGeom prst="rect">
            <a:avLst/>
          </a:prstGeom>
          <a:noFill/>
        </p:spPr>
        <p:txBody>
          <a:bodyPr wrap="square" rtlCol="0">
            <a:spAutoFit/>
          </a:bodyPr>
          <a:lstStyle/>
          <a:p>
            <a:pPr marL="171450" indent="-171450">
              <a:buFont typeface="Arial" panose="020B0604020202020204" pitchFamily="34" charset="0"/>
              <a:buChar char="•"/>
            </a:pPr>
            <a:r>
              <a:rPr lang="en-GB" sz="1000" b="1" dirty="0">
                <a:solidFill>
                  <a:schemeClr val="tx2"/>
                </a:solidFill>
                <a:latin typeface="Skyscanner Relative Book" panose="02000506040000020004" pitchFamily="2" charset="77"/>
                <a:ea typeface="Skyscanner Relative Book" panose="02000506040000020004" pitchFamily="2" charset="77"/>
              </a:rPr>
              <a:t>Treatment: email:</a:t>
            </a:r>
            <a:r>
              <a:rPr lang="en-GB" sz="1000" dirty="0">
                <a:solidFill>
                  <a:schemeClr val="accent4"/>
                </a:solidFill>
                <a:latin typeface="Skyscanner Relative Book" panose="02000506040000020004" pitchFamily="2" charset="77"/>
                <a:ea typeface="Skyscanner Relative Book" panose="02000506040000020004" pitchFamily="2" charset="77"/>
              </a:rPr>
              <a:t> we know nothing else causes the treatment, because it is random by design. We also think it must have some effect on the target.</a:t>
            </a:r>
          </a:p>
          <a:p>
            <a:pPr marL="171450" indent="-171450">
              <a:buFont typeface="Arial" panose="020B0604020202020204" pitchFamily="34" charset="0"/>
              <a:buChar char="•"/>
            </a:pPr>
            <a:r>
              <a:rPr lang="en-GB" sz="1000" b="1" dirty="0">
                <a:solidFill>
                  <a:schemeClr val="bg1"/>
                </a:solidFill>
                <a:latin typeface="Skyscanner Relative Book" panose="02000506040000020004" pitchFamily="2" charset="77"/>
                <a:ea typeface="Skyscanner Relative Book" panose="02000506040000020004" pitchFamily="2" charset="77"/>
              </a:rPr>
              <a:t>Good Controls: credit and risk.</a:t>
            </a:r>
            <a:r>
              <a:rPr lang="en-GB" sz="1000" dirty="0">
                <a:solidFill>
                  <a:schemeClr val="accent4"/>
                </a:solidFill>
                <a:latin typeface="Skyscanner Relative Book" panose="02000506040000020004" pitchFamily="2" charset="77"/>
                <a:ea typeface="Skyscanner Relative Book" panose="02000506040000020004" pitchFamily="2" charset="77"/>
              </a:rPr>
              <a:t> We also have strong reasons to believe that these controls cause payments.</a:t>
            </a: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What about opened and agreement?</a:t>
            </a:r>
          </a:p>
          <a:p>
            <a:pPr marL="628650" lvl="1" indent="-171450">
              <a:buFont typeface="Arial" panose="020B0604020202020204" pitchFamily="34" charset="0"/>
              <a:buChar char="•"/>
            </a:pPr>
            <a:r>
              <a:rPr lang="en-GB" sz="1000" b="1" dirty="0">
                <a:solidFill>
                  <a:schemeClr val="bg2"/>
                </a:solidFill>
                <a:latin typeface="Skyscanner Relative Book" panose="02000506040000020004" pitchFamily="2" charset="77"/>
                <a:ea typeface="Skyscanner Relative Book" panose="02000506040000020004" pitchFamily="2" charset="77"/>
              </a:rPr>
              <a:t>We believe it can cause payments</a:t>
            </a:r>
            <a:r>
              <a:rPr lang="en-GB" sz="1000" dirty="0">
                <a:solidFill>
                  <a:schemeClr val="accent4"/>
                </a:solidFill>
                <a:latin typeface="Skyscanner Relative Book" panose="02000506040000020004" pitchFamily="2" charset="77"/>
                <a:ea typeface="Skyscanner Relative Book" panose="02000506040000020004" pitchFamily="2" charset="77"/>
              </a:rPr>
              <a:t>. Intuitively, people that opened the collection email could be more willing to negotiate and pay their debt as they are already prone to opening an email related with payments.</a:t>
            </a:r>
          </a:p>
          <a:p>
            <a:pPr marL="628650" lvl="1"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 </a:t>
            </a:r>
            <a:r>
              <a:rPr lang="en-GB" sz="1000" b="1" dirty="0">
                <a:solidFill>
                  <a:schemeClr val="bg2"/>
                </a:solidFill>
                <a:latin typeface="Skyscanner Relative Book" panose="02000506040000020004" pitchFamily="2" charset="77"/>
                <a:ea typeface="Skyscanner Relative Book" panose="02000506040000020004" pitchFamily="2" charset="77"/>
              </a:rPr>
              <a:t>We believe that opened also causes agreement. </a:t>
            </a:r>
            <a:r>
              <a:rPr lang="en-GB" sz="1000" dirty="0">
                <a:solidFill>
                  <a:schemeClr val="accent4"/>
                </a:solidFill>
                <a:latin typeface="Skyscanner Relative Book" panose="02000506040000020004" pitchFamily="2" charset="77"/>
                <a:ea typeface="Skyscanner Relative Book" panose="02000506040000020004" pitchFamily="2" charset="77"/>
              </a:rPr>
              <a:t>Similar to above, if someone opens and email, their chances of trying to reach an agreement might increases.</a:t>
            </a:r>
          </a:p>
          <a:p>
            <a:pPr marL="628650" lvl="1" indent="-171450">
              <a:buFont typeface="Arial" panose="020B0604020202020204" pitchFamily="34" charset="0"/>
              <a:buChar char="•"/>
            </a:pPr>
            <a:r>
              <a:rPr lang="en-GB" sz="1000" b="1" dirty="0">
                <a:solidFill>
                  <a:schemeClr val="bg2"/>
                </a:solidFill>
                <a:latin typeface="Skyscanner Relative Book" panose="02000506040000020004" pitchFamily="2" charset="77"/>
                <a:ea typeface="Skyscanner Relative Book" panose="02000506040000020004" pitchFamily="2" charset="77"/>
              </a:rPr>
              <a:t>We believe agreement causes payments.</a:t>
            </a:r>
            <a:r>
              <a:rPr lang="en-GB" sz="1000" dirty="0">
                <a:solidFill>
                  <a:schemeClr val="accent4"/>
                </a:solidFill>
                <a:latin typeface="Skyscanner Relative Book" panose="02000506040000020004" pitchFamily="2" charset="77"/>
                <a:ea typeface="Skyscanner Relative Book" panose="02000506040000020004" pitchFamily="2" charset="77"/>
              </a:rPr>
              <a:t> Idem to the above.</a:t>
            </a:r>
          </a:p>
          <a:p>
            <a:pPr marL="628650" lvl="1"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In addition, depending on credit and risk, some people will have different propensities of opening an email and agreeing on payment settlements.</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63" name="Rounded Rectangle 62">
            <a:extLst>
              <a:ext uri="{FF2B5EF4-FFF2-40B4-BE49-F238E27FC236}">
                <a16:creationId xmlns:a16="http://schemas.microsoft.com/office/drawing/2014/main" id="{C20B5EE0-80E3-A741-A986-623F34EDB43B}"/>
              </a:ext>
            </a:extLst>
          </p:cNvPr>
          <p:cNvSpPr/>
          <p:nvPr/>
        </p:nvSpPr>
        <p:spPr>
          <a:xfrm>
            <a:off x="784715" y="2652748"/>
            <a:ext cx="1608565" cy="1673719"/>
          </a:xfrm>
          <a:prstGeom prst="round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C0251C5-963A-F448-ACED-ADE3C47823E2}"/>
              </a:ext>
            </a:extLst>
          </p:cNvPr>
          <p:cNvSpPr/>
          <p:nvPr/>
        </p:nvSpPr>
        <p:spPr>
          <a:xfrm>
            <a:off x="3701492" y="3856631"/>
            <a:ext cx="8326405" cy="387023"/>
          </a:xfrm>
          <a:prstGeom prst="round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1"/>
                </a:solidFill>
                <a:latin typeface="Skyscanner Relative Book" panose="02000506040000020004" pitchFamily="2" charset="77"/>
                <a:ea typeface="Skyscanner Relative Book" panose="02000506040000020004" pitchFamily="2" charset="77"/>
              </a:rPr>
              <a:t>WHATS THE PROBLEM? THAT OPENED AND AGREEMENT ARE IN THE CAUSAL PATH FROM EMAIL TO PAYMENTS!</a:t>
            </a:r>
          </a:p>
        </p:txBody>
      </p:sp>
      <p:sp>
        <p:nvSpPr>
          <p:cNvPr id="66" name="TextBox 65">
            <a:extLst>
              <a:ext uri="{FF2B5EF4-FFF2-40B4-BE49-F238E27FC236}">
                <a16:creationId xmlns:a16="http://schemas.microsoft.com/office/drawing/2014/main" id="{999F291E-6CDA-7449-BFF0-28815EA76766}"/>
              </a:ext>
            </a:extLst>
          </p:cNvPr>
          <p:cNvSpPr txBox="1"/>
          <p:nvPr/>
        </p:nvSpPr>
        <p:spPr>
          <a:xfrm>
            <a:off x="3651605" y="4329939"/>
            <a:ext cx="8326405" cy="553998"/>
          </a:xfrm>
          <a:prstGeom prst="rect">
            <a:avLst/>
          </a:prstGeom>
          <a:noFill/>
        </p:spPr>
        <p:txBody>
          <a:bodyPr wrap="square" rtlCol="0">
            <a:spAutoFit/>
          </a:bodyPr>
          <a:lstStyle/>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Suppose that we add agreement to our regression model, </a:t>
            </a:r>
            <a:r>
              <a:rPr lang="en-GB" sz="1000" dirty="0" err="1">
                <a:solidFill>
                  <a:schemeClr val="accent4"/>
                </a:solidFill>
                <a:latin typeface="Skyscanner Relative Book" panose="02000506040000020004" pitchFamily="2" charset="77"/>
                <a:ea typeface="Skyscanner Relative Book" panose="02000506040000020004" pitchFamily="2" charset="77"/>
              </a:rPr>
              <a:t>ie</a:t>
            </a:r>
            <a:r>
              <a:rPr lang="en-GB" sz="1000" dirty="0">
                <a:solidFill>
                  <a:schemeClr val="accent4"/>
                </a:solidFill>
                <a:latin typeface="Skyscanner Relative Book" panose="02000506040000020004" pitchFamily="2" charset="77"/>
                <a:ea typeface="Skyscanner Relative Book" panose="02000506040000020004" pitchFamily="2" charset="77"/>
              </a:rPr>
              <a:t>, suppose that we are controlling for ‘agreement’. This means that the treatment is no longer comparable across all controls, because one of them (agreement) is in the causal path (in other words, one control is a consequence of the treatment itself).</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0BD093F-0DDE-5049-8199-7C956C54A0EB}"/>
                  </a:ext>
                </a:extLst>
              </p:cNvPr>
              <p:cNvSpPr txBox="1"/>
              <p:nvPr/>
            </p:nvSpPr>
            <p:spPr>
              <a:xfrm>
                <a:off x="3682117" y="4970222"/>
                <a:ext cx="3963284"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1100" b="0" i="1" smtClean="0">
                          <a:solidFill>
                            <a:schemeClr val="accent4"/>
                          </a:solidFill>
                          <a:latin typeface="Cambria Math" panose="02040503050406030204" pitchFamily="18" charset="0"/>
                          <a:ea typeface="Skyscanner Relative Book" panose="02000506040000020004" pitchFamily="2" charset="77"/>
                        </a:rPr>
                        <m:t>𝐸</m:t>
                      </m:r>
                      <m:d>
                        <m:dPr>
                          <m:begChr m:val="["/>
                          <m:endChr m:val="]"/>
                          <m:ctrlPr>
                            <a:rPr lang="en-GB" sz="1100" b="0" i="1" smtClean="0">
                              <a:solidFill>
                                <a:schemeClr val="accent4"/>
                              </a:solidFill>
                              <a:latin typeface="Cambria Math" panose="02040503050406030204" pitchFamily="18" charset="0"/>
                              <a:ea typeface="Skyscanner Relative Book" panose="02000506040000020004" pitchFamily="2" charset="77"/>
                            </a:rPr>
                          </m:ctrlPr>
                        </m:dPr>
                        <m:e>
                          <m:sSub>
                            <m:sSubPr>
                              <m:ctrlPr>
                                <a:rPr lang="en-GB" sz="1100" b="0" i="1" smtClean="0">
                                  <a:solidFill>
                                    <a:schemeClr val="accent4"/>
                                  </a:solidFill>
                                  <a:latin typeface="Cambria Math" panose="02040503050406030204" pitchFamily="18" charset="0"/>
                                  <a:ea typeface="Skyscanner Relative Book" panose="02000506040000020004" pitchFamily="2" charset="77"/>
                                </a:rPr>
                              </m:ctrlPr>
                            </m:sSubPr>
                            <m:e>
                              <m:r>
                                <a:rPr lang="en-GB" sz="1100" b="0" i="1" smtClean="0">
                                  <a:solidFill>
                                    <a:schemeClr val="accent4"/>
                                  </a:solidFill>
                                  <a:latin typeface="Cambria Math" panose="02040503050406030204" pitchFamily="18" charset="0"/>
                                  <a:ea typeface="Skyscanner Relative Book" panose="02000506040000020004" pitchFamily="2" charset="77"/>
                                </a:rPr>
                                <m:t>𝑌</m:t>
                              </m:r>
                            </m:e>
                            <m:sub>
                              <m:r>
                                <a:rPr lang="en-GB" sz="1100" b="0" i="1" smtClean="0">
                                  <a:solidFill>
                                    <a:schemeClr val="accent4"/>
                                  </a:solidFill>
                                  <a:latin typeface="Cambria Math" panose="02040503050406030204" pitchFamily="18" charset="0"/>
                                  <a:ea typeface="Skyscanner Relative Book" panose="02000506040000020004" pitchFamily="2" charset="77"/>
                                </a:rPr>
                                <m:t>0</m:t>
                              </m:r>
                            </m:sub>
                          </m:sSub>
                        </m:e>
                        <m:e>
                          <m:r>
                            <a:rPr lang="en-GB" sz="1100" b="0" i="1" smtClean="0">
                              <a:solidFill>
                                <a:schemeClr val="accent4"/>
                              </a:solidFill>
                              <a:latin typeface="Cambria Math" panose="02040503050406030204" pitchFamily="18" charset="0"/>
                              <a:ea typeface="Skyscanner Relative Book" panose="02000506040000020004" pitchFamily="2" charset="77"/>
                            </a:rPr>
                            <m:t>𝑇</m:t>
                          </m:r>
                          <m:r>
                            <a:rPr lang="en-GB" sz="1100" b="0" i="1" smtClean="0">
                              <a:solidFill>
                                <a:schemeClr val="accent4"/>
                              </a:solidFill>
                              <a:latin typeface="Cambria Math" panose="02040503050406030204" pitchFamily="18" charset="0"/>
                              <a:ea typeface="Skyscanner Relative Book" panose="02000506040000020004" pitchFamily="2" charset="77"/>
                            </a:rPr>
                            <m:t>=0, </m:t>
                          </m:r>
                          <m:r>
                            <a:rPr lang="en-GB" sz="1100" b="0" i="1" smtClean="0">
                              <a:solidFill>
                                <a:schemeClr val="accent4"/>
                              </a:solidFill>
                              <a:latin typeface="Cambria Math" panose="02040503050406030204" pitchFamily="18" charset="0"/>
                              <a:ea typeface="Skyscanner Relative Book" panose="02000506040000020004" pitchFamily="2" charset="77"/>
                            </a:rPr>
                            <m:t>𝐴𝑔𝑟𝑒𝑒𝑚𝑒𝑛𝑡</m:t>
                          </m:r>
                          <m:r>
                            <a:rPr lang="en-GB" sz="1100" b="0" i="1" smtClean="0">
                              <a:solidFill>
                                <a:schemeClr val="accent4"/>
                              </a:solidFill>
                              <a:latin typeface="Cambria Math" panose="02040503050406030204" pitchFamily="18" charset="0"/>
                              <a:ea typeface="Skyscanner Relative Book" panose="02000506040000020004" pitchFamily="2" charset="77"/>
                            </a:rPr>
                            <m:t>=0</m:t>
                          </m:r>
                        </m:e>
                      </m:d>
                      <m:r>
                        <a:rPr lang="en-GB" sz="1100" b="0" i="1" smtClean="0">
                          <a:solidFill>
                            <a:schemeClr val="accent4"/>
                          </a:solidFill>
                          <a:latin typeface="Cambria Math" panose="02040503050406030204" pitchFamily="18" charset="0"/>
                          <a:ea typeface="Skyscanner Relative Book" panose="02000506040000020004" pitchFamily="2" charset="77"/>
                        </a:rPr>
                        <m:t>&gt;</m:t>
                      </m:r>
                      <m:r>
                        <a:rPr lang="en-GB" sz="1100" i="1">
                          <a:solidFill>
                            <a:schemeClr val="accent4"/>
                          </a:solidFill>
                          <a:latin typeface="Cambria Math" panose="02040503050406030204" pitchFamily="18" charset="0"/>
                          <a:ea typeface="Skyscanner Relative Book" panose="02000506040000020004" pitchFamily="2" charset="77"/>
                        </a:rPr>
                        <m:t>𝐸</m:t>
                      </m:r>
                      <m:d>
                        <m:dPr>
                          <m:begChr m:val="["/>
                          <m:endChr m:val="]"/>
                          <m:ctrlPr>
                            <a:rPr lang="en-GB" sz="1100" i="1">
                              <a:solidFill>
                                <a:schemeClr val="accent4"/>
                              </a:solidFill>
                              <a:latin typeface="Cambria Math" panose="02040503050406030204" pitchFamily="18" charset="0"/>
                              <a:ea typeface="Skyscanner Relative Book" panose="02000506040000020004" pitchFamily="2" charset="77"/>
                            </a:rPr>
                          </m:ctrlPr>
                        </m:dPr>
                        <m:e>
                          <m:sSub>
                            <m:sSubPr>
                              <m:ctrlPr>
                                <a:rPr lang="en-GB" sz="1100" i="1">
                                  <a:solidFill>
                                    <a:schemeClr val="accent4"/>
                                  </a:solidFill>
                                  <a:latin typeface="Cambria Math" panose="02040503050406030204" pitchFamily="18" charset="0"/>
                                  <a:ea typeface="Skyscanner Relative Book" panose="02000506040000020004" pitchFamily="2" charset="77"/>
                                </a:rPr>
                              </m:ctrlPr>
                            </m:sSubPr>
                            <m:e>
                              <m:r>
                                <a:rPr lang="en-GB" sz="1100" i="1">
                                  <a:solidFill>
                                    <a:schemeClr val="accent4"/>
                                  </a:solidFill>
                                  <a:latin typeface="Cambria Math" panose="02040503050406030204" pitchFamily="18" charset="0"/>
                                  <a:ea typeface="Skyscanner Relative Book" panose="02000506040000020004" pitchFamily="2" charset="77"/>
                                </a:rPr>
                                <m:t>𝑌</m:t>
                              </m:r>
                            </m:e>
                            <m:sub>
                              <m:r>
                                <a:rPr lang="en-GB" sz="1100" i="1">
                                  <a:solidFill>
                                    <a:schemeClr val="accent4"/>
                                  </a:solidFill>
                                  <a:latin typeface="Cambria Math" panose="02040503050406030204" pitchFamily="18" charset="0"/>
                                  <a:ea typeface="Skyscanner Relative Book" panose="02000506040000020004" pitchFamily="2" charset="77"/>
                                </a:rPr>
                                <m:t>0</m:t>
                              </m:r>
                            </m:sub>
                          </m:sSub>
                        </m:e>
                        <m:e>
                          <m:r>
                            <a:rPr lang="en-GB" sz="1100" i="1">
                              <a:solidFill>
                                <a:schemeClr val="accent4"/>
                              </a:solidFill>
                              <a:latin typeface="Cambria Math" panose="02040503050406030204" pitchFamily="18" charset="0"/>
                              <a:ea typeface="Skyscanner Relative Book" panose="02000506040000020004" pitchFamily="2" charset="77"/>
                            </a:rPr>
                            <m:t>𝑇</m:t>
                          </m:r>
                          <m:r>
                            <a:rPr lang="en-GB" sz="1100" i="1">
                              <a:solidFill>
                                <a:schemeClr val="accent4"/>
                              </a:solidFill>
                              <a:latin typeface="Cambria Math" panose="02040503050406030204" pitchFamily="18" charset="0"/>
                              <a:ea typeface="Skyscanner Relative Book" panose="02000506040000020004" pitchFamily="2" charset="77"/>
                            </a:rPr>
                            <m:t>=1, </m:t>
                          </m:r>
                          <m:r>
                            <a:rPr lang="en-GB" sz="1100" i="1">
                              <a:solidFill>
                                <a:schemeClr val="accent4"/>
                              </a:solidFill>
                              <a:latin typeface="Cambria Math" panose="02040503050406030204" pitchFamily="18" charset="0"/>
                              <a:ea typeface="Skyscanner Relative Book" panose="02000506040000020004" pitchFamily="2" charset="77"/>
                            </a:rPr>
                            <m:t>𝐴𝑔𝑟𝑒𝑒𝑚𝑒𝑛𝑡</m:t>
                          </m:r>
                          <m:r>
                            <a:rPr lang="en-GB" sz="1100" i="1">
                              <a:solidFill>
                                <a:schemeClr val="accent4"/>
                              </a:solidFill>
                              <a:latin typeface="Cambria Math" panose="02040503050406030204" pitchFamily="18" charset="0"/>
                              <a:ea typeface="Skyscanner Relative Book" panose="02000506040000020004" pitchFamily="2" charset="77"/>
                            </a:rPr>
                            <m:t>=0</m:t>
                          </m:r>
                        </m:e>
                      </m:d>
                      <m:r>
                        <a:rPr lang="en-GB" sz="1100" b="0" i="1" smtClean="0">
                          <a:solidFill>
                            <a:schemeClr val="accent4"/>
                          </a:solidFill>
                          <a:latin typeface="Cambria Math" panose="02040503050406030204" pitchFamily="18" charset="0"/>
                          <a:ea typeface="Skyscanner Relative Book" panose="02000506040000020004" pitchFamily="2" charset="77"/>
                        </a:rPr>
                        <m:t>?</m:t>
                      </m:r>
                    </m:oMath>
                  </m:oMathPara>
                </a14:m>
                <a:endParaRPr lang="en-GB"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67" name="TextBox 66">
                <a:extLst>
                  <a:ext uri="{FF2B5EF4-FFF2-40B4-BE49-F238E27FC236}">
                    <a16:creationId xmlns:a16="http://schemas.microsoft.com/office/drawing/2014/main" id="{90BD093F-0DDE-5049-8199-7C956C54A0EB}"/>
                  </a:ext>
                </a:extLst>
              </p:cNvPr>
              <p:cNvSpPr txBox="1">
                <a:spLocks noRot="1" noChangeAspect="1" noMove="1" noResize="1" noEditPoints="1" noAdjustHandles="1" noChangeArrowheads="1" noChangeShapeType="1" noTextEdit="1"/>
              </p:cNvSpPr>
              <p:nvPr/>
            </p:nvSpPr>
            <p:spPr>
              <a:xfrm>
                <a:off x="3682117" y="4970222"/>
                <a:ext cx="3963284" cy="261610"/>
              </a:xfrm>
              <a:prstGeom prst="rect">
                <a:avLst/>
              </a:prstGeom>
              <a:blipFill>
                <a:blip r:embed="rId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AA81954-1D13-5D41-83BF-57D50BE8B90E}"/>
                  </a:ext>
                </a:extLst>
              </p:cNvPr>
              <p:cNvSpPr txBox="1"/>
              <p:nvPr/>
            </p:nvSpPr>
            <p:spPr>
              <a:xfrm>
                <a:off x="7814807" y="4978977"/>
                <a:ext cx="3963284" cy="2616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1100" b="0" i="1" smtClean="0">
                          <a:solidFill>
                            <a:schemeClr val="accent4"/>
                          </a:solidFill>
                          <a:latin typeface="Cambria Math" panose="02040503050406030204" pitchFamily="18" charset="0"/>
                          <a:ea typeface="Skyscanner Relative Book" panose="02000506040000020004" pitchFamily="2" charset="77"/>
                        </a:rPr>
                        <m:t>𝐸</m:t>
                      </m:r>
                      <m:d>
                        <m:dPr>
                          <m:begChr m:val="["/>
                          <m:endChr m:val="]"/>
                          <m:ctrlPr>
                            <a:rPr lang="en-GB" sz="1100" b="0" i="1" smtClean="0">
                              <a:solidFill>
                                <a:schemeClr val="accent4"/>
                              </a:solidFill>
                              <a:latin typeface="Cambria Math" panose="02040503050406030204" pitchFamily="18" charset="0"/>
                              <a:ea typeface="Skyscanner Relative Book" panose="02000506040000020004" pitchFamily="2" charset="77"/>
                            </a:rPr>
                          </m:ctrlPr>
                        </m:dPr>
                        <m:e>
                          <m:sSub>
                            <m:sSubPr>
                              <m:ctrlPr>
                                <a:rPr lang="en-GB" sz="1100" b="0" i="1" smtClean="0">
                                  <a:solidFill>
                                    <a:schemeClr val="accent4"/>
                                  </a:solidFill>
                                  <a:latin typeface="Cambria Math" panose="02040503050406030204" pitchFamily="18" charset="0"/>
                                  <a:ea typeface="Skyscanner Relative Book" panose="02000506040000020004" pitchFamily="2" charset="77"/>
                                </a:rPr>
                              </m:ctrlPr>
                            </m:sSubPr>
                            <m:e>
                              <m:r>
                                <a:rPr lang="en-GB" sz="1100" b="0" i="1" smtClean="0">
                                  <a:solidFill>
                                    <a:schemeClr val="accent4"/>
                                  </a:solidFill>
                                  <a:latin typeface="Cambria Math" panose="02040503050406030204" pitchFamily="18" charset="0"/>
                                  <a:ea typeface="Skyscanner Relative Book" panose="02000506040000020004" pitchFamily="2" charset="77"/>
                                </a:rPr>
                                <m:t>𝑌</m:t>
                              </m:r>
                            </m:e>
                            <m:sub>
                              <m:r>
                                <a:rPr lang="en-GB" sz="1100" b="0" i="1" smtClean="0">
                                  <a:solidFill>
                                    <a:schemeClr val="accent4"/>
                                  </a:solidFill>
                                  <a:latin typeface="Cambria Math" panose="02040503050406030204" pitchFamily="18" charset="0"/>
                                  <a:ea typeface="Skyscanner Relative Book" panose="02000506040000020004" pitchFamily="2" charset="77"/>
                                </a:rPr>
                                <m:t>0</m:t>
                              </m:r>
                            </m:sub>
                          </m:sSub>
                        </m:e>
                        <m:e>
                          <m:r>
                            <a:rPr lang="en-GB" sz="1100" b="0" i="1" smtClean="0">
                              <a:solidFill>
                                <a:schemeClr val="accent4"/>
                              </a:solidFill>
                              <a:latin typeface="Cambria Math" panose="02040503050406030204" pitchFamily="18" charset="0"/>
                              <a:ea typeface="Skyscanner Relative Book" panose="02000506040000020004" pitchFamily="2" charset="77"/>
                            </a:rPr>
                            <m:t>𝑇</m:t>
                          </m:r>
                          <m:r>
                            <a:rPr lang="en-GB" sz="1100" b="0" i="1" smtClean="0">
                              <a:solidFill>
                                <a:schemeClr val="accent4"/>
                              </a:solidFill>
                              <a:latin typeface="Cambria Math" panose="02040503050406030204" pitchFamily="18" charset="0"/>
                              <a:ea typeface="Skyscanner Relative Book" panose="02000506040000020004" pitchFamily="2" charset="77"/>
                            </a:rPr>
                            <m:t>=0, </m:t>
                          </m:r>
                          <m:r>
                            <a:rPr lang="en-GB" sz="1100" b="0" i="1" smtClean="0">
                              <a:solidFill>
                                <a:schemeClr val="accent4"/>
                              </a:solidFill>
                              <a:latin typeface="Cambria Math" panose="02040503050406030204" pitchFamily="18" charset="0"/>
                              <a:ea typeface="Skyscanner Relative Book" panose="02000506040000020004" pitchFamily="2" charset="77"/>
                            </a:rPr>
                            <m:t>𝐴𝑔𝑟𝑒𝑒𝑚𝑒𝑛𝑡</m:t>
                          </m:r>
                          <m:r>
                            <a:rPr lang="en-GB" sz="1100" b="0" i="1" smtClean="0">
                              <a:solidFill>
                                <a:schemeClr val="accent4"/>
                              </a:solidFill>
                              <a:latin typeface="Cambria Math" panose="02040503050406030204" pitchFamily="18" charset="0"/>
                              <a:ea typeface="Skyscanner Relative Book" panose="02000506040000020004" pitchFamily="2" charset="77"/>
                            </a:rPr>
                            <m:t>=1</m:t>
                          </m:r>
                        </m:e>
                      </m:d>
                      <m:r>
                        <a:rPr lang="en-GB" sz="1100" b="0" i="1" smtClean="0">
                          <a:solidFill>
                            <a:schemeClr val="accent4"/>
                          </a:solidFill>
                          <a:latin typeface="Cambria Math" panose="02040503050406030204" pitchFamily="18" charset="0"/>
                          <a:ea typeface="Skyscanner Relative Book" panose="02000506040000020004" pitchFamily="2" charset="77"/>
                        </a:rPr>
                        <m:t>&gt;</m:t>
                      </m:r>
                      <m:r>
                        <a:rPr lang="en-GB" sz="1100" i="1">
                          <a:solidFill>
                            <a:schemeClr val="accent4"/>
                          </a:solidFill>
                          <a:latin typeface="Cambria Math" panose="02040503050406030204" pitchFamily="18" charset="0"/>
                          <a:ea typeface="Skyscanner Relative Book" panose="02000506040000020004" pitchFamily="2" charset="77"/>
                        </a:rPr>
                        <m:t>𝐸</m:t>
                      </m:r>
                      <m:d>
                        <m:dPr>
                          <m:begChr m:val="["/>
                          <m:endChr m:val="]"/>
                          <m:ctrlPr>
                            <a:rPr lang="en-GB" sz="1100" i="1">
                              <a:solidFill>
                                <a:schemeClr val="accent4"/>
                              </a:solidFill>
                              <a:latin typeface="Cambria Math" panose="02040503050406030204" pitchFamily="18" charset="0"/>
                              <a:ea typeface="Skyscanner Relative Book" panose="02000506040000020004" pitchFamily="2" charset="77"/>
                            </a:rPr>
                          </m:ctrlPr>
                        </m:dPr>
                        <m:e>
                          <m:sSub>
                            <m:sSubPr>
                              <m:ctrlPr>
                                <a:rPr lang="en-GB" sz="1100" i="1">
                                  <a:solidFill>
                                    <a:schemeClr val="accent4"/>
                                  </a:solidFill>
                                  <a:latin typeface="Cambria Math" panose="02040503050406030204" pitchFamily="18" charset="0"/>
                                  <a:ea typeface="Skyscanner Relative Book" panose="02000506040000020004" pitchFamily="2" charset="77"/>
                                </a:rPr>
                              </m:ctrlPr>
                            </m:sSubPr>
                            <m:e>
                              <m:r>
                                <a:rPr lang="en-GB" sz="1100" i="1">
                                  <a:solidFill>
                                    <a:schemeClr val="accent4"/>
                                  </a:solidFill>
                                  <a:latin typeface="Cambria Math" panose="02040503050406030204" pitchFamily="18" charset="0"/>
                                  <a:ea typeface="Skyscanner Relative Book" panose="02000506040000020004" pitchFamily="2" charset="77"/>
                                </a:rPr>
                                <m:t>𝑌</m:t>
                              </m:r>
                            </m:e>
                            <m:sub>
                              <m:r>
                                <a:rPr lang="en-GB" sz="1100" i="1">
                                  <a:solidFill>
                                    <a:schemeClr val="accent4"/>
                                  </a:solidFill>
                                  <a:latin typeface="Cambria Math" panose="02040503050406030204" pitchFamily="18" charset="0"/>
                                  <a:ea typeface="Skyscanner Relative Book" panose="02000506040000020004" pitchFamily="2" charset="77"/>
                                </a:rPr>
                                <m:t>0</m:t>
                              </m:r>
                            </m:sub>
                          </m:sSub>
                        </m:e>
                        <m:e>
                          <m:r>
                            <a:rPr lang="en-GB" sz="1100" i="1">
                              <a:solidFill>
                                <a:schemeClr val="accent4"/>
                              </a:solidFill>
                              <a:latin typeface="Cambria Math" panose="02040503050406030204" pitchFamily="18" charset="0"/>
                              <a:ea typeface="Skyscanner Relative Book" panose="02000506040000020004" pitchFamily="2" charset="77"/>
                            </a:rPr>
                            <m:t>𝑇</m:t>
                          </m:r>
                          <m:r>
                            <a:rPr lang="en-GB" sz="1100" i="1">
                              <a:solidFill>
                                <a:schemeClr val="accent4"/>
                              </a:solidFill>
                              <a:latin typeface="Cambria Math" panose="02040503050406030204" pitchFamily="18" charset="0"/>
                              <a:ea typeface="Skyscanner Relative Book" panose="02000506040000020004" pitchFamily="2" charset="77"/>
                            </a:rPr>
                            <m:t>=1, </m:t>
                          </m:r>
                          <m:r>
                            <a:rPr lang="en-GB" sz="1100" i="1">
                              <a:solidFill>
                                <a:schemeClr val="accent4"/>
                              </a:solidFill>
                              <a:latin typeface="Cambria Math" panose="02040503050406030204" pitchFamily="18" charset="0"/>
                              <a:ea typeface="Skyscanner Relative Book" panose="02000506040000020004" pitchFamily="2" charset="77"/>
                            </a:rPr>
                            <m:t>𝐴𝑔𝑟𝑒𝑒𝑚𝑒𝑛𝑡</m:t>
                          </m:r>
                          <m:r>
                            <a:rPr lang="en-GB" sz="1100" i="1">
                              <a:solidFill>
                                <a:schemeClr val="accent4"/>
                              </a:solidFill>
                              <a:latin typeface="Cambria Math" panose="02040503050406030204" pitchFamily="18" charset="0"/>
                              <a:ea typeface="Skyscanner Relative Book" panose="02000506040000020004" pitchFamily="2" charset="77"/>
                            </a:rPr>
                            <m:t>=1</m:t>
                          </m:r>
                        </m:e>
                      </m:d>
                      <m:r>
                        <a:rPr lang="en-GB" sz="1100" b="0" i="1" smtClean="0">
                          <a:solidFill>
                            <a:schemeClr val="accent4"/>
                          </a:solidFill>
                          <a:latin typeface="Cambria Math" panose="02040503050406030204" pitchFamily="18" charset="0"/>
                          <a:ea typeface="Skyscanner Relative Book" panose="02000506040000020004" pitchFamily="2" charset="77"/>
                        </a:rPr>
                        <m:t>?</m:t>
                      </m:r>
                    </m:oMath>
                  </m:oMathPara>
                </a14:m>
                <a:endParaRPr lang="en-GB"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68" name="TextBox 67">
                <a:extLst>
                  <a:ext uri="{FF2B5EF4-FFF2-40B4-BE49-F238E27FC236}">
                    <a16:creationId xmlns:a16="http://schemas.microsoft.com/office/drawing/2014/main" id="{3AA81954-1D13-5D41-83BF-57D50BE8B90E}"/>
                  </a:ext>
                </a:extLst>
              </p:cNvPr>
              <p:cNvSpPr txBox="1">
                <a:spLocks noRot="1" noChangeAspect="1" noMove="1" noResize="1" noEditPoints="1" noAdjustHandles="1" noChangeArrowheads="1" noChangeShapeType="1" noTextEdit="1"/>
              </p:cNvSpPr>
              <p:nvPr/>
            </p:nvSpPr>
            <p:spPr>
              <a:xfrm>
                <a:off x="7814807" y="4978977"/>
                <a:ext cx="3963284" cy="261610"/>
              </a:xfrm>
              <a:prstGeom prst="rect">
                <a:avLst/>
              </a:prstGeom>
              <a:blipFill>
                <a:blip r:embed="rId3"/>
                <a:stretch>
                  <a:fillRect b="-4762"/>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D48FF2DC-DB25-7042-B21A-A822A5522E95}"/>
              </a:ext>
            </a:extLst>
          </p:cNvPr>
          <p:cNvSpPr txBox="1"/>
          <p:nvPr/>
        </p:nvSpPr>
        <p:spPr>
          <a:xfrm>
            <a:off x="3804005" y="5861593"/>
            <a:ext cx="3576013" cy="553998"/>
          </a:xfrm>
          <a:prstGeom prst="rect">
            <a:avLst/>
          </a:prstGeom>
          <a:noFill/>
        </p:spPr>
        <p:txBody>
          <a:bodyPr wrap="square" rtlCol="0">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If we take the case were we are recovering payments, we would prefer those users who pay without having us to prompt them (1) vs (2)</a:t>
            </a:r>
          </a:p>
        </p:txBody>
      </p:sp>
      <p:sp>
        <p:nvSpPr>
          <p:cNvPr id="70" name="Right Brace 69">
            <a:extLst>
              <a:ext uri="{FF2B5EF4-FFF2-40B4-BE49-F238E27FC236}">
                <a16:creationId xmlns:a16="http://schemas.microsoft.com/office/drawing/2014/main" id="{9532E047-E766-014E-B0D4-7CB4DFFE7605}"/>
              </a:ext>
            </a:extLst>
          </p:cNvPr>
          <p:cNvSpPr/>
          <p:nvPr/>
        </p:nvSpPr>
        <p:spPr>
          <a:xfrm rot="5400000">
            <a:off x="4610671" y="4433923"/>
            <a:ext cx="77529" cy="16908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791B55D1-93E5-BB48-B3C5-2CCA36BD638A}"/>
              </a:ext>
            </a:extLst>
          </p:cNvPr>
          <p:cNvSpPr txBox="1"/>
          <p:nvPr/>
        </p:nvSpPr>
        <p:spPr>
          <a:xfrm>
            <a:off x="3727804" y="5318117"/>
            <a:ext cx="1843262" cy="215444"/>
          </a:xfrm>
          <a:prstGeom prst="rect">
            <a:avLst/>
          </a:prstGeom>
          <a:noFill/>
        </p:spPr>
        <p:txBody>
          <a:bodyPr wrap="square" rtlCol="0">
            <a:spAutoFit/>
          </a:bodyPr>
          <a:lstStyle/>
          <a:p>
            <a:pPr algn="ctr"/>
            <a:r>
              <a:rPr lang="en-GB" sz="800" dirty="0">
                <a:solidFill>
                  <a:schemeClr val="accent4"/>
                </a:solidFill>
                <a:latin typeface="Skyscanner Relative Book" panose="02000506040000020004" pitchFamily="2" charset="77"/>
                <a:ea typeface="Skyscanner Relative Book" panose="02000506040000020004" pitchFamily="2" charset="77"/>
              </a:rPr>
              <a:t>(1) No email or contacting to agree</a:t>
            </a:r>
          </a:p>
        </p:txBody>
      </p:sp>
      <p:sp>
        <p:nvSpPr>
          <p:cNvPr id="72" name="Right Brace 71">
            <a:extLst>
              <a:ext uri="{FF2B5EF4-FFF2-40B4-BE49-F238E27FC236}">
                <a16:creationId xmlns:a16="http://schemas.microsoft.com/office/drawing/2014/main" id="{92D44EE9-3B9F-2F47-9AED-89A06A959F4A}"/>
              </a:ext>
            </a:extLst>
          </p:cNvPr>
          <p:cNvSpPr/>
          <p:nvPr/>
        </p:nvSpPr>
        <p:spPr>
          <a:xfrm rot="5400000">
            <a:off x="6495824" y="4433922"/>
            <a:ext cx="77529" cy="16908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BB6F8395-88D1-F543-A08C-1EE8CC0EB46E}"/>
              </a:ext>
            </a:extLst>
          </p:cNvPr>
          <p:cNvSpPr txBox="1"/>
          <p:nvPr/>
        </p:nvSpPr>
        <p:spPr>
          <a:xfrm>
            <a:off x="5663759" y="5318117"/>
            <a:ext cx="1843262" cy="338554"/>
          </a:xfrm>
          <a:prstGeom prst="rect">
            <a:avLst/>
          </a:prstGeom>
          <a:noFill/>
        </p:spPr>
        <p:txBody>
          <a:bodyPr wrap="square" rtlCol="0">
            <a:spAutoFit/>
          </a:bodyPr>
          <a:lstStyle/>
          <a:p>
            <a:pPr algn="ctr"/>
            <a:r>
              <a:rPr lang="en-GB" sz="800" dirty="0">
                <a:solidFill>
                  <a:schemeClr val="accent4"/>
                </a:solidFill>
                <a:latin typeface="Skyscanner Relative Book" panose="02000506040000020004" pitchFamily="2" charset="77"/>
                <a:ea typeface="Skyscanner Relative Book" panose="02000506040000020004" pitchFamily="2" charset="77"/>
              </a:rPr>
              <a:t>(2) Having received the email but not contacting to agree</a:t>
            </a:r>
          </a:p>
        </p:txBody>
      </p:sp>
      <p:sp>
        <p:nvSpPr>
          <p:cNvPr id="74" name="Right Brace 73">
            <a:extLst>
              <a:ext uri="{FF2B5EF4-FFF2-40B4-BE49-F238E27FC236}">
                <a16:creationId xmlns:a16="http://schemas.microsoft.com/office/drawing/2014/main" id="{3AEE7D22-DA97-C942-ABE0-EC67DE32A475}"/>
              </a:ext>
            </a:extLst>
          </p:cNvPr>
          <p:cNvSpPr/>
          <p:nvPr/>
        </p:nvSpPr>
        <p:spPr>
          <a:xfrm rot="5400000">
            <a:off x="8766384" y="4433922"/>
            <a:ext cx="77529" cy="16908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ight Brace 74">
            <a:extLst>
              <a:ext uri="{FF2B5EF4-FFF2-40B4-BE49-F238E27FC236}">
                <a16:creationId xmlns:a16="http://schemas.microsoft.com/office/drawing/2014/main" id="{8E16429B-DC03-1C44-AED7-C940CD52B836}"/>
              </a:ext>
            </a:extLst>
          </p:cNvPr>
          <p:cNvSpPr/>
          <p:nvPr/>
        </p:nvSpPr>
        <p:spPr>
          <a:xfrm rot="5400000">
            <a:off x="10665556" y="4433922"/>
            <a:ext cx="77529" cy="1690861"/>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ECBDE287-7606-5C49-9008-2E024F63BFA9}"/>
              </a:ext>
            </a:extLst>
          </p:cNvPr>
          <p:cNvSpPr txBox="1"/>
          <p:nvPr/>
        </p:nvSpPr>
        <p:spPr>
          <a:xfrm>
            <a:off x="7907350" y="5318117"/>
            <a:ext cx="1843262" cy="215444"/>
          </a:xfrm>
          <a:prstGeom prst="rect">
            <a:avLst/>
          </a:prstGeom>
          <a:noFill/>
        </p:spPr>
        <p:txBody>
          <a:bodyPr wrap="square" rtlCol="0">
            <a:spAutoFit/>
          </a:bodyPr>
          <a:lstStyle/>
          <a:p>
            <a:pPr algn="ctr"/>
            <a:r>
              <a:rPr lang="en-GB" sz="800" dirty="0">
                <a:solidFill>
                  <a:schemeClr val="accent4"/>
                </a:solidFill>
                <a:latin typeface="Skyscanner Relative Book" panose="02000506040000020004" pitchFamily="2" charset="77"/>
                <a:ea typeface="Skyscanner Relative Book" panose="02000506040000020004" pitchFamily="2" charset="77"/>
              </a:rPr>
              <a:t>(3) No email but agreeing to pay</a:t>
            </a:r>
          </a:p>
        </p:txBody>
      </p:sp>
      <p:sp>
        <p:nvSpPr>
          <p:cNvPr id="77" name="TextBox 76">
            <a:extLst>
              <a:ext uri="{FF2B5EF4-FFF2-40B4-BE49-F238E27FC236}">
                <a16:creationId xmlns:a16="http://schemas.microsoft.com/office/drawing/2014/main" id="{9CEA2408-3EED-A544-B17B-F2B1CDAFB002}"/>
              </a:ext>
            </a:extLst>
          </p:cNvPr>
          <p:cNvSpPr txBox="1"/>
          <p:nvPr/>
        </p:nvSpPr>
        <p:spPr>
          <a:xfrm>
            <a:off x="9802980" y="5318117"/>
            <a:ext cx="1843262" cy="338554"/>
          </a:xfrm>
          <a:prstGeom prst="rect">
            <a:avLst/>
          </a:prstGeom>
          <a:noFill/>
        </p:spPr>
        <p:txBody>
          <a:bodyPr wrap="square" rtlCol="0">
            <a:spAutoFit/>
          </a:bodyPr>
          <a:lstStyle/>
          <a:p>
            <a:pPr algn="ctr"/>
            <a:r>
              <a:rPr lang="en-GB" sz="800" dirty="0">
                <a:solidFill>
                  <a:schemeClr val="accent4"/>
                </a:solidFill>
                <a:latin typeface="Skyscanner Relative Book" panose="02000506040000020004" pitchFamily="2" charset="77"/>
                <a:ea typeface="Skyscanner Relative Book" panose="02000506040000020004" pitchFamily="2" charset="77"/>
              </a:rPr>
              <a:t>(4) Receiving the email and agreeing to pay</a:t>
            </a:r>
          </a:p>
        </p:txBody>
      </p:sp>
      <p:sp>
        <p:nvSpPr>
          <p:cNvPr id="78" name="Right Brace 77">
            <a:extLst>
              <a:ext uri="{FF2B5EF4-FFF2-40B4-BE49-F238E27FC236}">
                <a16:creationId xmlns:a16="http://schemas.microsoft.com/office/drawing/2014/main" id="{72DDB486-AA5E-114E-9E68-8053DCB88989}"/>
              </a:ext>
            </a:extLst>
          </p:cNvPr>
          <p:cNvSpPr/>
          <p:nvPr/>
        </p:nvSpPr>
        <p:spPr>
          <a:xfrm rot="5400000">
            <a:off x="5564394" y="3978094"/>
            <a:ext cx="55234" cy="3576014"/>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ight Brace 78">
            <a:extLst>
              <a:ext uri="{FF2B5EF4-FFF2-40B4-BE49-F238E27FC236}">
                <a16:creationId xmlns:a16="http://schemas.microsoft.com/office/drawing/2014/main" id="{91E06C55-A6BE-5D4A-B5C8-48A910DC28DA}"/>
              </a:ext>
            </a:extLst>
          </p:cNvPr>
          <p:cNvSpPr/>
          <p:nvPr/>
        </p:nvSpPr>
        <p:spPr>
          <a:xfrm rot="5400000">
            <a:off x="9720108" y="3978094"/>
            <a:ext cx="55234" cy="3576014"/>
          </a:xfrm>
          <a:prstGeom prst="rightBrace">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D97A025C-455F-1344-870D-D24A54EA96B3}"/>
              </a:ext>
            </a:extLst>
          </p:cNvPr>
          <p:cNvSpPr txBox="1"/>
          <p:nvPr/>
        </p:nvSpPr>
        <p:spPr>
          <a:xfrm>
            <a:off x="7907350" y="5895039"/>
            <a:ext cx="3642401" cy="553998"/>
          </a:xfrm>
          <a:prstGeom prst="rect">
            <a:avLst/>
          </a:prstGeom>
          <a:noFill/>
        </p:spPr>
        <p:txBody>
          <a:bodyPr wrap="square" rtlCol="0">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If we take the case were we are recovering payments, we would prefer those users who pay agree to pay back without  having us to prompt them (3) vs (4)</a:t>
            </a:r>
          </a:p>
        </p:txBody>
      </p:sp>
      <p:sp>
        <p:nvSpPr>
          <p:cNvPr id="81" name="Rounded Rectangle 80">
            <a:extLst>
              <a:ext uri="{FF2B5EF4-FFF2-40B4-BE49-F238E27FC236}">
                <a16:creationId xmlns:a16="http://schemas.microsoft.com/office/drawing/2014/main" id="{8B748D9E-D806-0A45-B246-13ABF9128195}"/>
              </a:ext>
            </a:extLst>
          </p:cNvPr>
          <p:cNvSpPr/>
          <p:nvPr/>
        </p:nvSpPr>
        <p:spPr>
          <a:xfrm>
            <a:off x="440267" y="5854980"/>
            <a:ext cx="11568255" cy="816753"/>
          </a:xfrm>
          <a:prstGeom prst="round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dirty="0">
              <a:solidFill>
                <a:schemeClr val="accent1"/>
              </a:solidFill>
              <a:latin typeface="Skyscanner Relative Book" panose="02000506040000020004" pitchFamily="2" charset="77"/>
              <a:ea typeface="Skyscanner Relative Book" panose="02000506040000020004" pitchFamily="2" charset="77"/>
            </a:endParaRPr>
          </a:p>
        </p:txBody>
      </p:sp>
      <p:sp>
        <p:nvSpPr>
          <p:cNvPr id="82" name="Rounded Rectangle 81">
            <a:extLst>
              <a:ext uri="{FF2B5EF4-FFF2-40B4-BE49-F238E27FC236}">
                <a16:creationId xmlns:a16="http://schemas.microsoft.com/office/drawing/2014/main" id="{9840BE66-806E-434F-BBA7-9866828EE5FD}"/>
              </a:ext>
            </a:extLst>
          </p:cNvPr>
          <p:cNvSpPr/>
          <p:nvPr/>
        </p:nvSpPr>
        <p:spPr>
          <a:xfrm>
            <a:off x="440267" y="5862630"/>
            <a:ext cx="3149601" cy="809103"/>
          </a:xfrm>
          <a:prstGeom prst="roundRect">
            <a:avLst/>
          </a:prstGeom>
          <a:solidFill>
            <a:srgbClr val="FFFFFF"/>
          </a:solid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solidFill>
                <a:latin typeface="Skyscanner Relative Book" panose="02000506040000020004" pitchFamily="2" charset="77"/>
                <a:ea typeface="Skyscanner Relative Book" panose="02000506040000020004" pitchFamily="2" charset="77"/>
              </a:rPr>
              <a:t>We have basically, eliminated the possibility to make a direct relationship between treatment and effect, because of variables which are directly affected by the </a:t>
            </a:r>
            <a:r>
              <a:rPr lang="en-GB" sz="1050" dirty="0" err="1">
                <a:solidFill>
                  <a:schemeClr val="accent1"/>
                </a:solidFill>
                <a:latin typeface="Skyscanner Relative Book" panose="02000506040000020004" pitchFamily="2" charset="77"/>
                <a:ea typeface="Skyscanner Relative Book" panose="02000506040000020004" pitchFamily="2" charset="77"/>
              </a:rPr>
              <a:t>treament</a:t>
            </a:r>
            <a:endParaRPr lang="en-GB" sz="1050" dirty="0">
              <a:solidFill>
                <a:schemeClr val="accent1"/>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852143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Treatment + Bad controls –</a:t>
            </a:r>
            <a:r>
              <a:rPr lang="en-GB" dirty="0"/>
              <a:t> those that are just good predictors of the treatment</a:t>
            </a:r>
            <a:br>
              <a:rPr lang="en-US" dirty="0">
                <a:latin typeface="Skyscanner Relative Book" panose="02000506040000020004" pitchFamily="2" charset="77"/>
                <a:ea typeface="Skyscanner Relative Book" panose="02000506040000020004" pitchFamily="2" charset="77"/>
              </a:rPr>
            </a:br>
            <a:br>
              <a:rPr lang="en-US" sz="2400" dirty="0">
                <a:latin typeface="Skyscanner Relative Book" panose="02000506040000020004" pitchFamily="2" charset="77"/>
                <a:ea typeface="Skyscanner Relative Book" panose="02000506040000020004" pitchFamily="2" charset="77"/>
              </a:rPr>
            </a:b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241515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998C85-F814-AB4D-986E-21F669840A18}"/>
              </a:ext>
            </a:extLst>
          </p:cNvPr>
          <p:cNvSpPr>
            <a:spLocks noGrp="1"/>
          </p:cNvSpPr>
          <p:nvPr>
            <p:ph type="body" sz="quarter" idx="15"/>
          </p:nvPr>
        </p:nvSpPr>
        <p:spPr/>
        <p:txBody>
          <a:bodyPr/>
          <a:lstStyle/>
          <a:p>
            <a:r>
              <a:rPr lang="en-US" dirty="0"/>
              <a:t>Hospital dataset</a:t>
            </a:r>
          </a:p>
        </p:txBody>
      </p:sp>
      <p:pic>
        <p:nvPicPr>
          <p:cNvPr id="5" name="Picture 4">
            <a:extLst>
              <a:ext uri="{FF2B5EF4-FFF2-40B4-BE49-F238E27FC236}">
                <a16:creationId xmlns:a16="http://schemas.microsoft.com/office/drawing/2014/main" id="{D3E21DB1-6887-7D4F-A957-0C807A20E99C}"/>
              </a:ext>
            </a:extLst>
          </p:cNvPr>
          <p:cNvPicPr>
            <a:picLocks noChangeAspect="1"/>
          </p:cNvPicPr>
          <p:nvPr/>
        </p:nvPicPr>
        <p:blipFill>
          <a:blip r:embed="rId2"/>
          <a:stretch>
            <a:fillRect/>
          </a:stretch>
        </p:blipFill>
        <p:spPr>
          <a:xfrm>
            <a:off x="569155" y="1904999"/>
            <a:ext cx="7287911" cy="1618841"/>
          </a:xfrm>
          <a:prstGeom prst="rect">
            <a:avLst/>
          </a:prstGeom>
        </p:spPr>
      </p:pic>
      <p:sp>
        <p:nvSpPr>
          <p:cNvPr id="6" name="TextBox 5">
            <a:extLst>
              <a:ext uri="{FF2B5EF4-FFF2-40B4-BE49-F238E27FC236}">
                <a16:creationId xmlns:a16="http://schemas.microsoft.com/office/drawing/2014/main" id="{F2FFC499-4F19-CC4B-BFB5-E2D56AA4593B}"/>
              </a:ext>
            </a:extLst>
          </p:cNvPr>
          <p:cNvSpPr txBox="1"/>
          <p:nvPr/>
        </p:nvSpPr>
        <p:spPr>
          <a:xfrm>
            <a:off x="565880" y="1316574"/>
            <a:ext cx="11626120" cy="461665"/>
          </a:xfrm>
          <a:prstGeom prst="rect">
            <a:avLst/>
          </a:prstGeom>
          <a:noFill/>
        </p:spPr>
        <p:txBody>
          <a:bodyPr wrap="square" rtlCol="0">
            <a:spAutoFit/>
          </a:bodyPr>
          <a:lstStyle/>
          <a:p>
            <a:pPr marL="171450" indent="-171450">
              <a:buFont typeface="Arial" panose="020B0604020202020204" pitchFamily="34" charset="0"/>
              <a:buChar char="•"/>
            </a:pPr>
            <a:r>
              <a:rPr lang="en-GB" sz="1200" b="1" dirty="0">
                <a:solidFill>
                  <a:schemeClr val="accent4"/>
                </a:solidFill>
                <a:latin typeface="Skyscanner Relative Book" panose="02000506040000020004" pitchFamily="2" charset="77"/>
                <a:ea typeface="Skyscanner Relative Book" panose="02000506040000020004" pitchFamily="2" charset="77"/>
              </a:rPr>
              <a:t>What: </a:t>
            </a:r>
            <a:r>
              <a:rPr lang="en-GB" sz="1200" dirty="0">
                <a:solidFill>
                  <a:schemeClr val="accent4"/>
                </a:solidFill>
                <a:latin typeface="Skyscanner Relative Book" panose="02000506040000020004" pitchFamily="2" charset="77"/>
                <a:ea typeface="Skyscanner Relative Book" panose="02000506040000020004" pitchFamily="2" charset="77"/>
              </a:rPr>
              <a:t>data from 2 different hospitals.</a:t>
            </a:r>
          </a:p>
          <a:p>
            <a:pPr marL="171450" indent="-171450">
              <a:buFont typeface="Arial" panose="020B0604020202020204" pitchFamily="34" charset="0"/>
              <a:buChar char="•"/>
            </a:pPr>
            <a:r>
              <a:rPr lang="en-GB" sz="1200" b="1" dirty="0">
                <a:solidFill>
                  <a:schemeClr val="accent1"/>
                </a:solidFill>
                <a:latin typeface="Skyscanner Relative Book" panose="02000506040000020004" pitchFamily="2" charset="77"/>
                <a:ea typeface="Skyscanner Relative Book" panose="02000506040000020004" pitchFamily="2" charset="77"/>
              </a:rPr>
              <a:t>Goal: days hospitalised. If the treatment is effective, it will lower the amount of days the patient stays in the hospital.</a:t>
            </a:r>
            <a:endParaRPr lang="en-US" sz="1200" b="1" dirty="0">
              <a:solidFill>
                <a:schemeClr val="accent1"/>
              </a:solidFill>
              <a:latin typeface="Skyscanner Relative Book" panose="02000506040000020004" pitchFamily="2" charset="77"/>
              <a:ea typeface="Skyscanner Relative Book" panose="02000506040000020004" pitchFamily="2" charset="77"/>
            </a:endParaRPr>
          </a:p>
        </p:txBody>
      </p:sp>
      <p:sp>
        <p:nvSpPr>
          <p:cNvPr id="7" name="TextBox 6">
            <a:extLst>
              <a:ext uri="{FF2B5EF4-FFF2-40B4-BE49-F238E27FC236}">
                <a16:creationId xmlns:a16="http://schemas.microsoft.com/office/drawing/2014/main" id="{8DBE0A50-9148-CA4F-9F9D-58E4A45AA0A2}"/>
              </a:ext>
            </a:extLst>
          </p:cNvPr>
          <p:cNvSpPr txBox="1"/>
          <p:nvPr/>
        </p:nvSpPr>
        <p:spPr>
          <a:xfrm>
            <a:off x="3760069" y="946963"/>
            <a:ext cx="7287912" cy="600164"/>
          </a:xfrm>
          <a:prstGeom prst="rect">
            <a:avLst/>
          </a:prstGeom>
          <a:noFill/>
        </p:spPr>
        <p:txBody>
          <a:bodyPr wrap="square" rtlCol="0">
            <a:spAutoFit/>
          </a:bodyPr>
          <a:lstStyle/>
          <a:p>
            <a:r>
              <a:rPr lang="en-GB" sz="1100" b="1" dirty="0">
                <a:solidFill>
                  <a:schemeClr val="accent4"/>
                </a:solidFill>
                <a:latin typeface="Skyscanner Relative Book" panose="02000506040000020004" pitchFamily="2" charset="77"/>
                <a:ea typeface="Skyscanner Relative Book" panose="02000506040000020004" pitchFamily="2" charset="77"/>
              </a:rPr>
              <a:t>Hospital 1: </a:t>
            </a:r>
            <a:r>
              <a:rPr lang="en-GB" sz="1100" dirty="0">
                <a:solidFill>
                  <a:schemeClr val="accent4"/>
                </a:solidFill>
                <a:latin typeface="Skyscanner Relative Book" panose="02000506040000020004" pitchFamily="2" charset="77"/>
                <a:ea typeface="Skyscanner Relative Book" panose="02000506040000020004" pitchFamily="2" charset="77"/>
              </a:rPr>
              <a:t>90% of the true drug and 10% of placebo. It also gets more severe cases of the illness to treat.</a:t>
            </a:r>
          </a:p>
          <a:p>
            <a:endParaRPr lang="en-GB" sz="1100" dirty="0">
              <a:solidFill>
                <a:schemeClr val="accent4"/>
              </a:solidFill>
              <a:latin typeface="Skyscanner Relative Book" panose="02000506040000020004" pitchFamily="2" charset="77"/>
              <a:ea typeface="Skyscanner Relative Book" panose="02000506040000020004" pitchFamily="2" charset="77"/>
            </a:endParaRPr>
          </a:p>
          <a:p>
            <a:r>
              <a:rPr lang="en-GB" sz="1100" b="1" dirty="0">
                <a:solidFill>
                  <a:schemeClr val="accent4"/>
                </a:solidFill>
                <a:latin typeface="Skyscanner Relative Book" panose="02000506040000020004" pitchFamily="2" charset="77"/>
                <a:ea typeface="Skyscanner Relative Book" panose="02000506040000020004" pitchFamily="2" charset="77"/>
              </a:rPr>
              <a:t>Hospital 0: </a:t>
            </a:r>
            <a:r>
              <a:rPr lang="en-GB" sz="1100" dirty="0">
                <a:solidFill>
                  <a:schemeClr val="accent4"/>
                </a:solidFill>
                <a:latin typeface="Skyscanner Relative Book" panose="02000506040000020004" pitchFamily="2" charset="77"/>
                <a:ea typeface="Skyscanner Relative Book" panose="02000506040000020004" pitchFamily="2" charset="77"/>
              </a:rPr>
              <a:t>10% of the true drug and 90% of placebo. </a:t>
            </a:r>
          </a:p>
        </p:txBody>
      </p:sp>
      <p:cxnSp>
        <p:nvCxnSpPr>
          <p:cNvPr id="9" name="Straight Arrow Connector 8">
            <a:extLst>
              <a:ext uri="{FF2B5EF4-FFF2-40B4-BE49-F238E27FC236}">
                <a16:creationId xmlns:a16="http://schemas.microsoft.com/office/drawing/2014/main" id="{187C4410-0C48-DC41-B8A0-AEA77D5C9DCC}"/>
              </a:ext>
            </a:extLst>
          </p:cNvPr>
          <p:cNvCxnSpPr/>
          <p:nvPr/>
        </p:nvCxnSpPr>
        <p:spPr>
          <a:xfrm>
            <a:off x="3420533" y="1459185"/>
            <a:ext cx="313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8BEC80B-554F-724E-BD62-D883E49BC849}"/>
              </a:ext>
            </a:extLst>
          </p:cNvPr>
          <p:cNvCxnSpPr>
            <a:cxnSpLocks/>
          </p:cNvCxnSpPr>
          <p:nvPr/>
        </p:nvCxnSpPr>
        <p:spPr>
          <a:xfrm flipV="1">
            <a:off x="3420533" y="1060463"/>
            <a:ext cx="313267" cy="39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FED4604-A366-A94B-AE28-6E2539B0E486}"/>
              </a:ext>
            </a:extLst>
          </p:cNvPr>
          <p:cNvPicPr>
            <a:picLocks noChangeAspect="1"/>
          </p:cNvPicPr>
          <p:nvPr/>
        </p:nvPicPr>
        <p:blipFill>
          <a:blip r:embed="rId3"/>
          <a:stretch>
            <a:fillRect/>
          </a:stretch>
        </p:blipFill>
        <p:spPr>
          <a:xfrm>
            <a:off x="524811" y="4520402"/>
            <a:ext cx="7328980" cy="175682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DD2809-A7BC-544B-AD20-94FCA1E5E667}"/>
                  </a:ext>
                </a:extLst>
              </p:cNvPr>
              <p:cNvSpPr txBox="1"/>
              <p:nvPr/>
            </p:nvSpPr>
            <p:spPr>
              <a:xfrm>
                <a:off x="524811" y="3725954"/>
                <a:ext cx="11626120" cy="1015663"/>
              </a:xfrm>
              <a:prstGeom prst="rect">
                <a:avLst/>
              </a:prstGeom>
              <a:noFill/>
            </p:spPr>
            <p:txBody>
              <a:bodyPr wrap="square" rtlCol="0">
                <a:spAutoFit/>
              </a:bodyPr>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So, as we have done before, our first instinct is to simply regress the treatment to the target outcome to understand its effect…</a:t>
                </a:r>
              </a:p>
              <a:p>
                <a:pPr marL="628650" lvl="1"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and surprisingly, we see that </a:t>
                </a:r>
                <a14:m>
                  <m:oMath xmlns:m="http://schemas.openxmlformats.org/officeDocument/2006/math">
                    <m:sSub>
                      <m:sSubPr>
                        <m:ctrlPr>
                          <a:rPr lang="en-GB" sz="1200" i="1" smtClean="0">
                            <a:solidFill>
                              <a:schemeClr val="accent1"/>
                            </a:solidFill>
                            <a:latin typeface="Cambria Math" panose="02040503050406030204" pitchFamily="18" charset="0"/>
                            <a:ea typeface="Skyscanner Relative Book" panose="02000506040000020004" pitchFamily="2" charset="77"/>
                          </a:rPr>
                        </m:ctrlPr>
                      </m:sSubPr>
                      <m:e>
                        <m:r>
                          <a:rPr lang="en-GB" sz="1200" b="0" i="1" smtClean="0">
                            <a:solidFill>
                              <a:schemeClr val="accent1"/>
                            </a:solidFill>
                            <a:latin typeface="Cambria Math" panose="02040503050406030204" pitchFamily="18" charset="0"/>
                            <a:ea typeface="Cambria Math" panose="02040503050406030204" pitchFamily="18" charset="0"/>
                          </a:rPr>
                          <m:t>𝛽</m:t>
                        </m:r>
                      </m:e>
                      <m:sub>
                        <m:r>
                          <a:rPr lang="en-GB" sz="1200" b="0" i="1" smtClean="0">
                            <a:solidFill>
                              <a:schemeClr val="accent1"/>
                            </a:solidFill>
                            <a:latin typeface="Cambria Math" panose="02040503050406030204" pitchFamily="18" charset="0"/>
                            <a:ea typeface="Skyscanner Relative Book" panose="02000506040000020004" pitchFamily="2" charset="77"/>
                          </a:rPr>
                          <m:t>1</m:t>
                        </m:r>
                      </m:sub>
                    </m:sSub>
                    <m:r>
                      <a:rPr lang="en-GB" sz="1200" b="0" i="1" smtClean="0">
                        <a:solidFill>
                          <a:schemeClr val="accent1"/>
                        </a:solidFill>
                        <a:latin typeface="Cambria Math" panose="02040503050406030204" pitchFamily="18" charset="0"/>
                        <a:ea typeface="Skyscanner Relative Book" panose="02000506040000020004" pitchFamily="2" charset="77"/>
                      </a:rPr>
                      <m:t>=14.15</m:t>
                    </m:r>
                  </m:oMath>
                </a14:m>
                <a:r>
                  <a:rPr lang="en-GB" sz="1200" dirty="0">
                    <a:solidFill>
                      <a:schemeClr val="accent4"/>
                    </a:solidFill>
                    <a:latin typeface="Skyscanner Relative Book" panose="02000506040000020004" pitchFamily="2" charset="77"/>
                    <a:ea typeface="Skyscanner Relative Book" panose="02000506040000020004" pitchFamily="2" charset="77"/>
                  </a:rPr>
                  <a:t>, which means that the treatment actually increases the stay in hospital by 14 days! </a:t>
                </a:r>
              </a:p>
              <a:p>
                <a:pPr marL="628650" lvl="1" indent="-171450">
                  <a:buFont typeface="Arial" panose="020B0604020202020204" pitchFamily="34" charset="0"/>
                  <a:buChar char="•"/>
                </a:pPr>
                <a:r>
                  <a:rPr lang="en-GB" sz="1200" dirty="0">
                    <a:solidFill>
                      <a:schemeClr val="accent1"/>
                    </a:solidFill>
                    <a:latin typeface="Skyscanner Relative Book" panose="02000506040000020004" pitchFamily="2" charset="77"/>
                    <a:ea typeface="Skyscanner Relative Book" panose="02000506040000020004" pitchFamily="2" charset="77"/>
                  </a:rPr>
                  <a:t>How can this be possible? </a:t>
                </a:r>
                <a:r>
                  <a:rPr lang="en-GB" sz="1200" dirty="0">
                    <a:solidFill>
                      <a:schemeClr val="accent4"/>
                    </a:solidFill>
                    <a:latin typeface="Skyscanner Relative Book" panose="02000506040000020004" pitchFamily="2" charset="77"/>
                    <a:ea typeface="Skyscanner Relative Book" panose="02000506040000020004" pitchFamily="2" charset="77"/>
                  </a:rPr>
                  <a:t>Well, we have seen that we might be missing information (omitted bias) which we need to control for by adding new features to our model.</a:t>
                </a:r>
              </a:p>
              <a:p>
                <a:endParaRPr lang="en-GB" sz="12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4" name="TextBox 13">
                <a:extLst>
                  <a:ext uri="{FF2B5EF4-FFF2-40B4-BE49-F238E27FC236}">
                    <a16:creationId xmlns:a16="http://schemas.microsoft.com/office/drawing/2014/main" id="{BBDD2809-A7BC-544B-AD20-94FCA1E5E667}"/>
                  </a:ext>
                </a:extLst>
              </p:cNvPr>
              <p:cNvSpPr txBox="1">
                <a:spLocks noRot="1" noChangeAspect="1" noMove="1" noResize="1" noEditPoints="1" noAdjustHandles="1" noChangeArrowheads="1" noChangeShapeType="1" noTextEdit="1"/>
              </p:cNvSpPr>
              <p:nvPr/>
            </p:nvSpPr>
            <p:spPr>
              <a:xfrm>
                <a:off x="524811" y="3725954"/>
                <a:ext cx="11626120" cy="1015663"/>
              </a:xfrm>
              <a:prstGeom prst="rect">
                <a:avLst/>
              </a:prstGeom>
              <a:blipFill>
                <a:blip r:embed="rId4"/>
                <a:stretch>
                  <a:fillRect/>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C2B4C0A-C9A8-1D4F-92C1-661245616651}"/>
              </a:ext>
            </a:extLst>
          </p:cNvPr>
          <p:cNvSpPr/>
          <p:nvPr/>
        </p:nvSpPr>
        <p:spPr>
          <a:xfrm>
            <a:off x="8031050" y="1778239"/>
            <a:ext cx="3957750" cy="1990961"/>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hospital:</a:t>
            </a:r>
            <a:r>
              <a:rPr lang="en-US" sz="1000" dirty="0">
                <a:solidFill>
                  <a:schemeClr val="accent4"/>
                </a:solidFill>
                <a:latin typeface="Skyscanner Relative Book" panose="02000506040000020004" pitchFamily="2" charset="77"/>
                <a:ea typeface="Skyscanner Relative Book" panose="02000506040000020004" pitchFamily="2" charset="77"/>
              </a:rPr>
              <a:t> hospital ID</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treatment:</a:t>
            </a:r>
            <a:r>
              <a:rPr lang="en-US" sz="1000" dirty="0">
                <a:solidFill>
                  <a:schemeClr val="accent4"/>
                </a:solidFill>
                <a:latin typeface="Skyscanner Relative Book" panose="02000506040000020004" pitchFamily="2" charset="77"/>
                <a:ea typeface="Skyscanner Relative Book" panose="02000506040000020004" pitchFamily="2" charset="77"/>
              </a:rPr>
              <a:t> did a patient receive the drug (1) or placebo (0)</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severity:</a:t>
            </a:r>
            <a:r>
              <a:rPr lang="en-US" sz="1000" dirty="0">
                <a:solidFill>
                  <a:schemeClr val="accent4"/>
                </a:solidFill>
                <a:latin typeface="Skyscanner Relative Book" panose="02000506040000020004" pitchFamily="2" charset="77"/>
                <a:ea typeface="Skyscanner Relative Book" panose="02000506040000020004" pitchFamily="2" charset="77"/>
              </a:rPr>
              <a:t> severity score of case</a:t>
            </a:r>
          </a:p>
          <a:p>
            <a:pPr marL="171450" indent="-171450">
              <a:buFont typeface="Arial" panose="020B0604020202020204" pitchFamily="34" charset="0"/>
              <a:buChar char="•"/>
            </a:pPr>
            <a:r>
              <a:rPr lang="en-US" sz="1000" b="1" i="1" dirty="0">
                <a:solidFill>
                  <a:schemeClr val="accent4"/>
                </a:solidFill>
                <a:latin typeface="Skyscanner Relative Book" panose="02000506040000020004" pitchFamily="2" charset="77"/>
                <a:ea typeface="Skyscanner Relative Book" panose="02000506040000020004" pitchFamily="2" charset="77"/>
              </a:rPr>
              <a:t>days</a:t>
            </a:r>
            <a:r>
              <a:rPr lang="en-US" sz="1000" dirty="0">
                <a:solidFill>
                  <a:schemeClr val="accent4"/>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days spent in hospital during treatment</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6" name="Rounded Rectangle 15">
            <a:extLst>
              <a:ext uri="{FF2B5EF4-FFF2-40B4-BE49-F238E27FC236}">
                <a16:creationId xmlns:a16="http://schemas.microsoft.com/office/drawing/2014/main" id="{B312908E-3895-8741-BB6C-702E4E128051}"/>
              </a:ext>
            </a:extLst>
          </p:cNvPr>
          <p:cNvSpPr/>
          <p:nvPr/>
        </p:nvSpPr>
        <p:spPr>
          <a:xfrm>
            <a:off x="1608667" y="5909733"/>
            <a:ext cx="660400" cy="24553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363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34E15E-6DBE-5B47-B17B-573D22974730}"/>
              </a:ext>
            </a:extLst>
          </p:cNvPr>
          <p:cNvSpPr>
            <a:spLocks noGrp="1"/>
          </p:cNvSpPr>
          <p:nvPr>
            <p:ph type="body" sz="quarter" idx="15"/>
          </p:nvPr>
        </p:nvSpPr>
        <p:spPr>
          <a:xfrm>
            <a:off x="569153" y="301505"/>
            <a:ext cx="6657062" cy="405111"/>
          </a:xfrm>
        </p:spPr>
        <p:txBody>
          <a:bodyPr/>
          <a:lstStyle/>
          <a:p>
            <a:r>
              <a:rPr lang="en-US" dirty="0"/>
              <a:t>Regression approach</a:t>
            </a:r>
          </a:p>
        </p:txBody>
      </p:sp>
      <p:sp>
        <p:nvSpPr>
          <p:cNvPr id="8" name="TextBox 7">
            <a:extLst>
              <a:ext uri="{FF2B5EF4-FFF2-40B4-BE49-F238E27FC236}">
                <a16:creationId xmlns:a16="http://schemas.microsoft.com/office/drawing/2014/main" id="{916D6CB8-ED68-6443-8B17-DCF077D654C6}"/>
              </a:ext>
            </a:extLst>
          </p:cNvPr>
          <p:cNvSpPr txBox="1"/>
          <p:nvPr/>
        </p:nvSpPr>
        <p:spPr>
          <a:xfrm>
            <a:off x="569156"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Good controls</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9" name="TextBox 8">
            <a:extLst>
              <a:ext uri="{FF2B5EF4-FFF2-40B4-BE49-F238E27FC236}">
                <a16:creationId xmlns:a16="http://schemas.microsoft.com/office/drawing/2014/main" id="{9E503CCE-1DFB-234D-85F1-72C3593432AC}"/>
              </a:ext>
            </a:extLst>
          </p:cNvPr>
          <p:cNvSpPr txBox="1"/>
          <p:nvPr/>
        </p:nvSpPr>
        <p:spPr>
          <a:xfrm>
            <a:off x="6158039" y="1943400"/>
            <a:ext cx="5588882"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Bad controls</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28" name="Straight Connector 27">
            <a:extLst>
              <a:ext uri="{FF2B5EF4-FFF2-40B4-BE49-F238E27FC236}">
                <a16:creationId xmlns:a16="http://schemas.microsoft.com/office/drawing/2014/main" id="{817D8DE5-20A0-7049-B234-5432C7E414EF}"/>
              </a:ext>
            </a:extLst>
          </p:cNvPr>
          <p:cNvCxnSpPr/>
          <p:nvPr/>
        </p:nvCxnSpPr>
        <p:spPr>
          <a:xfrm>
            <a:off x="5923370" y="2063469"/>
            <a:ext cx="0" cy="4290470"/>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613081B-3BAA-1B4F-B6E4-07CEE7646BB8}"/>
              </a:ext>
            </a:extLst>
          </p:cNvPr>
          <p:cNvPicPr>
            <a:picLocks noChangeAspect="1"/>
          </p:cNvPicPr>
          <p:nvPr/>
        </p:nvPicPr>
        <p:blipFill>
          <a:blip r:embed="rId3"/>
          <a:stretch>
            <a:fillRect/>
          </a:stretch>
        </p:blipFill>
        <p:spPr>
          <a:xfrm>
            <a:off x="569155" y="2551264"/>
            <a:ext cx="4977486" cy="1335423"/>
          </a:xfrm>
          <a:prstGeom prst="rect">
            <a:avLst/>
          </a:prstGeom>
        </p:spPr>
      </p:pic>
      <p:sp>
        <p:nvSpPr>
          <p:cNvPr id="53" name="TextBox 52">
            <a:extLst>
              <a:ext uri="{FF2B5EF4-FFF2-40B4-BE49-F238E27FC236}">
                <a16:creationId xmlns:a16="http://schemas.microsoft.com/office/drawing/2014/main" id="{B3896B02-1D0C-CD4E-87F8-CE5811CBABE6}"/>
              </a:ext>
            </a:extLst>
          </p:cNvPr>
          <p:cNvSpPr txBox="1"/>
          <p:nvPr/>
        </p:nvSpPr>
        <p:spPr>
          <a:xfrm>
            <a:off x="569153" y="4327084"/>
            <a:ext cx="5354211" cy="2354491"/>
          </a:xfrm>
          <a:prstGeom prst="rect">
            <a:avLst/>
          </a:prstGeom>
          <a:solidFill>
            <a:srgbClr val="FFFFFF"/>
          </a:solidFill>
        </p:spPr>
        <p:txBody>
          <a:bodyPr wrap="square" rtlCol="0">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Now these results make much more sense:</a:t>
            </a:r>
          </a:p>
          <a:p>
            <a:pPr marL="228600" indent="-228600">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Treatment decreases the number of days in hospital by 7 days</a:t>
            </a:r>
          </a:p>
          <a:p>
            <a:pPr marL="228600" indent="-228600">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Severity acts the opposite, the higher the severity, the longer you will stay in hospital.</a:t>
            </a:r>
          </a:p>
          <a:p>
            <a:endParaRPr lang="en-GB" sz="1000" i="1" dirty="0">
              <a:solidFill>
                <a:schemeClr val="accent4"/>
              </a:solidFill>
              <a:latin typeface="Skyscanner Relative Book" panose="02000506040000020004" pitchFamily="2" charset="77"/>
              <a:ea typeface="Skyscanner Relative Book" panose="02000506040000020004" pitchFamily="2" charset="77"/>
            </a:endParaRPr>
          </a:p>
          <a:p>
            <a:r>
              <a:rPr lang="en-GB" sz="1000" dirty="0">
                <a:solidFill>
                  <a:schemeClr val="accent4"/>
                </a:solidFill>
                <a:latin typeface="Skyscanner Relative Book" panose="02000506040000020004" pitchFamily="2" charset="77"/>
                <a:ea typeface="Skyscanner Relative Book" panose="02000506040000020004" pitchFamily="2" charset="77"/>
              </a:rPr>
              <a:t>This is an example of </a:t>
            </a:r>
            <a:r>
              <a:rPr lang="en-GB" sz="1000" b="1" dirty="0">
                <a:solidFill>
                  <a:schemeClr val="bg1"/>
                </a:solidFill>
                <a:latin typeface="Skyscanner Relative Book" panose="02000506040000020004" pitchFamily="2" charset="77"/>
                <a:ea typeface="Skyscanner Relative Book" panose="02000506040000020004" pitchFamily="2" charset="77"/>
              </a:rPr>
              <a:t>good control:</a:t>
            </a:r>
          </a:p>
          <a:p>
            <a:pPr marL="228600" indent="-228600">
              <a:buAutoNum type="arabicPeriod"/>
            </a:pPr>
            <a:r>
              <a:rPr lang="en-GB" sz="1000" b="1" dirty="0">
                <a:solidFill>
                  <a:schemeClr val="bg1"/>
                </a:solidFill>
                <a:latin typeface="Skyscanner Relative Book" panose="02000506040000020004" pitchFamily="2" charset="77"/>
                <a:ea typeface="Skyscanner Relative Book" panose="02000506040000020004" pitchFamily="2" charset="77"/>
              </a:rPr>
              <a:t>Severity predicts well the outcome </a:t>
            </a:r>
            <a:r>
              <a:rPr lang="en-GB" sz="1000" dirty="0">
                <a:solidFill>
                  <a:schemeClr val="accent4"/>
                </a:solidFill>
                <a:latin typeface="Skyscanner Relative Book" panose="02000506040000020004" pitchFamily="2" charset="77"/>
                <a:ea typeface="Skyscanner Relative Book" panose="02000506040000020004" pitchFamily="2" charset="77"/>
              </a:rPr>
              <a:t>-&gt; as a by product, it also reduces variances for the treatment.</a:t>
            </a:r>
          </a:p>
          <a:p>
            <a:pPr marL="228600" indent="-228600">
              <a:buAutoNum type="arabicPeriod"/>
            </a:pPr>
            <a:r>
              <a:rPr lang="en-GB" sz="1000" b="1" dirty="0">
                <a:solidFill>
                  <a:schemeClr val="bg1"/>
                </a:solidFill>
                <a:latin typeface="Skyscanner Relative Book" panose="02000506040000020004" pitchFamily="2" charset="77"/>
                <a:ea typeface="Skyscanner Relative Book" panose="02000506040000020004" pitchFamily="2" charset="77"/>
              </a:rPr>
              <a:t>Severity is also correlated with the treatment -&gt;</a:t>
            </a:r>
            <a:r>
              <a:rPr lang="en-GB" sz="1000" dirty="0">
                <a:solidFill>
                  <a:schemeClr val="accent4"/>
                </a:solidFill>
                <a:latin typeface="Skyscanner Relative Book" panose="02000506040000020004" pitchFamily="2" charset="77"/>
                <a:ea typeface="Skyscanner Relative Book" panose="02000506040000020004" pitchFamily="2" charset="77"/>
              </a:rPr>
              <a:t> it is fine to include this because there might be still some information to estimate days that has to come from the combination of both severity and treatment.</a:t>
            </a:r>
          </a:p>
          <a:p>
            <a:pPr marL="228600" indent="-228600">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By controlling for severity, we now are able to untangle the different types of populations in different hospitals.</a:t>
            </a:r>
          </a:p>
          <a:p>
            <a:pPr marL="685800" lvl="1" indent="-228600">
              <a:buFont typeface="Arial" panose="020B0604020202020204" pitchFamily="34" charset="0"/>
              <a:buChar char="•"/>
            </a:pPr>
            <a:r>
              <a:rPr lang="en-GB" sz="800" i="1" dirty="0">
                <a:solidFill>
                  <a:schemeClr val="accent4"/>
                </a:solidFill>
                <a:latin typeface="Skyscanner Relative Book" panose="02000506040000020004" pitchFamily="2" charset="77"/>
                <a:ea typeface="Skyscanner Relative Book" panose="02000506040000020004" pitchFamily="2" charset="77"/>
              </a:rPr>
              <a:t>Maybe hospital 0 was a small one, and the segment of the population being treated there is different to the big urban hospital 1 -&gt; the effects of the treatment cannot be compared equally in both populations unless we control for severity.</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A923026-B219-5E4E-895E-79E4EBE1DBE4}"/>
                  </a:ext>
                </a:extLst>
              </p:cNvPr>
              <p:cNvSpPr txBox="1"/>
              <p:nvPr/>
            </p:nvSpPr>
            <p:spPr>
              <a:xfrm>
                <a:off x="569154" y="3979042"/>
                <a:ext cx="4977479" cy="246221"/>
              </a:xfrm>
              <a:prstGeom prst="rect">
                <a:avLst/>
              </a:prstGeom>
              <a:noFill/>
            </p:spPr>
            <p:txBody>
              <a:bodyPr wrap="square">
                <a:spAutoFit/>
              </a:bodyPr>
              <a:lstStyle/>
              <a:p>
                <a:r>
                  <a:rPr lang="en-US" sz="1000" b="1" dirty="0">
                    <a:solidFill>
                      <a:schemeClr val="accent2"/>
                    </a:solidFill>
                    <a:latin typeface="Skyscanner Relative Book" panose="02000506040000020004" pitchFamily="2" charset="77"/>
                    <a:ea typeface="Skyscanner Relative Book" panose="02000506040000020004" pitchFamily="2" charset="77"/>
                  </a:rPr>
                  <a:t>days = </a:t>
                </a: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smtClean="0">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𝟎</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𝟏</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0"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𝟐</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𝒔𝒆𝒗𝒆𝒓𝒊𝒕𝒚</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𝟏𝟏</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𝟔</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𝟕</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𝟔</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𝟐</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𝟑</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𝒔𝒆𝒗𝒆𝒓𝒊𝒕𝒚</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54" name="TextBox 53">
                <a:extLst>
                  <a:ext uri="{FF2B5EF4-FFF2-40B4-BE49-F238E27FC236}">
                    <a16:creationId xmlns:a16="http://schemas.microsoft.com/office/drawing/2014/main" id="{CA923026-B219-5E4E-895E-79E4EBE1DBE4}"/>
                  </a:ext>
                </a:extLst>
              </p:cNvPr>
              <p:cNvSpPr txBox="1">
                <a:spLocks noRot="1" noChangeAspect="1" noMove="1" noResize="1" noEditPoints="1" noAdjustHandles="1" noChangeArrowheads="1" noChangeShapeType="1" noTextEdit="1"/>
              </p:cNvSpPr>
              <p:nvPr/>
            </p:nvSpPr>
            <p:spPr>
              <a:xfrm>
                <a:off x="569154" y="3979042"/>
                <a:ext cx="4977479" cy="246221"/>
              </a:xfrm>
              <a:prstGeom prst="rect">
                <a:avLst/>
              </a:prstGeom>
              <a:blipFill>
                <a:blip r:embed="rId4"/>
                <a:stretch>
                  <a:fillRect b="-1500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937AC89-E1D5-4442-A89E-D383949C3948}"/>
              </a:ext>
            </a:extLst>
          </p:cNvPr>
          <p:cNvGrpSpPr/>
          <p:nvPr/>
        </p:nvGrpSpPr>
        <p:grpSpPr>
          <a:xfrm>
            <a:off x="2513839" y="1145519"/>
            <a:ext cx="1715116" cy="1136435"/>
            <a:chOff x="2513839" y="1145519"/>
            <a:chExt cx="1715116" cy="1136435"/>
          </a:xfrm>
        </p:grpSpPr>
        <p:grpSp>
          <p:nvGrpSpPr>
            <p:cNvPr id="38" name="Group 37">
              <a:extLst>
                <a:ext uri="{FF2B5EF4-FFF2-40B4-BE49-F238E27FC236}">
                  <a16:creationId xmlns:a16="http://schemas.microsoft.com/office/drawing/2014/main" id="{6B9932EB-E592-314A-977A-7C0198C6AA07}"/>
                </a:ext>
              </a:extLst>
            </p:cNvPr>
            <p:cNvGrpSpPr/>
            <p:nvPr/>
          </p:nvGrpSpPr>
          <p:grpSpPr>
            <a:xfrm>
              <a:off x="2513839" y="1145519"/>
              <a:ext cx="1715116" cy="1136435"/>
              <a:chOff x="6187754" y="3069877"/>
              <a:chExt cx="1667537" cy="1936828"/>
            </a:xfrm>
          </p:grpSpPr>
          <p:sp>
            <p:nvSpPr>
              <p:cNvPr id="40" name="Oval 39">
                <a:extLst>
                  <a:ext uri="{FF2B5EF4-FFF2-40B4-BE49-F238E27FC236}">
                    <a16:creationId xmlns:a16="http://schemas.microsoft.com/office/drawing/2014/main" id="{8C550605-C483-8943-943A-72910041F6DC}"/>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41" name="Oval 40">
                <a:extLst>
                  <a:ext uri="{FF2B5EF4-FFF2-40B4-BE49-F238E27FC236}">
                    <a16:creationId xmlns:a16="http://schemas.microsoft.com/office/drawing/2014/main" id="{1616E7F4-79B4-9342-A551-6CD7C8FCC22E}"/>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42" name="Oval 41">
                <a:extLst>
                  <a:ext uri="{FF2B5EF4-FFF2-40B4-BE49-F238E27FC236}">
                    <a16:creationId xmlns:a16="http://schemas.microsoft.com/office/drawing/2014/main" id="{4B13DC40-E4C4-3941-80B1-40C68D679B22}"/>
                  </a:ext>
                </a:extLst>
              </p:cNvPr>
              <p:cNvSpPr/>
              <p:nvPr/>
            </p:nvSpPr>
            <p:spPr>
              <a:xfrm>
                <a:off x="7079323" y="3069877"/>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6" name="Straight Arrow Connector 5">
              <a:extLst>
                <a:ext uri="{FF2B5EF4-FFF2-40B4-BE49-F238E27FC236}">
                  <a16:creationId xmlns:a16="http://schemas.microsoft.com/office/drawing/2014/main" id="{3C939E9C-7428-7746-8750-653CC9D4E20B}"/>
                </a:ext>
              </a:extLst>
            </p:cNvPr>
            <p:cNvCxnSpPr>
              <a:cxnSpLocks/>
              <a:stCxn id="40" idx="4"/>
              <a:endCxn id="41"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AC3BF71-A18E-F64B-9F07-56C73D9F5A9E}"/>
                </a:ext>
              </a:extLst>
            </p:cNvPr>
            <p:cNvCxnSpPr>
              <a:cxnSpLocks/>
              <a:stCxn id="42" idx="4"/>
              <a:endCxn id="41" idx="0"/>
            </p:cNvCxnSpPr>
            <p:nvPr/>
          </p:nvCxnSpPr>
          <p:spPr>
            <a:xfrm flipH="1">
              <a:off x="3430846" y="1408241"/>
              <a:ext cx="399055" cy="61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B0FFFAE8-A40C-4A4E-BDD7-15145CEFDF39}"/>
              </a:ext>
            </a:extLst>
          </p:cNvPr>
          <p:cNvPicPr>
            <a:picLocks noChangeAspect="1"/>
          </p:cNvPicPr>
          <p:nvPr/>
        </p:nvPicPr>
        <p:blipFill>
          <a:blip r:embed="rId5"/>
          <a:stretch>
            <a:fillRect/>
          </a:stretch>
        </p:blipFill>
        <p:spPr>
          <a:xfrm>
            <a:off x="6158038" y="2318933"/>
            <a:ext cx="4977471" cy="1567754"/>
          </a:xfrm>
          <a:prstGeom prst="rect">
            <a:avLst/>
          </a:prstGeom>
        </p:spPr>
      </p:pic>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7B45513-21AD-694D-86F1-D6F33B8C3AE8}"/>
                  </a:ext>
                </a:extLst>
              </p:cNvPr>
              <p:cNvSpPr txBox="1"/>
              <p:nvPr/>
            </p:nvSpPr>
            <p:spPr>
              <a:xfrm>
                <a:off x="6158038" y="3966982"/>
                <a:ext cx="5912038" cy="246221"/>
              </a:xfrm>
              <a:prstGeom prst="rect">
                <a:avLst/>
              </a:prstGeom>
              <a:noFill/>
            </p:spPr>
            <p:txBody>
              <a:bodyPr wrap="square">
                <a:spAutoFit/>
              </a:bodyPr>
              <a:lstStyle/>
              <a:p>
                <a:r>
                  <a:rPr lang="en-US" sz="1000" b="1" dirty="0">
                    <a:solidFill>
                      <a:schemeClr val="accent2"/>
                    </a:solidFill>
                    <a:latin typeface="Skyscanner Relative Book" panose="02000506040000020004" pitchFamily="2" charset="77"/>
                    <a:ea typeface="Skyscanner Relative Book" panose="02000506040000020004" pitchFamily="2" charset="77"/>
                  </a:rPr>
                  <a:t>days = </a:t>
                </a:r>
                <a14:m>
                  <m:oMath xmlns:m="http://schemas.openxmlformats.org/officeDocument/2006/math">
                    <m:sSub>
                      <m:sSubPr>
                        <m:ctrlPr>
                          <a:rPr lang="en-US" sz="1000" b="1" i="1" smtClean="0">
                            <a:solidFill>
                              <a:schemeClr val="accent2"/>
                            </a:solidFill>
                            <a:latin typeface="Cambria Math" panose="02040503050406030204" pitchFamily="18" charset="0"/>
                            <a:ea typeface="Skyscanner Relative Book" panose="02000506040000020004" pitchFamily="2" charset="77"/>
                          </a:rPr>
                        </m:ctrlPr>
                      </m:sSubPr>
                      <m:e>
                        <m:r>
                          <a:rPr lang="en-US" sz="1000" b="1" i="1" smtClean="0">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𝟎</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𝟏</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0" smtClean="0">
                        <a:solidFill>
                          <a:schemeClr val="accent2"/>
                        </a:solidFill>
                        <a:latin typeface="Cambria Math" panose="02040503050406030204" pitchFamily="18" charset="0"/>
                        <a:ea typeface="Skyscanner Relative Book" panose="02000506040000020004" pitchFamily="2" charset="77"/>
                      </a:rPr>
                      <m:t>+</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𝟐</m:t>
                        </m:r>
                      </m:sub>
                    </m:sSub>
                    <m:r>
                      <a:rPr lang="en-GB" sz="1000" b="1" i="1">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𝒔𝒆𝒗𝒆𝒓𝒊𝒕𝒚</m:t>
                    </m:r>
                    <m:r>
                      <a:rPr lang="en-GB" sz="1000" b="1" i="1" smtClean="0">
                        <a:solidFill>
                          <a:schemeClr val="accent2"/>
                        </a:solidFill>
                        <a:latin typeface="Cambria Math" panose="02040503050406030204" pitchFamily="18" charset="0"/>
                        <a:ea typeface="Skyscanner Relative Book" panose="02000506040000020004" pitchFamily="2" charset="77"/>
                      </a:rPr>
                      <m:t> +</m:t>
                    </m:r>
                    <m:sSub>
                      <m:sSubPr>
                        <m:ctrlPr>
                          <a:rPr lang="en-US" sz="1000" b="1" i="1">
                            <a:solidFill>
                              <a:schemeClr val="accent2"/>
                            </a:solidFill>
                            <a:latin typeface="Cambria Math" panose="02040503050406030204" pitchFamily="18" charset="0"/>
                            <a:ea typeface="Skyscanner Relative Book" panose="02000506040000020004" pitchFamily="2" charset="77"/>
                          </a:rPr>
                        </m:ctrlPr>
                      </m:sSubPr>
                      <m:e>
                        <m:r>
                          <a:rPr lang="en-US" sz="1000" b="1" i="1">
                            <a:solidFill>
                              <a:schemeClr val="accent2"/>
                            </a:solidFill>
                            <a:latin typeface="Cambria Math" panose="02040503050406030204" pitchFamily="18" charset="0"/>
                            <a:ea typeface="Cambria Math" panose="02040503050406030204" pitchFamily="18" charset="0"/>
                          </a:rPr>
                          <m:t>𝜷</m:t>
                        </m:r>
                      </m:e>
                      <m:sub>
                        <m:r>
                          <a:rPr lang="en-GB" sz="1000" b="1" i="1" smtClean="0">
                            <a:solidFill>
                              <a:schemeClr val="accent2"/>
                            </a:solidFill>
                            <a:latin typeface="Cambria Math" panose="02040503050406030204" pitchFamily="18" charset="0"/>
                            <a:ea typeface="Skyscanner Relative Book" panose="02000506040000020004" pitchFamily="2" charset="77"/>
                          </a:rPr>
                          <m:t>𝟑</m:t>
                        </m:r>
                      </m:sub>
                    </m:sSub>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𝒉𝒐𝒔𝒑𝒊𝒕𝒂𝒍</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𝟏𝟏</m:t>
                    </m:r>
                    <m:r>
                      <a:rPr lang="en-GB" sz="1000" b="1" i="1" smtClean="0">
                        <a:solidFill>
                          <a:schemeClr val="accent2"/>
                        </a:solidFill>
                        <a:latin typeface="Cambria Math" panose="02040503050406030204" pitchFamily="18" charset="0"/>
                        <a:ea typeface="Skyscanner Relative Book" panose="02000506040000020004" pitchFamily="2" charset="77"/>
                      </a:rPr>
                      <m:t> −</m:t>
                    </m:r>
                    <m:r>
                      <a:rPr lang="en-GB" sz="1000" b="1" i="1" smtClean="0">
                        <a:solidFill>
                          <a:schemeClr val="accent2"/>
                        </a:solidFill>
                        <a:latin typeface="Cambria Math" panose="02040503050406030204" pitchFamily="18" charset="0"/>
                        <a:ea typeface="Skyscanner Relative Book" panose="02000506040000020004" pitchFamily="2" charset="77"/>
                      </a:rPr>
                      <m:t>𝟓</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𝑻</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𝟐</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𝟒</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𝒔𝒆𝒗𝒆𝒓𝒊𝒕𝒚</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𝟒</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𝟏</m:t>
                    </m:r>
                    <m:r>
                      <a:rPr lang="en-GB" sz="1000" b="1" i="1" smtClean="0">
                        <a:solidFill>
                          <a:schemeClr val="accent2"/>
                        </a:solidFill>
                        <a:latin typeface="Cambria Math" panose="02040503050406030204" pitchFamily="18" charset="0"/>
                        <a:ea typeface="Skyscanner Relative Book" panose="02000506040000020004" pitchFamily="2" charset="77"/>
                      </a:rPr>
                      <m:t>∗</m:t>
                    </m:r>
                    <m:r>
                      <a:rPr lang="en-GB" sz="1000" b="1" i="1" smtClean="0">
                        <a:solidFill>
                          <a:schemeClr val="accent2"/>
                        </a:solidFill>
                        <a:latin typeface="Cambria Math" panose="02040503050406030204" pitchFamily="18" charset="0"/>
                        <a:ea typeface="Skyscanner Relative Book" panose="02000506040000020004" pitchFamily="2" charset="77"/>
                      </a:rPr>
                      <m:t>𝒉𝒐𝒔𝒑𝒊𝒕𝒂𝒍</m:t>
                    </m:r>
                  </m:oMath>
                </a14:m>
                <a:endParaRPr lang="en-US" sz="1000" b="1" dirty="0">
                  <a:solidFill>
                    <a:schemeClr val="accent2"/>
                  </a:solidFill>
                  <a:latin typeface="Skyscanner Relative Book" panose="02000506040000020004" pitchFamily="2" charset="77"/>
                  <a:ea typeface="Skyscanner Relative Book" panose="02000506040000020004" pitchFamily="2" charset="77"/>
                </a:endParaRPr>
              </a:p>
            </p:txBody>
          </p:sp>
        </mc:Choice>
        <mc:Fallback xmlns="">
          <p:sp>
            <p:nvSpPr>
              <p:cNvPr id="71" name="TextBox 70">
                <a:extLst>
                  <a:ext uri="{FF2B5EF4-FFF2-40B4-BE49-F238E27FC236}">
                    <a16:creationId xmlns:a16="http://schemas.microsoft.com/office/drawing/2014/main" id="{17B45513-21AD-694D-86F1-D6F33B8C3AE8}"/>
                  </a:ext>
                </a:extLst>
              </p:cNvPr>
              <p:cNvSpPr txBox="1">
                <a:spLocks noRot="1" noChangeAspect="1" noMove="1" noResize="1" noEditPoints="1" noAdjustHandles="1" noChangeArrowheads="1" noChangeShapeType="1" noTextEdit="1"/>
              </p:cNvSpPr>
              <p:nvPr/>
            </p:nvSpPr>
            <p:spPr>
              <a:xfrm>
                <a:off x="6158038" y="3966982"/>
                <a:ext cx="5912038" cy="246221"/>
              </a:xfrm>
              <a:prstGeom prst="rect">
                <a:avLst/>
              </a:prstGeom>
              <a:blipFill>
                <a:blip r:embed="rId6"/>
                <a:stretch>
                  <a:fillRect b="-1500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0BADE04-D157-B44C-9B28-495C1D37ACF7}"/>
              </a:ext>
            </a:extLst>
          </p:cNvPr>
          <p:cNvGrpSpPr/>
          <p:nvPr/>
        </p:nvGrpSpPr>
        <p:grpSpPr>
          <a:xfrm>
            <a:off x="7875756" y="359088"/>
            <a:ext cx="1747961" cy="1791504"/>
            <a:chOff x="7930199" y="490981"/>
            <a:chExt cx="1747961" cy="1791504"/>
          </a:xfrm>
        </p:grpSpPr>
        <p:grpSp>
          <p:nvGrpSpPr>
            <p:cNvPr id="72" name="Group 71">
              <a:extLst>
                <a:ext uri="{FF2B5EF4-FFF2-40B4-BE49-F238E27FC236}">
                  <a16:creationId xmlns:a16="http://schemas.microsoft.com/office/drawing/2014/main" id="{9C2DE061-4E00-F04F-89BB-785806EE99A5}"/>
                </a:ext>
              </a:extLst>
            </p:cNvPr>
            <p:cNvGrpSpPr/>
            <p:nvPr/>
          </p:nvGrpSpPr>
          <p:grpSpPr>
            <a:xfrm>
              <a:off x="7963045" y="490981"/>
              <a:ext cx="1715115" cy="1791504"/>
              <a:chOff x="2513839" y="490450"/>
              <a:chExt cx="1715115" cy="1791504"/>
            </a:xfrm>
          </p:grpSpPr>
          <p:grpSp>
            <p:nvGrpSpPr>
              <p:cNvPr id="73" name="Group 72">
                <a:extLst>
                  <a:ext uri="{FF2B5EF4-FFF2-40B4-BE49-F238E27FC236}">
                    <a16:creationId xmlns:a16="http://schemas.microsoft.com/office/drawing/2014/main" id="{E9F3E3F5-6DB2-4641-A745-79DF58972FB8}"/>
                  </a:ext>
                </a:extLst>
              </p:cNvPr>
              <p:cNvGrpSpPr/>
              <p:nvPr/>
            </p:nvGrpSpPr>
            <p:grpSpPr>
              <a:xfrm>
                <a:off x="2513839" y="490450"/>
                <a:ext cx="1715115" cy="1791504"/>
                <a:chOff x="6187754" y="1953442"/>
                <a:chExt cx="1667536" cy="3053263"/>
              </a:xfrm>
            </p:grpSpPr>
            <p:sp>
              <p:nvSpPr>
                <p:cNvPr id="76" name="Oval 75">
                  <a:extLst>
                    <a:ext uri="{FF2B5EF4-FFF2-40B4-BE49-F238E27FC236}">
                      <a16:creationId xmlns:a16="http://schemas.microsoft.com/office/drawing/2014/main" id="{50D6E369-F5CF-5F45-81E5-9D5F7568CD87}"/>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77" name="Oval 76">
                  <a:extLst>
                    <a:ext uri="{FF2B5EF4-FFF2-40B4-BE49-F238E27FC236}">
                      <a16:creationId xmlns:a16="http://schemas.microsoft.com/office/drawing/2014/main" id="{DBFE0BAE-EAA2-FB44-B4C6-C1701069A458}"/>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78" name="Oval 77">
                  <a:extLst>
                    <a:ext uri="{FF2B5EF4-FFF2-40B4-BE49-F238E27FC236}">
                      <a16:creationId xmlns:a16="http://schemas.microsoft.com/office/drawing/2014/main" id="{8311A708-291E-6F4F-AC14-80E2F3555C74}"/>
                    </a:ext>
                  </a:extLst>
                </p:cNvPr>
                <p:cNvSpPr/>
                <p:nvPr/>
              </p:nvSpPr>
              <p:spPr>
                <a:xfrm>
                  <a:off x="7079322" y="1953442"/>
                  <a:ext cx="775968"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74" name="Straight Arrow Connector 73">
                <a:extLst>
                  <a:ext uri="{FF2B5EF4-FFF2-40B4-BE49-F238E27FC236}">
                    <a16:creationId xmlns:a16="http://schemas.microsoft.com/office/drawing/2014/main" id="{6BD187D3-FFF9-CE4B-A20A-233B14D5E3B5}"/>
                  </a:ext>
                </a:extLst>
              </p:cNvPr>
              <p:cNvCxnSpPr>
                <a:cxnSpLocks/>
                <a:stCxn id="76" idx="4"/>
                <a:endCxn id="77"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D84B7F-86EF-A446-B5A2-E1B2C2C5E13C}"/>
                  </a:ext>
                </a:extLst>
              </p:cNvPr>
              <p:cNvCxnSpPr>
                <a:cxnSpLocks/>
                <a:stCxn id="78" idx="4"/>
                <a:endCxn id="77" idx="0"/>
              </p:cNvCxnSpPr>
              <p:nvPr/>
            </p:nvCxnSpPr>
            <p:spPr>
              <a:xfrm flipH="1">
                <a:off x="3430846" y="753172"/>
                <a:ext cx="399054" cy="126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9" name="Oval 78">
              <a:extLst>
                <a:ext uri="{FF2B5EF4-FFF2-40B4-BE49-F238E27FC236}">
                  <a16:creationId xmlns:a16="http://schemas.microsoft.com/office/drawing/2014/main" id="{A56ABE9C-4FC6-6246-BDE3-1FFE36298B9C}"/>
                </a:ext>
              </a:extLst>
            </p:cNvPr>
            <p:cNvSpPr/>
            <p:nvPr/>
          </p:nvSpPr>
          <p:spPr>
            <a:xfrm>
              <a:off x="7930199" y="966077"/>
              <a:ext cx="798108" cy="2627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hospital</a:t>
              </a:r>
            </a:p>
          </p:txBody>
        </p:sp>
        <p:cxnSp>
          <p:nvCxnSpPr>
            <p:cNvPr id="80" name="Straight Arrow Connector 79">
              <a:extLst>
                <a:ext uri="{FF2B5EF4-FFF2-40B4-BE49-F238E27FC236}">
                  <a16:creationId xmlns:a16="http://schemas.microsoft.com/office/drawing/2014/main" id="{E2B09351-75D6-F746-8AF1-698D7D0EBE04}"/>
                </a:ext>
              </a:extLst>
            </p:cNvPr>
            <p:cNvCxnSpPr>
              <a:cxnSpLocks/>
              <a:stCxn id="79" idx="4"/>
              <a:endCxn id="76" idx="0"/>
            </p:cNvCxnSpPr>
            <p:nvPr/>
          </p:nvCxnSpPr>
          <p:spPr>
            <a:xfrm>
              <a:off x="8329253" y="1228799"/>
              <a:ext cx="1" cy="31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5BC8F65-3F6C-2144-954F-324115DE9AD3}"/>
                </a:ext>
              </a:extLst>
            </p:cNvPr>
            <p:cNvCxnSpPr>
              <a:cxnSpLocks/>
              <a:stCxn id="78" idx="4"/>
              <a:endCxn id="79" idx="0"/>
            </p:cNvCxnSpPr>
            <p:nvPr/>
          </p:nvCxnSpPr>
          <p:spPr>
            <a:xfrm flipH="1">
              <a:off x="8329253" y="753703"/>
              <a:ext cx="949853"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31FF620D-6556-4A4B-90D6-7199E40BF7A6}"/>
              </a:ext>
            </a:extLst>
          </p:cNvPr>
          <p:cNvSpPr txBox="1"/>
          <p:nvPr/>
        </p:nvSpPr>
        <p:spPr>
          <a:xfrm>
            <a:off x="6148502" y="4327084"/>
            <a:ext cx="5354211" cy="1631216"/>
          </a:xfrm>
          <a:prstGeom prst="rect">
            <a:avLst/>
          </a:prstGeom>
          <a:noFill/>
        </p:spPr>
        <p:txBody>
          <a:bodyPr wrap="square" rtlCol="0">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Who would have thought that by controlling for </a:t>
            </a:r>
            <a:r>
              <a:rPr lang="en-GB" sz="1000" b="1" dirty="0">
                <a:solidFill>
                  <a:schemeClr val="bg2"/>
                </a:solidFill>
                <a:latin typeface="Skyscanner Relative Book" panose="02000506040000020004" pitchFamily="2" charset="77"/>
                <a:ea typeface="Skyscanner Relative Book" panose="02000506040000020004" pitchFamily="2" charset="77"/>
              </a:rPr>
              <a:t>hospital</a:t>
            </a:r>
            <a:r>
              <a:rPr lang="en-GB" sz="1000" dirty="0">
                <a:solidFill>
                  <a:schemeClr val="accent4"/>
                </a:solidFill>
                <a:latin typeface="Skyscanner Relative Book" panose="02000506040000020004" pitchFamily="2" charset="77"/>
                <a:ea typeface="Skyscanner Relative Book" panose="02000506040000020004" pitchFamily="2" charset="77"/>
              </a:rPr>
              <a:t>, we would be harming the causal effect of our treatment? (now, treatment is not statistically significant and introduced more variance to our estimated effect - ATE)</a:t>
            </a:r>
          </a:p>
          <a:p>
            <a:endParaRPr lang="en-GB" sz="1000" i="1" dirty="0">
              <a:solidFill>
                <a:schemeClr val="accent4"/>
              </a:solidFill>
              <a:latin typeface="Skyscanner Relative Book" panose="02000506040000020004" pitchFamily="2" charset="77"/>
              <a:ea typeface="Skyscanner Relative Book" panose="02000506040000020004" pitchFamily="2" charset="77"/>
            </a:endParaRPr>
          </a:p>
          <a:p>
            <a:r>
              <a:rPr lang="en-GB" sz="1000" dirty="0">
                <a:solidFill>
                  <a:schemeClr val="accent4"/>
                </a:solidFill>
                <a:latin typeface="Skyscanner Relative Book" panose="02000506040000020004" pitchFamily="2" charset="77"/>
                <a:ea typeface="Skyscanner Relative Book" panose="02000506040000020004" pitchFamily="2" charset="77"/>
              </a:rPr>
              <a:t>Why is </a:t>
            </a:r>
            <a:r>
              <a:rPr lang="en-GB" sz="1000" b="1" dirty="0">
                <a:solidFill>
                  <a:schemeClr val="bg2"/>
                </a:solidFill>
                <a:latin typeface="Skyscanner Relative Book" panose="02000506040000020004" pitchFamily="2" charset="77"/>
                <a:ea typeface="Skyscanner Relative Book" panose="02000506040000020004" pitchFamily="2" charset="77"/>
              </a:rPr>
              <a:t>hospital such a bad control</a:t>
            </a:r>
            <a:r>
              <a:rPr lang="en-GB" sz="1000" dirty="0">
                <a:solidFill>
                  <a:schemeClr val="accent4"/>
                </a:solidFill>
                <a:latin typeface="Skyscanner Relative Book" panose="02000506040000020004" pitchFamily="2" charset="77"/>
                <a:ea typeface="Skyscanner Relative Book" panose="02000506040000020004" pitchFamily="2" charset="77"/>
              </a:rPr>
              <a:t>?</a:t>
            </a:r>
          </a:p>
          <a:p>
            <a:pPr marL="228600" indent="-228600">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Once we control for severity , hospital is a </a:t>
            </a:r>
            <a:r>
              <a:rPr lang="en-GB" sz="1000" b="1" dirty="0">
                <a:solidFill>
                  <a:schemeClr val="bg2"/>
                </a:solidFill>
                <a:latin typeface="Skyscanner Relative Book" panose="02000506040000020004" pitchFamily="2" charset="77"/>
                <a:ea typeface="Skyscanner Relative Book" panose="02000506040000020004" pitchFamily="2" charset="77"/>
              </a:rPr>
              <a:t>good predictor of the treatment</a:t>
            </a:r>
            <a:r>
              <a:rPr lang="en-GB" sz="1000" b="1" dirty="0">
                <a:solidFill>
                  <a:schemeClr val="accent4"/>
                </a:solidFill>
                <a:latin typeface="Skyscanner Relative Book" panose="02000506040000020004" pitchFamily="2" charset="77"/>
                <a:ea typeface="Skyscanner Relative Book" panose="02000506040000020004" pitchFamily="2" charset="77"/>
              </a:rPr>
              <a:t> </a:t>
            </a:r>
            <a:r>
              <a:rPr lang="en-GB" sz="1000" dirty="0">
                <a:solidFill>
                  <a:schemeClr val="accent4"/>
                </a:solidFill>
                <a:latin typeface="Skyscanner Relative Book" panose="02000506040000020004" pitchFamily="2" charset="77"/>
                <a:ea typeface="Skyscanner Relative Book" panose="02000506040000020004" pitchFamily="2" charset="77"/>
              </a:rPr>
              <a:t>and </a:t>
            </a:r>
            <a:r>
              <a:rPr lang="en-GB" sz="1000" b="1" dirty="0">
                <a:solidFill>
                  <a:schemeClr val="bg2"/>
                </a:solidFill>
                <a:latin typeface="Skyscanner Relative Book" panose="02000506040000020004" pitchFamily="2" charset="77"/>
                <a:ea typeface="Skyscanner Relative Book" panose="02000506040000020004" pitchFamily="2" charset="77"/>
              </a:rPr>
              <a:t>not of the outcome.</a:t>
            </a:r>
          </a:p>
          <a:p>
            <a:pPr marL="228600" indent="-228600">
              <a:buAutoNum type="arabicPeriod"/>
            </a:pPr>
            <a:r>
              <a:rPr lang="en-GB" sz="1000" dirty="0">
                <a:solidFill>
                  <a:schemeClr val="accent4"/>
                </a:solidFill>
                <a:latin typeface="Skyscanner Relative Book" panose="02000506040000020004" pitchFamily="2" charset="77"/>
                <a:ea typeface="Skyscanner Relative Book" panose="02000506040000020004" pitchFamily="2" charset="77"/>
              </a:rPr>
              <a:t>We should </a:t>
            </a:r>
            <a:r>
              <a:rPr lang="en-GB" sz="1000" b="1" dirty="0">
                <a:solidFill>
                  <a:schemeClr val="accent4"/>
                </a:solidFill>
                <a:latin typeface="Skyscanner Relative Book" panose="02000506040000020004" pitchFamily="2" charset="77"/>
                <a:ea typeface="Skyscanner Relative Book" panose="02000506040000020004" pitchFamily="2" charset="77"/>
              </a:rPr>
              <a:t>NOT</a:t>
            </a:r>
            <a:r>
              <a:rPr lang="en-GB" sz="1000" dirty="0">
                <a:solidFill>
                  <a:schemeClr val="accent4"/>
                </a:solidFill>
                <a:latin typeface="Skyscanner Relative Book" panose="02000506040000020004" pitchFamily="2" charset="77"/>
                <a:ea typeface="Skyscanner Relative Book" panose="02000506040000020004" pitchFamily="2" charset="77"/>
              </a:rPr>
              <a:t> add controls that are just good predictors of the treatment, because they will increase the variance of our estimates.</a:t>
            </a:r>
          </a:p>
          <a:p>
            <a:pPr marL="228600" indent="-228600">
              <a:buAutoNum type="arabicPeriod"/>
            </a:pPr>
            <a:endParaRPr lang="en-GB" sz="10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83" name="Straight Arrow Connector 82">
            <a:extLst>
              <a:ext uri="{FF2B5EF4-FFF2-40B4-BE49-F238E27FC236}">
                <a16:creationId xmlns:a16="http://schemas.microsoft.com/office/drawing/2014/main" id="{621920B2-1505-594B-85EC-18F2C61B7E29}"/>
              </a:ext>
            </a:extLst>
          </p:cNvPr>
          <p:cNvCxnSpPr>
            <a:cxnSpLocks/>
            <a:stCxn id="42" idx="4"/>
            <a:endCxn id="40" idx="0"/>
          </p:cNvCxnSpPr>
          <p:nvPr/>
        </p:nvCxnSpPr>
        <p:spPr>
          <a:xfrm flipH="1">
            <a:off x="2880048" y="1408241"/>
            <a:ext cx="949853" cy="13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54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Treatment + Bad controls – Selection bias – the Bad COP</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Think of it as a cannibalisation effect of your causality</a:t>
            </a:r>
            <a:br>
              <a:rPr lang="en-US" sz="2400" dirty="0">
                <a:latin typeface="Skyscanner Relative Book" panose="02000506040000020004" pitchFamily="2" charset="77"/>
                <a:ea typeface="Skyscanner Relative Book" panose="02000506040000020004" pitchFamily="2" charset="77"/>
              </a:rPr>
            </a:b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610413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8F848E-E726-3E46-8378-59AD3B9F77A3}"/>
              </a:ext>
            </a:extLst>
          </p:cNvPr>
          <p:cNvPicPr>
            <a:picLocks noChangeAspect="1"/>
          </p:cNvPicPr>
          <p:nvPr/>
        </p:nvPicPr>
        <p:blipFill>
          <a:blip r:embed="rId2"/>
          <a:stretch>
            <a:fillRect/>
          </a:stretch>
        </p:blipFill>
        <p:spPr>
          <a:xfrm>
            <a:off x="4999340" y="3788384"/>
            <a:ext cx="4808274" cy="2788594"/>
          </a:xfrm>
          <a:prstGeom prst="rect">
            <a:avLst/>
          </a:prstGeom>
        </p:spPr>
      </p:pic>
      <p:sp>
        <p:nvSpPr>
          <p:cNvPr id="4" name="Text Placeholder 3">
            <a:extLst>
              <a:ext uri="{FF2B5EF4-FFF2-40B4-BE49-F238E27FC236}">
                <a16:creationId xmlns:a16="http://schemas.microsoft.com/office/drawing/2014/main" id="{D46B98AE-61DF-B341-9959-022D5B16EEF7}"/>
              </a:ext>
            </a:extLst>
          </p:cNvPr>
          <p:cNvSpPr>
            <a:spLocks noGrp="1"/>
          </p:cNvSpPr>
          <p:nvPr>
            <p:ph type="body" sz="quarter" idx="15"/>
          </p:nvPr>
        </p:nvSpPr>
        <p:spPr>
          <a:xfrm>
            <a:off x="569156" y="808038"/>
            <a:ext cx="10670188" cy="853823"/>
          </a:xfrm>
        </p:spPr>
        <p:txBody>
          <a:bodyPr/>
          <a:lstStyle/>
          <a:p>
            <a:r>
              <a:rPr lang="en-US" dirty="0"/>
              <a:t>Bad COP =&gt; splitting your regression model into a participation rate and then, the amount of participation </a:t>
            </a:r>
          </a:p>
        </p:txBody>
      </p:sp>
      <p:pic>
        <p:nvPicPr>
          <p:cNvPr id="5" name="Picture 4">
            <a:extLst>
              <a:ext uri="{FF2B5EF4-FFF2-40B4-BE49-F238E27FC236}">
                <a16:creationId xmlns:a16="http://schemas.microsoft.com/office/drawing/2014/main" id="{E5A2F0E4-BEC3-FD42-B93E-EC447CF99EB4}"/>
              </a:ext>
            </a:extLst>
          </p:cNvPr>
          <p:cNvPicPr>
            <a:picLocks noChangeAspect="1"/>
          </p:cNvPicPr>
          <p:nvPr/>
        </p:nvPicPr>
        <p:blipFill>
          <a:blip r:embed="rId3"/>
          <a:stretch>
            <a:fillRect/>
          </a:stretch>
        </p:blipFill>
        <p:spPr>
          <a:xfrm>
            <a:off x="569156" y="3429000"/>
            <a:ext cx="4430183" cy="3147978"/>
          </a:xfrm>
          <a:prstGeom prst="rect">
            <a:avLst/>
          </a:prstGeom>
        </p:spPr>
      </p:pic>
      <p:sp>
        <p:nvSpPr>
          <p:cNvPr id="6" name="TextBox 5">
            <a:extLst>
              <a:ext uri="{FF2B5EF4-FFF2-40B4-BE49-F238E27FC236}">
                <a16:creationId xmlns:a16="http://schemas.microsoft.com/office/drawing/2014/main" id="{41DD5392-B5C2-5546-BAA3-E21B6CAD16FD}"/>
              </a:ext>
            </a:extLst>
          </p:cNvPr>
          <p:cNvSpPr txBox="1"/>
          <p:nvPr/>
        </p:nvSpPr>
        <p:spPr>
          <a:xfrm>
            <a:off x="569156" y="1815339"/>
            <a:ext cx="4430183" cy="1277273"/>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Let’s say we are dealing with a marketing campaign. It has been randomized at a user level, so no worries with confounders (it’s like a randomised controlled trial).</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could about our population in 2 ways:</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Those that spend regardless of our marketing efforts (although they do spend more if we prompt them)</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Those that only spend if we prompt them.</a:t>
            </a:r>
          </a:p>
        </p:txBody>
      </p:sp>
      <p:sp>
        <p:nvSpPr>
          <p:cNvPr id="7" name="TextBox 6">
            <a:extLst>
              <a:ext uri="{FF2B5EF4-FFF2-40B4-BE49-F238E27FC236}">
                <a16:creationId xmlns:a16="http://schemas.microsoft.com/office/drawing/2014/main" id="{376080DC-9D84-0843-8915-6CAE5B7D3AB9}"/>
              </a:ext>
            </a:extLst>
          </p:cNvPr>
          <p:cNvSpPr txBox="1"/>
          <p:nvPr/>
        </p:nvSpPr>
        <p:spPr>
          <a:xfrm>
            <a:off x="1441222" y="4497977"/>
            <a:ext cx="1725311" cy="246221"/>
          </a:xfrm>
          <a:prstGeom prst="rect">
            <a:avLst/>
          </a:prstGeom>
          <a:noFill/>
        </p:spPr>
        <p:txBody>
          <a:bodyPr wrap="square" rtlCol="0">
            <a:spAutoFit/>
          </a:bodyPr>
          <a:lstStyle/>
          <a:p>
            <a:r>
              <a:rPr lang="en-GB" sz="1000" dirty="0">
                <a:solidFill>
                  <a:schemeClr val="accent5"/>
                </a:solidFill>
                <a:latin typeface="Skyscanner Relative Book" panose="02000506040000020004" pitchFamily="2" charset="77"/>
                <a:ea typeface="Skyscanner Relative Book" panose="02000506040000020004" pitchFamily="2" charset="77"/>
              </a:rPr>
              <a:t>‘ideal’ counterfactuals</a:t>
            </a:r>
          </a:p>
        </p:txBody>
      </p:sp>
      <p:cxnSp>
        <p:nvCxnSpPr>
          <p:cNvPr id="9" name="Straight Arrow Connector 8">
            <a:extLst>
              <a:ext uri="{FF2B5EF4-FFF2-40B4-BE49-F238E27FC236}">
                <a16:creationId xmlns:a16="http://schemas.microsoft.com/office/drawing/2014/main" id="{875FBE44-C8AC-FA4D-8B88-3779B125DD14}"/>
              </a:ext>
            </a:extLst>
          </p:cNvPr>
          <p:cNvCxnSpPr/>
          <p:nvPr/>
        </p:nvCxnSpPr>
        <p:spPr>
          <a:xfrm flipH="1">
            <a:off x="1752600" y="4783667"/>
            <a:ext cx="389467" cy="21932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0807B4-B3D3-DE46-9BD8-02C6EBFC9541}"/>
              </a:ext>
            </a:extLst>
          </p:cNvPr>
          <p:cNvCxnSpPr>
            <a:cxnSpLocks/>
          </p:cNvCxnSpPr>
          <p:nvPr/>
        </p:nvCxnSpPr>
        <p:spPr>
          <a:xfrm flipH="1">
            <a:off x="1363133" y="4783667"/>
            <a:ext cx="270934" cy="43864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B5C223-1821-054F-AEDD-8D12F39EAFEC}"/>
              </a:ext>
            </a:extLst>
          </p:cNvPr>
          <p:cNvSpPr txBox="1"/>
          <p:nvPr/>
        </p:nvSpPr>
        <p:spPr>
          <a:xfrm>
            <a:off x="4999339" y="1815338"/>
            <a:ext cx="7048728"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As a data scientist, you believe it would be a good idea to model this problem in 2 chained models:</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(1) A participation model</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(2) A model that evaluates how much the spend will be (given participation based on (1))</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66F643-876B-5948-8D5E-6BBAC9999A51}"/>
                  </a:ext>
                </a:extLst>
              </p:cNvPr>
              <p:cNvSpPr txBox="1"/>
              <p:nvPr/>
            </p:nvSpPr>
            <p:spPr>
              <a:xfrm>
                <a:off x="5140476" y="2580155"/>
                <a:ext cx="32938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accent4"/>
                          </a:solidFill>
                          <a:latin typeface="Cambria Math" panose="02040503050406030204" pitchFamily="18" charset="0"/>
                        </a:rPr>
                        <m:t>𝐸</m:t>
                      </m:r>
                      <m:d>
                        <m:dPr>
                          <m:begChr m:val="["/>
                          <m:endChr m:val="]"/>
                          <m:ctrlPr>
                            <a:rPr lang="en-GB" sz="1600" b="0" i="1" smtClean="0">
                              <a:solidFill>
                                <a:schemeClr val="accent4"/>
                              </a:solidFill>
                              <a:latin typeface="Cambria Math" panose="02040503050406030204" pitchFamily="18" charset="0"/>
                            </a:rPr>
                          </m:ctrlPr>
                        </m:dPr>
                        <m:e>
                          <m:r>
                            <a:rPr lang="en-GB" sz="1600" b="0" i="1" smtClean="0">
                              <a:solidFill>
                                <a:schemeClr val="accent4"/>
                              </a:solidFill>
                              <a:latin typeface="Cambria Math" panose="02040503050406030204" pitchFamily="18" charset="0"/>
                            </a:rPr>
                            <m:t>𝑌</m:t>
                          </m:r>
                        </m:e>
                        <m:e>
                          <m:r>
                            <a:rPr lang="en-GB" sz="1600" b="0" i="1" smtClean="0">
                              <a:solidFill>
                                <a:schemeClr val="accent4"/>
                              </a:solidFill>
                              <a:latin typeface="Cambria Math" panose="02040503050406030204" pitchFamily="18" charset="0"/>
                            </a:rPr>
                            <m:t>𝑇</m:t>
                          </m:r>
                        </m:e>
                      </m:d>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𝐸</m:t>
                      </m:r>
                      <m:d>
                        <m:dPr>
                          <m:begChr m:val="["/>
                          <m:endChr m:val="]"/>
                          <m:ctrlPr>
                            <a:rPr lang="en-GB" sz="1600" b="0" i="1" smtClean="0">
                              <a:solidFill>
                                <a:schemeClr val="accent4"/>
                              </a:solidFill>
                              <a:latin typeface="Cambria Math" panose="02040503050406030204" pitchFamily="18" charset="0"/>
                            </a:rPr>
                          </m:ctrlPr>
                        </m:dPr>
                        <m:e>
                          <m:r>
                            <a:rPr lang="en-GB" sz="1600" b="0" i="1" smtClean="0">
                              <a:solidFill>
                                <a:schemeClr val="accent4"/>
                              </a:solidFill>
                              <a:latin typeface="Cambria Math" panose="02040503050406030204" pitchFamily="18" charset="0"/>
                            </a:rPr>
                            <m:t>𝑌</m:t>
                          </m:r>
                        </m:e>
                        <m:e>
                          <m:r>
                            <a:rPr lang="en-GB" sz="1600" b="0" i="1" smtClean="0">
                              <a:solidFill>
                                <a:schemeClr val="accent4"/>
                              </a:solidFill>
                              <a:latin typeface="Cambria Math" panose="02040503050406030204" pitchFamily="18" charset="0"/>
                            </a:rPr>
                            <m:t>𝑌</m:t>
                          </m:r>
                          <m:r>
                            <a:rPr lang="en-GB" sz="1600" b="0" i="1" smtClean="0">
                              <a:solidFill>
                                <a:schemeClr val="accent4"/>
                              </a:solidFill>
                              <a:latin typeface="Cambria Math" panose="02040503050406030204" pitchFamily="18" charset="0"/>
                            </a:rPr>
                            <m:t>&gt;0, </m:t>
                          </m:r>
                          <m:r>
                            <a:rPr lang="en-GB" sz="1600" b="0" i="1" smtClean="0">
                              <a:solidFill>
                                <a:schemeClr val="accent4"/>
                              </a:solidFill>
                              <a:latin typeface="Cambria Math" panose="02040503050406030204" pitchFamily="18" charset="0"/>
                            </a:rPr>
                            <m:t>𝑇</m:t>
                          </m:r>
                        </m:e>
                      </m:d>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𝑃</m:t>
                      </m:r>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𝑌</m:t>
                      </m:r>
                      <m:r>
                        <a:rPr lang="en-GB" sz="1600" b="0" i="1" smtClean="0">
                          <a:solidFill>
                            <a:schemeClr val="accent4"/>
                          </a:solidFill>
                          <a:latin typeface="Cambria Math" panose="02040503050406030204" pitchFamily="18" charset="0"/>
                        </a:rPr>
                        <m:t>&gt;0|</m:t>
                      </m:r>
                      <m:r>
                        <a:rPr lang="en-GB" sz="1600" b="0" i="1" smtClean="0">
                          <a:solidFill>
                            <a:schemeClr val="accent4"/>
                          </a:solidFill>
                          <a:latin typeface="Cambria Math" panose="02040503050406030204" pitchFamily="18" charset="0"/>
                        </a:rPr>
                        <m:t>𝑇</m:t>
                      </m:r>
                      <m:r>
                        <a:rPr lang="en-GB" sz="1600" b="0" i="1" smtClean="0">
                          <a:solidFill>
                            <a:schemeClr val="accent4"/>
                          </a:solidFill>
                          <a:latin typeface="Cambria Math" panose="02040503050406030204" pitchFamily="18" charset="0"/>
                        </a:rPr>
                        <m:t>)</m:t>
                      </m:r>
                    </m:oMath>
                  </m:oMathPara>
                </a14:m>
                <a:endParaRPr lang="en-US" sz="1600" dirty="0">
                  <a:solidFill>
                    <a:schemeClr val="accent4"/>
                  </a:solidFill>
                </a:endParaRPr>
              </a:p>
            </p:txBody>
          </p:sp>
        </mc:Choice>
        <mc:Fallback xmlns="">
          <p:sp>
            <p:nvSpPr>
              <p:cNvPr id="15" name="TextBox 14">
                <a:extLst>
                  <a:ext uri="{FF2B5EF4-FFF2-40B4-BE49-F238E27FC236}">
                    <a16:creationId xmlns:a16="http://schemas.microsoft.com/office/drawing/2014/main" id="{0C66F643-876B-5948-8D5E-6BBAC9999A51}"/>
                  </a:ext>
                </a:extLst>
              </p:cNvPr>
              <p:cNvSpPr txBox="1">
                <a:spLocks noRot="1" noChangeAspect="1" noMove="1" noResize="1" noEditPoints="1" noAdjustHandles="1" noChangeArrowheads="1" noChangeShapeType="1" noTextEdit="1"/>
              </p:cNvSpPr>
              <p:nvPr/>
            </p:nvSpPr>
            <p:spPr>
              <a:xfrm>
                <a:off x="5140476" y="2580155"/>
                <a:ext cx="3293850" cy="246221"/>
              </a:xfrm>
              <a:prstGeom prst="rect">
                <a:avLst/>
              </a:prstGeom>
              <a:blipFill>
                <a:blip r:embed="rId4"/>
                <a:stretch>
                  <a:fillRect l="-766" r="-1533" b="-35000"/>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5E3B0599-328C-F141-95A7-9FD66BABBBC2}"/>
              </a:ext>
            </a:extLst>
          </p:cNvPr>
          <p:cNvSpPr/>
          <p:nvPr/>
        </p:nvSpPr>
        <p:spPr>
          <a:xfrm rot="5400000">
            <a:off x="7868793" y="2425497"/>
            <a:ext cx="107543" cy="1023521"/>
          </a:xfrm>
          <a:prstGeom prst="rightBrace">
            <a:avLst/>
          </a:prstGeom>
          <a:ln w="63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17D91FF-22E6-AE47-B8FA-C9FB79E5CD34}"/>
              </a:ext>
            </a:extLst>
          </p:cNvPr>
          <p:cNvSpPr txBox="1"/>
          <p:nvPr/>
        </p:nvSpPr>
        <p:spPr>
          <a:xfrm>
            <a:off x="7410804" y="2991029"/>
            <a:ext cx="1172862" cy="584775"/>
          </a:xfrm>
          <a:prstGeom prst="rect">
            <a:avLst/>
          </a:prstGeom>
          <a:noFill/>
        </p:spPr>
        <p:txBody>
          <a:bodyPr wrap="square" rtlCol="0">
            <a:spAutoFit/>
          </a:bodyPr>
          <a:lstStyle/>
          <a:p>
            <a:r>
              <a:rPr lang="en-GB" sz="800" dirty="0">
                <a:solidFill>
                  <a:schemeClr val="accent4"/>
                </a:solidFill>
                <a:latin typeface="Skyscanner Relative Book" panose="02000506040000020004" pitchFamily="2" charset="77"/>
                <a:ea typeface="Skyscanner Relative Book" panose="02000506040000020004" pitchFamily="2" charset="77"/>
              </a:rPr>
              <a:t>(1) Participation model. If we prompt them with marketing, will they buy</a:t>
            </a:r>
          </a:p>
        </p:txBody>
      </p:sp>
      <p:sp>
        <p:nvSpPr>
          <p:cNvPr id="18" name="Right Brace 17">
            <a:extLst>
              <a:ext uri="{FF2B5EF4-FFF2-40B4-BE49-F238E27FC236}">
                <a16:creationId xmlns:a16="http://schemas.microsoft.com/office/drawing/2014/main" id="{06A3F228-267F-384F-9E1B-6BBF425F21E3}"/>
              </a:ext>
            </a:extLst>
          </p:cNvPr>
          <p:cNvSpPr/>
          <p:nvPr/>
        </p:nvSpPr>
        <p:spPr>
          <a:xfrm rot="5400000">
            <a:off x="6552459" y="2350826"/>
            <a:ext cx="107543" cy="1172863"/>
          </a:xfrm>
          <a:prstGeom prst="rightBrace">
            <a:avLst/>
          </a:prstGeom>
          <a:ln w="63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DDBEE59-CBE1-F945-B075-6D51478F5A15}"/>
              </a:ext>
            </a:extLst>
          </p:cNvPr>
          <p:cNvSpPr txBox="1"/>
          <p:nvPr/>
        </p:nvSpPr>
        <p:spPr>
          <a:xfrm>
            <a:off x="5140476" y="2995014"/>
            <a:ext cx="2052186" cy="584775"/>
          </a:xfrm>
          <a:prstGeom prst="rect">
            <a:avLst/>
          </a:prstGeom>
          <a:noFill/>
        </p:spPr>
        <p:txBody>
          <a:bodyPr wrap="square" rtlCol="0">
            <a:spAutoFit/>
          </a:bodyPr>
          <a:lstStyle/>
          <a:p>
            <a:pPr algn="r"/>
            <a:r>
              <a:rPr lang="en-GB" sz="800" dirty="0">
                <a:solidFill>
                  <a:schemeClr val="accent4"/>
                </a:solidFill>
                <a:latin typeface="Skyscanner Relative Book" panose="02000506040000020004" pitchFamily="2" charset="77"/>
                <a:ea typeface="Skyscanner Relative Book" panose="02000506040000020004" pitchFamily="2" charset="77"/>
              </a:rPr>
              <a:t>(2) Participation strength. Having determined they will participate due to marketing prompt, how much will they buy</a:t>
            </a:r>
          </a:p>
        </p:txBody>
      </p:sp>
      <p:sp>
        <p:nvSpPr>
          <p:cNvPr id="20" name="Rounded Rectangle 19">
            <a:extLst>
              <a:ext uri="{FF2B5EF4-FFF2-40B4-BE49-F238E27FC236}">
                <a16:creationId xmlns:a16="http://schemas.microsoft.com/office/drawing/2014/main" id="{1B17B6A7-8099-634B-99F1-20EB2241F936}"/>
              </a:ext>
            </a:extLst>
          </p:cNvPr>
          <p:cNvSpPr/>
          <p:nvPr/>
        </p:nvSpPr>
        <p:spPr>
          <a:xfrm>
            <a:off x="7333799" y="2524519"/>
            <a:ext cx="1249867" cy="354984"/>
          </a:xfrm>
          <a:prstGeom prst="round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7CD3ECA-AD70-544C-8F71-4E9BF1F9F4AC}"/>
                  </a:ext>
                </a:extLst>
              </p:cNvPr>
              <p:cNvSpPr/>
              <p:nvPr/>
            </p:nvSpPr>
            <p:spPr>
              <a:xfrm>
                <a:off x="8660671" y="2528097"/>
                <a:ext cx="3218062" cy="1095634"/>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a:latin typeface="Skyscanner Relative Book" panose="02000506040000020004" pitchFamily="2" charset="77"/>
                    <a:ea typeface="Skyscanner Relative Book" panose="02000506040000020004" pitchFamily="2" charset="77"/>
                  </a:rPr>
                  <a:t>There is nothing wrong with (1), because </a:t>
                </a:r>
                <a14:m>
                  <m:oMath xmlns:m="http://schemas.openxmlformats.org/officeDocument/2006/math">
                    <m:r>
                      <a:rPr lang="en-GB" sz="1200" i="1">
                        <a:solidFill>
                          <a:schemeClr val="accent4"/>
                        </a:solidFill>
                        <a:latin typeface="Cambria Math" panose="02040503050406030204" pitchFamily="18" charset="0"/>
                      </a:rPr>
                      <m:t>𝑇</m:t>
                    </m:r>
                  </m:oMath>
                </a14:m>
                <a:r>
                  <a:rPr lang="en-US" sz="1200" dirty="0">
                    <a:latin typeface="Skyscanner Relative Book" panose="02000506040000020004" pitchFamily="2" charset="77"/>
                    <a:ea typeface="Skyscanner Relative Book" panose="02000506040000020004" pitchFamily="2" charset="77"/>
                  </a:rPr>
                  <a:t> is randomly assigned.</a:t>
                </a:r>
              </a:p>
              <a:p>
                <a:pPr marL="285750" indent="-285750">
                  <a:buFont typeface="Arial" panose="020B0604020202020204" pitchFamily="34" charset="0"/>
                  <a:buChar char="•"/>
                </a:pPr>
                <a:r>
                  <a:rPr lang="en-US" sz="1200" dirty="0">
                    <a:solidFill>
                      <a:schemeClr val="accent2"/>
                    </a:solidFill>
                    <a:latin typeface="Skyscanner Relative Book" panose="02000506040000020004" pitchFamily="2" charset="77"/>
                    <a:ea typeface="Skyscanner Relative Book" panose="02000506040000020004" pitchFamily="2" charset="77"/>
                  </a:rPr>
                  <a:t>However, the participation strength (2) has problems. </a:t>
                </a:r>
              </a:p>
            </p:txBody>
          </p:sp>
        </mc:Choice>
        <mc:Fallback xmlns="">
          <p:sp>
            <p:nvSpPr>
              <p:cNvPr id="21" name="Rounded Rectangle 20">
                <a:extLst>
                  <a:ext uri="{FF2B5EF4-FFF2-40B4-BE49-F238E27FC236}">
                    <a16:creationId xmlns:a16="http://schemas.microsoft.com/office/drawing/2014/main" id="{D7CD3ECA-AD70-544C-8F71-4E9BF1F9F4AC}"/>
                  </a:ext>
                </a:extLst>
              </p:cNvPr>
              <p:cNvSpPr>
                <a:spLocks noRot="1" noChangeAspect="1" noMove="1" noResize="1" noEditPoints="1" noAdjustHandles="1" noChangeArrowheads="1" noChangeShapeType="1" noTextEdit="1"/>
              </p:cNvSpPr>
              <p:nvPr/>
            </p:nvSpPr>
            <p:spPr>
              <a:xfrm>
                <a:off x="8660671" y="2528097"/>
                <a:ext cx="3218062" cy="1095634"/>
              </a:xfrm>
              <a:prstGeom prst="roundRect">
                <a:avLst/>
              </a:prstGeom>
              <a:blipFill>
                <a:blip r:embed="rId5"/>
                <a:stretch>
                  <a:fillRect/>
                </a:stretch>
              </a:blipFill>
              <a:ln w="12700">
                <a:noFill/>
                <a:prstDash val="dash"/>
              </a:ln>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731A4443-DABD-5B4D-89A9-D220FE455620}"/>
              </a:ext>
            </a:extLst>
          </p:cNvPr>
          <p:cNvSpPr/>
          <p:nvPr/>
        </p:nvSpPr>
        <p:spPr>
          <a:xfrm>
            <a:off x="5981296" y="2507586"/>
            <a:ext cx="1249867" cy="371916"/>
          </a:xfrm>
          <a:prstGeom prst="round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8378485E-51F1-4748-8BDC-8404AF1C4C91}"/>
              </a:ext>
            </a:extLst>
          </p:cNvPr>
          <p:cNvCxnSpPr/>
          <p:nvPr/>
        </p:nvCxnSpPr>
        <p:spPr>
          <a:xfrm rot="5400000" flipH="1" flipV="1">
            <a:off x="3450771" y="2467429"/>
            <a:ext cx="2065866" cy="13135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3496782-9C20-FF4B-99F7-3D3C5AAB03B2}"/>
              </a:ext>
            </a:extLst>
          </p:cNvPr>
          <p:cNvSpPr/>
          <p:nvPr/>
        </p:nvSpPr>
        <p:spPr>
          <a:xfrm>
            <a:off x="5394865" y="5741853"/>
            <a:ext cx="1249867" cy="371916"/>
          </a:xfrm>
          <a:prstGeom prst="round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26610E16-CFAB-944E-9CBE-245C331721FA}"/>
              </a:ext>
            </a:extLst>
          </p:cNvPr>
          <p:cNvSpPr/>
          <p:nvPr/>
        </p:nvSpPr>
        <p:spPr>
          <a:xfrm>
            <a:off x="7997235" y="3935188"/>
            <a:ext cx="3881498" cy="484568"/>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dirty="0">
                <a:solidFill>
                  <a:schemeClr val="accent4"/>
                </a:solidFill>
                <a:latin typeface="Skyscanner Relative Book" panose="02000506040000020004" pitchFamily="2" charset="77"/>
                <a:ea typeface="Skyscanner Relative Book" panose="02000506040000020004" pitchFamily="2" charset="77"/>
              </a:rPr>
              <a:t>What happens with (2), is that because we are only seeking those who would spend money, for the untreated group (those who wouldn’t be exposed to our marketing effect), is left only with the segment of the population which would have spent money even without our treatment.</a:t>
            </a: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p:sp>
        <p:nvSpPr>
          <p:cNvPr id="42" name="TextBox 41">
            <a:extLst>
              <a:ext uri="{FF2B5EF4-FFF2-40B4-BE49-F238E27FC236}">
                <a16:creationId xmlns:a16="http://schemas.microsoft.com/office/drawing/2014/main" id="{0DDFAD90-5914-624A-961F-444AF7CFC851}"/>
              </a:ext>
            </a:extLst>
          </p:cNvPr>
          <p:cNvSpPr txBox="1"/>
          <p:nvPr/>
        </p:nvSpPr>
        <p:spPr>
          <a:xfrm>
            <a:off x="9448800" y="4903074"/>
            <a:ext cx="2429933" cy="900246"/>
          </a:xfrm>
          <a:prstGeom prst="rect">
            <a:avLst/>
          </a:prstGeom>
          <a:noFill/>
        </p:spPr>
        <p:txBody>
          <a:bodyPr wrap="square">
            <a:spAutoFit/>
          </a:bodyPr>
          <a:lstStyle/>
          <a:p>
            <a:r>
              <a:rPr lang="en-GB" sz="1050" dirty="0">
                <a:solidFill>
                  <a:schemeClr val="accent4"/>
                </a:solidFill>
                <a:latin typeface="Skyscanner Relative Book" panose="02000506040000020004" pitchFamily="2" charset="77"/>
                <a:ea typeface="Skyscanner Relative Book" panose="02000506040000020004" pitchFamily="2" charset="77"/>
              </a:rPr>
              <a:t>As a result, once we filter only the participant population, our estimate of the ATE becomes biased, even if there was no bias at first due to randomization.</a:t>
            </a: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43" name="Curved Connector 42">
            <a:extLst>
              <a:ext uri="{FF2B5EF4-FFF2-40B4-BE49-F238E27FC236}">
                <a16:creationId xmlns:a16="http://schemas.microsoft.com/office/drawing/2014/main" id="{57DF81F5-52F2-8E42-965C-FBF7C88CA4AF}"/>
              </a:ext>
            </a:extLst>
          </p:cNvPr>
          <p:cNvCxnSpPr>
            <a:cxnSpLocks/>
          </p:cNvCxnSpPr>
          <p:nvPr/>
        </p:nvCxnSpPr>
        <p:spPr>
          <a:xfrm flipV="1">
            <a:off x="6428850" y="4284136"/>
            <a:ext cx="1597434" cy="1519185"/>
          </a:xfrm>
          <a:prstGeom prst="curvedConnector3">
            <a:avLst>
              <a:gd name="adj1" fmla="val 29859"/>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EC53C6-28C8-514B-8246-DFB516F6FD39}"/>
              </a:ext>
            </a:extLst>
          </p:cNvPr>
          <p:cNvSpPr txBox="1"/>
          <p:nvPr/>
        </p:nvSpPr>
        <p:spPr>
          <a:xfrm>
            <a:off x="7929502" y="5967973"/>
            <a:ext cx="3881498" cy="415498"/>
          </a:xfrm>
          <a:prstGeom prst="rect">
            <a:avLst/>
          </a:prstGeom>
          <a:noFill/>
        </p:spPr>
        <p:txBody>
          <a:bodyPr wrap="square">
            <a:spAutoFit/>
          </a:bodyPr>
          <a:lstStyle/>
          <a:p>
            <a:r>
              <a:rPr lang="en-US" sz="1050" dirty="0">
                <a:solidFill>
                  <a:schemeClr val="accent2"/>
                </a:solidFill>
                <a:latin typeface="Skyscanner Relative Book" panose="02000506040000020004" pitchFamily="2" charset="77"/>
                <a:ea typeface="Skyscanner Relative Book" panose="02000506040000020004" pitchFamily="2" charset="77"/>
              </a:rPr>
              <a:t>Next slide will show the same effect but under a mathematical formulation…</a:t>
            </a:r>
          </a:p>
        </p:txBody>
      </p:sp>
    </p:spTree>
    <p:extLst>
      <p:ext uri="{BB962C8B-B14F-4D97-AF65-F5344CB8AC3E}">
        <p14:creationId xmlns:p14="http://schemas.microsoft.com/office/powerpoint/2010/main" val="2092625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53AE37-1E76-7045-BD11-28D35B82D36D}"/>
              </a:ext>
            </a:extLst>
          </p:cNvPr>
          <p:cNvSpPr>
            <a:spLocks noGrp="1"/>
          </p:cNvSpPr>
          <p:nvPr>
            <p:ph type="body" sz="quarter" idx="15"/>
          </p:nvPr>
        </p:nvSpPr>
        <p:spPr>
          <a:xfrm>
            <a:off x="569155" y="808038"/>
            <a:ext cx="10191373" cy="405111"/>
          </a:xfrm>
        </p:spPr>
        <p:txBody>
          <a:bodyPr/>
          <a:lstStyle/>
          <a:p>
            <a:r>
              <a:rPr lang="en-US" dirty="0"/>
              <a:t>Causality is built upon the concept of counterfactuals</a:t>
            </a:r>
          </a:p>
        </p:txBody>
      </p:sp>
      <p:pic>
        <p:nvPicPr>
          <p:cNvPr id="3" name="Picture 2">
            <a:extLst>
              <a:ext uri="{FF2B5EF4-FFF2-40B4-BE49-F238E27FC236}">
                <a16:creationId xmlns:a16="http://schemas.microsoft.com/office/drawing/2014/main" id="{6D43B89B-6369-6143-ABE1-10792457DCE5}"/>
              </a:ext>
            </a:extLst>
          </p:cNvPr>
          <p:cNvPicPr>
            <a:picLocks noChangeAspect="1"/>
          </p:cNvPicPr>
          <p:nvPr/>
        </p:nvPicPr>
        <p:blipFill>
          <a:blip r:embed="rId2"/>
          <a:stretch>
            <a:fillRect/>
          </a:stretch>
        </p:blipFill>
        <p:spPr>
          <a:xfrm>
            <a:off x="569155" y="2972402"/>
            <a:ext cx="5033534" cy="2914151"/>
          </a:xfrm>
          <a:prstGeom prst="rect">
            <a:avLst/>
          </a:prstGeom>
        </p:spPr>
      </p:pic>
      <p:sp>
        <p:nvSpPr>
          <p:cNvPr id="5" name="Rounded Rectangle 4">
            <a:extLst>
              <a:ext uri="{FF2B5EF4-FFF2-40B4-BE49-F238E27FC236}">
                <a16:creationId xmlns:a16="http://schemas.microsoft.com/office/drawing/2014/main" id="{FA782158-115E-3E47-8509-A89F58118C2F}"/>
              </a:ext>
            </a:extLst>
          </p:cNvPr>
          <p:cNvSpPr/>
          <p:nvPr/>
        </p:nvSpPr>
        <p:spPr>
          <a:xfrm>
            <a:off x="1140432"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7CE8960-3B51-4443-BE8C-9BFCCDF11CE8}"/>
              </a:ext>
            </a:extLst>
          </p:cNvPr>
          <p:cNvSpPr/>
          <p:nvPr/>
        </p:nvSpPr>
        <p:spPr>
          <a:xfrm>
            <a:off x="1921268"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7D3E438-6CDD-8E40-AD1C-E09D66CAD395}"/>
              </a:ext>
            </a:extLst>
          </p:cNvPr>
          <p:cNvSpPr/>
          <p:nvPr/>
        </p:nvSpPr>
        <p:spPr>
          <a:xfrm>
            <a:off x="2895600"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A6C0459-F623-0147-A2CA-76861582D261}"/>
              </a:ext>
            </a:extLst>
          </p:cNvPr>
          <p:cNvSpPr/>
          <p:nvPr/>
        </p:nvSpPr>
        <p:spPr>
          <a:xfrm>
            <a:off x="3532598"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A11F680-BB49-1942-BCDE-DCFEAB276BC6}"/>
              </a:ext>
            </a:extLst>
          </p:cNvPr>
          <p:cNvSpPr/>
          <p:nvPr/>
        </p:nvSpPr>
        <p:spPr>
          <a:xfrm>
            <a:off x="4169596"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6819FF5-9AB4-1B4A-A698-67D6177D65FE}"/>
              </a:ext>
            </a:extLst>
          </p:cNvPr>
          <p:cNvSpPr/>
          <p:nvPr/>
        </p:nvSpPr>
        <p:spPr>
          <a:xfrm>
            <a:off x="4886142" y="3081709"/>
            <a:ext cx="530180" cy="4006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C6D9034-CC34-014E-96EA-7CD265924A39}"/>
              </a:ext>
            </a:extLst>
          </p:cNvPr>
          <p:cNvSpPr/>
          <p:nvPr/>
        </p:nvSpPr>
        <p:spPr>
          <a:xfrm>
            <a:off x="6198998" y="2075379"/>
            <a:ext cx="756605" cy="48288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kyscanner Relative Book" panose="02000506040000020004" pitchFamily="2" charset="77"/>
                <a:ea typeface="Skyscanner Relative Book" panose="02000506040000020004" pitchFamily="2" charset="77"/>
              </a:rPr>
              <a:t>i</a:t>
            </a:r>
            <a:endParaRPr lang="en-US" dirty="0">
              <a:solidFill>
                <a:schemeClr val="tx1"/>
              </a:solidFill>
              <a:latin typeface="Skyscanner Relative Book" panose="02000506040000020004" pitchFamily="2" charset="77"/>
              <a:ea typeface="Skyscanner Relative Book" panose="02000506040000020004" pitchFamily="2" charset="77"/>
            </a:endParaRPr>
          </a:p>
        </p:txBody>
      </p:sp>
      <p:sp>
        <p:nvSpPr>
          <p:cNvPr id="13" name="Rounded Rectangle 12">
            <a:extLst>
              <a:ext uri="{FF2B5EF4-FFF2-40B4-BE49-F238E27FC236}">
                <a16:creationId xmlns:a16="http://schemas.microsoft.com/office/drawing/2014/main" id="{28D408F4-9C33-9E43-A109-247F024B038B}"/>
              </a:ext>
            </a:extLst>
          </p:cNvPr>
          <p:cNvSpPr/>
          <p:nvPr/>
        </p:nvSpPr>
        <p:spPr>
          <a:xfrm>
            <a:off x="6198997" y="2689255"/>
            <a:ext cx="756605" cy="48288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kyscanner Relative Book" panose="02000506040000020004" pitchFamily="2" charset="77"/>
                <a:ea typeface="Skyscanner Relative Book" panose="02000506040000020004" pitchFamily="2" charset="77"/>
              </a:rPr>
              <a:t>y0</a:t>
            </a:r>
          </a:p>
        </p:txBody>
      </p:sp>
      <p:sp>
        <p:nvSpPr>
          <p:cNvPr id="14" name="Rounded Rectangle 13">
            <a:extLst>
              <a:ext uri="{FF2B5EF4-FFF2-40B4-BE49-F238E27FC236}">
                <a16:creationId xmlns:a16="http://schemas.microsoft.com/office/drawing/2014/main" id="{1A342280-2521-B142-B40A-D9C54C4BB721}"/>
              </a:ext>
            </a:extLst>
          </p:cNvPr>
          <p:cNvSpPr/>
          <p:nvPr/>
        </p:nvSpPr>
        <p:spPr>
          <a:xfrm>
            <a:off x="6198997" y="3303131"/>
            <a:ext cx="756604" cy="4828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kyscanner Relative Book" panose="02000506040000020004" pitchFamily="2" charset="77"/>
                <a:ea typeface="Skyscanner Relative Book" panose="02000506040000020004" pitchFamily="2" charset="77"/>
              </a:rPr>
              <a:t>y1</a:t>
            </a:r>
          </a:p>
        </p:txBody>
      </p:sp>
      <p:sp>
        <p:nvSpPr>
          <p:cNvPr id="15" name="Rounded Rectangle 14">
            <a:extLst>
              <a:ext uri="{FF2B5EF4-FFF2-40B4-BE49-F238E27FC236}">
                <a16:creationId xmlns:a16="http://schemas.microsoft.com/office/drawing/2014/main" id="{F6A8BBE2-E84B-294B-B2D5-E7C2435863B0}"/>
              </a:ext>
            </a:extLst>
          </p:cNvPr>
          <p:cNvSpPr/>
          <p:nvPr/>
        </p:nvSpPr>
        <p:spPr>
          <a:xfrm>
            <a:off x="6209681" y="3946595"/>
            <a:ext cx="745920" cy="48288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kyscanner Relative Book" panose="02000506040000020004" pitchFamily="2" charset="77"/>
                <a:ea typeface="Skyscanner Relative Book" panose="02000506040000020004" pitchFamily="2" charset="77"/>
              </a:rPr>
              <a:t>t</a:t>
            </a:r>
          </a:p>
        </p:txBody>
      </p:sp>
      <p:sp>
        <p:nvSpPr>
          <p:cNvPr id="16" name="Rounded Rectangle 15">
            <a:extLst>
              <a:ext uri="{FF2B5EF4-FFF2-40B4-BE49-F238E27FC236}">
                <a16:creationId xmlns:a16="http://schemas.microsoft.com/office/drawing/2014/main" id="{F3E89A95-3B74-5444-81BD-62006F1A16D6}"/>
              </a:ext>
            </a:extLst>
          </p:cNvPr>
          <p:cNvSpPr/>
          <p:nvPr/>
        </p:nvSpPr>
        <p:spPr>
          <a:xfrm>
            <a:off x="6209681" y="4588119"/>
            <a:ext cx="745920" cy="48288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kyscanner Relative Book" panose="02000506040000020004" pitchFamily="2" charset="77"/>
                <a:ea typeface="Skyscanner Relative Book" panose="02000506040000020004" pitchFamily="2" charset="77"/>
              </a:rPr>
              <a:t>y</a:t>
            </a:r>
          </a:p>
        </p:txBody>
      </p:sp>
      <p:sp>
        <p:nvSpPr>
          <p:cNvPr id="17" name="Rounded Rectangle 16">
            <a:extLst>
              <a:ext uri="{FF2B5EF4-FFF2-40B4-BE49-F238E27FC236}">
                <a16:creationId xmlns:a16="http://schemas.microsoft.com/office/drawing/2014/main" id="{AD153A1C-6F33-AF42-BD68-0318590456CD}"/>
              </a:ext>
            </a:extLst>
          </p:cNvPr>
          <p:cNvSpPr/>
          <p:nvPr/>
        </p:nvSpPr>
        <p:spPr>
          <a:xfrm>
            <a:off x="6209681" y="5203933"/>
            <a:ext cx="745920" cy="48288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kyscanner Relative Book" panose="02000506040000020004" pitchFamily="2" charset="77"/>
                <a:ea typeface="Skyscanner Relative Book" panose="02000506040000020004" pitchFamily="2" charset="77"/>
              </a:rPr>
              <a:t>te</a:t>
            </a:r>
            <a:endParaRPr lang="en-US" dirty="0">
              <a:solidFill>
                <a:schemeClr val="tx1"/>
              </a:solidFill>
              <a:latin typeface="Skyscanner Relative Book" panose="02000506040000020004" pitchFamily="2" charset="77"/>
              <a:ea typeface="Skyscanner Relative Book" panose="02000506040000020004" pitchFamily="2" charset="77"/>
            </a:endParaRPr>
          </a:p>
        </p:txBody>
      </p:sp>
      <p:sp>
        <p:nvSpPr>
          <p:cNvPr id="19" name="Rounded Rectangle 18">
            <a:extLst>
              <a:ext uri="{FF2B5EF4-FFF2-40B4-BE49-F238E27FC236}">
                <a16:creationId xmlns:a16="http://schemas.microsoft.com/office/drawing/2014/main" id="{F86B9395-5A44-7245-8E12-E36BBC78F448}"/>
              </a:ext>
            </a:extLst>
          </p:cNvPr>
          <p:cNvSpPr/>
          <p:nvPr/>
        </p:nvSpPr>
        <p:spPr>
          <a:xfrm>
            <a:off x="7173609" y="2075379"/>
            <a:ext cx="4282076"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Skyscanner Relative Book" panose="02000506040000020004" pitchFamily="2" charset="77"/>
                <a:ea typeface="Skyscanner Relative Book" panose="02000506040000020004" pitchFamily="2" charset="77"/>
              </a:rPr>
              <a:t>Different schools will be treated with a different educational methodology</a:t>
            </a:r>
          </a:p>
        </p:txBody>
      </p:sp>
      <p:sp>
        <p:nvSpPr>
          <p:cNvPr id="20" name="Rounded Rectangle 19">
            <a:extLst>
              <a:ext uri="{FF2B5EF4-FFF2-40B4-BE49-F238E27FC236}">
                <a16:creationId xmlns:a16="http://schemas.microsoft.com/office/drawing/2014/main" id="{F0357918-B524-5C49-8D23-AF2FD6BB1337}"/>
              </a:ext>
            </a:extLst>
          </p:cNvPr>
          <p:cNvSpPr/>
          <p:nvPr/>
        </p:nvSpPr>
        <p:spPr>
          <a:xfrm>
            <a:off x="7173609" y="4588116"/>
            <a:ext cx="4282076"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Skyscanner Relative Book" panose="02000506040000020004" pitchFamily="2" charset="77"/>
                <a:ea typeface="Skyscanner Relative Book" panose="02000506040000020004" pitchFamily="2" charset="77"/>
              </a:rPr>
              <a:t>Final school results after treatment. y would be the same as y1.</a:t>
            </a:r>
          </a:p>
        </p:txBody>
      </p:sp>
      <p:sp>
        <p:nvSpPr>
          <p:cNvPr id="21" name="Rounded Rectangle 20">
            <a:extLst>
              <a:ext uri="{FF2B5EF4-FFF2-40B4-BE49-F238E27FC236}">
                <a16:creationId xmlns:a16="http://schemas.microsoft.com/office/drawing/2014/main" id="{9F26C5DF-48D2-2549-BC75-650885A7703A}"/>
              </a:ext>
            </a:extLst>
          </p:cNvPr>
          <p:cNvSpPr/>
          <p:nvPr/>
        </p:nvSpPr>
        <p:spPr>
          <a:xfrm>
            <a:off x="7173609" y="3274029"/>
            <a:ext cx="4282076"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Skyscanner Relative Book" panose="02000506040000020004" pitchFamily="2" charset="77"/>
                <a:ea typeface="Skyscanner Relative Book" panose="02000506040000020004" pitchFamily="2" charset="77"/>
              </a:rPr>
              <a:t>The school results after receiving treatment. You can see how we don’t know the results of schools 1 and 2. </a:t>
            </a:r>
          </a:p>
        </p:txBody>
      </p:sp>
      <p:sp>
        <p:nvSpPr>
          <p:cNvPr id="22" name="Rounded Rectangle 21">
            <a:extLst>
              <a:ext uri="{FF2B5EF4-FFF2-40B4-BE49-F238E27FC236}">
                <a16:creationId xmlns:a16="http://schemas.microsoft.com/office/drawing/2014/main" id="{5A82167B-C976-864A-8F9C-2A2FE11CEA16}"/>
              </a:ext>
            </a:extLst>
          </p:cNvPr>
          <p:cNvSpPr/>
          <p:nvPr/>
        </p:nvSpPr>
        <p:spPr>
          <a:xfrm>
            <a:off x="7173609" y="3946595"/>
            <a:ext cx="4282076"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Skyscanner Relative Book" panose="02000506040000020004" pitchFamily="2" charset="77"/>
                <a:ea typeface="Skyscanner Relative Book" panose="02000506040000020004" pitchFamily="2" charset="77"/>
              </a:rPr>
              <a:t>Did the school receive a new educational methodology treatment? (0 = no, 1 = yes)</a:t>
            </a:r>
          </a:p>
        </p:txBody>
      </p:sp>
      <p:sp>
        <p:nvSpPr>
          <p:cNvPr id="23" name="Rounded Rectangle 22">
            <a:extLst>
              <a:ext uri="{FF2B5EF4-FFF2-40B4-BE49-F238E27FC236}">
                <a16:creationId xmlns:a16="http://schemas.microsoft.com/office/drawing/2014/main" id="{684D6BCF-C378-0C4C-90C0-04C2B552F83F}"/>
              </a:ext>
            </a:extLst>
          </p:cNvPr>
          <p:cNvSpPr/>
          <p:nvPr/>
        </p:nvSpPr>
        <p:spPr>
          <a:xfrm>
            <a:off x="7173609" y="2677827"/>
            <a:ext cx="4282076"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Skyscanner Relative Book" panose="02000506040000020004" pitchFamily="2" charset="77"/>
                <a:ea typeface="Skyscanner Relative Book" panose="02000506040000020004" pitchFamily="2" charset="77"/>
              </a:rPr>
              <a:t>The school results before receiving treatment. You can see how we don’t know the results of schools 3 and 4. </a:t>
            </a:r>
          </a:p>
        </p:txBody>
      </p:sp>
      <p:sp>
        <p:nvSpPr>
          <p:cNvPr id="24" name="Rounded Rectangle 23">
            <a:extLst>
              <a:ext uri="{FF2B5EF4-FFF2-40B4-BE49-F238E27FC236}">
                <a16:creationId xmlns:a16="http://schemas.microsoft.com/office/drawing/2014/main" id="{A44FFDD2-2F68-1E4B-819C-54428679B119}"/>
              </a:ext>
            </a:extLst>
          </p:cNvPr>
          <p:cNvSpPr/>
          <p:nvPr/>
        </p:nvSpPr>
        <p:spPr>
          <a:xfrm>
            <a:off x="7173609" y="5206966"/>
            <a:ext cx="4282076" cy="1142463"/>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Skyscanner Relative Book" panose="02000506040000020004" pitchFamily="2" charset="77"/>
                <a:ea typeface="Skyscanner Relative Book" panose="02000506040000020004" pitchFamily="2" charset="77"/>
              </a:rPr>
              <a:t>The causal effect of having treated or not a school. In this case, we have NAs, because:</a:t>
            </a:r>
          </a:p>
          <a:p>
            <a:pPr marL="171450" indent="-171450">
              <a:buFont typeface="Arial" panose="020B0604020202020204" pitchFamily="34" charset="0"/>
              <a:buChar char="•"/>
            </a:pPr>
            <a:r>
              <a:rPr lang="en-US" sz="1200" dirty="0">
                <a:solidFill>
                  <a:schemeClr val="tx1"/>
                </a:solidFill>
                <a:latin typeface="Skyscanner Relative Book" panose="02000506040000020004" pitchFamily="2" charset="77"/>
                <a:ea typeface="Skyscanner Relative Book" panose="02000506040000020004" pitchFamily="2" charset="77"/>
              </a:rPr>
              <a:t>We can’t compare with the results after being for schools 1 &amp; 2</a:t>
            </a:r>
          </a:p>
          <a:p>
            <a:pPr marL="171450" indent="-171450">
              <a:buFont typeface="Arial" panose="020B0604020202020204" pitchFamily="34" charset="0"/>
              <a:buChar char="•"/>
            </a:pPr>
            <a:r>
              <a:rPr lang="en-US" sz="1200" dirty="0">
                <a:solidFill>
                  <a:schemeClr val="tx1"/>
                </a:solidFill>
                <a:latin typeface="Skyscanner Relative Book" panose="02000506040000020004" pitchFamily="2" charset="77"/>
                <a:ea typeface="Skyscanner Relative Book" panose="02000506040000020004" pitchFamily="2" charset="77"/>
              </a:rPr>
              <a:t>We can’t compare with the results before being for treated for schools 3 &amp; 4</a:t>
            </a:r>
          </a:p>
        </p:txBody>
      </p:sp>
      <p:sp>
        <p:nvSpPr>
          <p:cNvPr id="25" name="Rounded Rectangle 24">
            <a:extLst>
              <a:ext uri="{FF2B5EF4-FFF2-40B4-BE49-F238E27FC236}">
                <a16:creationId xmlns:a16="http://schemas.microsoft.com/office/drawing/2014/main" id="{D7BAF393-58D8-B74A-9D3C-D89FBCA03872}"/>
              </a:ext>
            </a:extLst>
          </p:cNvPr>
          <p:cNvSpPr/>
          <p:nvPr/>
        </p:nvSpPr>
        <p:spPr>
          <a:xfrm>
            <a:off x="4887983" y="1488296"/>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Treatment effect</a:t>
            </a:r>
          </a:p>
        </p:txBody>
      </p:sp>
      <p:sp>
        <p:nvSpPr>
          <p:cNvPr id="26" name="Rounded Rectangle 25">
            <a:extLst>
              <a:ext uri="{FF2B5EF4-FFF2-40B4-BE49-F238E27FC236}">
                <a16:creationId xmlns:a16="http://schemas.microsoft.com/office/drawing/2014/main" id="{81938A5C-D490-BD47-8908-35103FC82293}"/>
              </a:ext>
            </a:extLst>
          </p:cNvPr>
          <p:cNvSpPr/>
          <p:nvPr/>
        </p:nvSpPr>
        <p:spPr>
          <a:xfrm>
            <a:off x="4169596" y="1479480"/>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School results after treatment</a:t>
            </a:r>
          </a:p>
        </p:txBody>
      </p:sp>
      <p:sp>
        <p:nvSpPr>
          <p:cNvPr id="27" name="Rounded Rectangle 26">
            <a:extLst>
              <a:ext uri="{FF2B5EF4-FFF2-40B4-BE49-F238E27FC236}">
                <a16:creationId xmlns:a16="http://schemas.microsoft.com/office/drawing/2014/main" id="{817CEC8D-7E4E-F54C-B7EA-5D19209ED10D}"/>
              </a:ext>
            </a:extLst>
          </p:cNvPr>
          <p:cNvSpPr/>
          <p:nvPr/>
        </p:nvSpPr>
        <p:spPr>
          <a:xfrm>
            <a:off x="3530413" y="1488296"/>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Treatment</a:t>
            </a:r>
          </a:p>
        </p:txBody>
      </p:sp>
      <p:sp>
        <p:nvSpPr>
          <p:cNvPr id="28" name="Rounded Rectangle 27">
            <a:extLst>
              <a:ext uri="{FF2B5EF4-FFF2-40B4-BE49-F238E27FC236}">
                <a16:creationId xmlns:a16="http://schemas.microsoft.com/office/drawing/2014/main" id="{3272A586-C623-374A-AA47-790B4C6A2E37}"/>
              </a:ext>
            </a:extLst>
          </p:cNvPr>
          <p:cNvSpPr/>
          <p:nvPr/>
        </p:nvSpPr>
        <p:spPr>
          <a:xfrm>
            <a:off x="2891230" y="1488295"/>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School results  after treatment</a:t>
            </a:r>
          </a:p>
        </p:txBody>
      </p:sp>
      <p:sp>
        <p:nvSpPr>
          <p:cNvPr id="29" name="Rounded Rectangle 28">
            <a:extLst>
              <a:ext uri="{FF2B5EF4-FFF2-40B4-BE49-F238E27FC236}">
                <a16:creationId xmlns:a16="http://schemas.microsoft.com/office/drawing/2014/main" id="{EA299CDE-26B2-6B45-A41A-5473573BE7A1}"/>
              </a:ext>
            </a:extLst>
          </p:cNvPr>
          <p:cNvSpPr/>
          <p:nvPr/>
        </p:nvSpPr>
        <p:spPr>
          <a:xfrm>
            <a:off x="1921268" y="1488294"/>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School results before treatment</a:t>
            </a:r>
          </a:p>
        </p:txBody>
      </p:sp>
      <p:sp>
        <p:nvSpPr>
          <p:cNvPr id="30" name="Rounded Rectangle 29">
            <a:extLst>
              <a:ext uri="{FF2B5EF4-FFF2-40B4-BE49-F238E27FC236}">
                <a16:creationId xmlns:a16="http://schemas.microsoft.com/office/drawing/2014/main" id="{57D09D01-2FD7-2F40-947C-892A151A0234}"/>
              </a:ext>
            </a:extLst>
          </p:cNvPr>
          <p:cNvSpPr/>
          <p:nvPr/>
        </p:nvSpPr>
        <p:spPr>
          <a:xfrm>
            <a:off x="1145511" y="1488293"/>
            <a:ext cx="530180" cy="151450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chemeClr val="tx1"/>
                </a:solidFill>
                <a:latin typeface="Skyscanner Relative Book" panose="02000506040000020004" pitchFamily="2" charset="77"/>
                <a:ea typeface="Skyscanner Relative Book" panose="02000506040000020004" pitchFamily="2" charset="77"/>
              </a:rPr>
              <a:t>School</a:t>
            </a:r>
          </a:p>
        </p:txBody>
      </p:sp>
      <p:sp>
        <p:nvSpPr>
          <p:cNvPr id="33" name="Rounded Rectangle 32">
            <a:extLst>
              <a:ext uri="{FF2B5EF4-FFF2-40B4-BE49-F238E27FC236}">
                <a16:creationId xmlns:a16="http://schemas.microsoft.com/office/drawing/2014/main" id="{0B6201F2-2708-6640-A2AB-1A1D5D6D176D}"/>
              </a:ext>
            </a:extLst>
          </p:cNvPr>
          <p:cNvSpPr/>
          <p:nvPr/>
        </p:nvSpPr>
        <p:spPr>
          <a:xfrm>
            <a:off x="6482993" y="808038"/>
            <a:ext cx="2619910" cy="48650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20C15DA-B18F-504C-BCDC-BD433934B455}"/>
              </a:ext>
            </a:extLst>
          </p:cNvPr>
          <p:cNvSpPr/>
          <p:nvPr/>
        </p:nvSpPr>
        <p:spPr>
          <a:xfrm>
            <a:off x="2659294" y="3620764"/>
            <a:ext cx="762116" cy="1053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50CCEC84-A120-3C48-BFEE-AC20C2B2926C}"/>
              </a:ext>
            </a:extLst>
          </p:cNvPr>
          <p:cNvSpPr/>
          <p:nvPr/>
        </p:nvSpPr>
        <p:spPr>
          <a:xfrm>
            <a:off x="1689332" y="4714665"/>
            <a:ext cx="762116" cy="105397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2885D8A5-48C3-5E49-A52A-98BAE64A01EF}"/>
              </a:ext>
            </a:extLst>
          </p:cNvPr>
          <p:cNvSpPr/>
          <p:nvPr/>
        </p:nvSpPr>
        <p:spPr>
          <a:xfrm>
            <a:off x="9298112" y="769150"/>
            <a:ext cx="2619910" cy="4828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1"/>
                </a:solidFill>
                <a:latin typeface="Skyscanner Relative Book" panose="02000506040000020004" pitchFamily="2" charset="77"/>
                <a:ea typeface="Skyscanner Relative Book" panose="02000506040000020004" pitchFamily="2" charset="77"/>
              </a:rPr>
              <a:t>If we could measure in a parallel reality the same school, with the same students, taking the same exam, but under 2 different educational methods, what would the difference in exams results be?</a:t>
            </a:r>
          </a:p>
        </p:txBody>
      </p:sp>
    </p:spTree>
    <p:extLst>
      <p:ext uri="{BB962C8B-B14F-4D97-AF65-F5344CB8AC3E}">
        <p14:creationId xmlns:p14="http://schemas.microsoft.com/office/powerpoint/2010/main" val="1492667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C87FB55-5963-AD46-B56B-67E16B912178}"/>
              </a:ext>
            </a:extLst>
          </p:cNvPr>
          <p:cNvGrpSpPr/>
          <p:nvPr/>
        </p:nvGrpSpPr>
        <p:grpSpPr>
          <a:xfrm>
            <a:off x="460036" y="1709427"/>
            <a:ext cx="4430183" cy="3147978"/>
            <a:chOff x="460036" y="1709427"/>
            <a:chExt cx="4430183" cy="3147978"/>
          </a:xfrm>
        </p:grpSpPr>
        <p:grpSp>
          <p:nvGrpSpPr>
            <p:cNvPr id="44" name="Group 43">
              <a:extLst>
                <a:ext uri="{FF2B5EF4-FFF2-40B4-BE49-F238E27FC236}">
                  <a16:creationId xmlns:a16="http://schemas.microsoft.com/office/drawing/2014/main" id="{01E1AA23-3412-8A42-A1B6-901F8EFE3CAC}"/>
                </a:ext>
              </a:extLst>
            </p:cNvPr>
            <p:cNvGrpSpPr/>
            <p:nvPr/>
          </p:nvGrpSpPr>
          <p:grpSpPr>
            <a:xfrm>
              <a:off x="460036" y="1709427"/>
              <a:ext cx="4430183" cy="3147978"/>
              <a:chOff x="569156" y="3429000"/>
              <a:chExt cx="4430183" cy="3147978"/>
            </a:xfrm>
          </p:grpSpPr>
          <p:pic>
            <p:nvPicPr>
              <p:cNvPr id="5" name="Picture 4">
                <a:extLst>
                  <a:ext uri="{FF2B5EF4-FFF2-40B4-BE49-F238E27FC236}">
                    <a16:creationId xmlns:a16="http://schemas.microsoft.com/office/drawing/2014/main" id="{E5A2F0E4-BEC3-FD42-B93E-EC447CF99EB4}"/>
                  </a:ext>
                </a:extLst>
              </p:cNvPr>
              <p:cNvPicPr>
                <a:picLocks noChangeAspect="1"/>
              </p:cNvPicPr>
              <p:nvPr/>
            </p:nvPicPr>
            <p:blipFill>
              <a:blip r:embed="rId2"/>
              <a:stretch>
                <a:fillRect/>
              </a:stretch>
            </p:blipFill>
            <p:spPr>
              <a:xfrm>
                <a:off x="569156" y="3429000"/>
                <a:ext cx="4430183" cy="3147978"/>
              </a:xfrm>
              <a:prstGeom prst="rect">
                <a:avLst/>
              </a:prstGeom>
            </p:spPr>
          </p:pic>
          <p:cxnSp>
            <p:nvCxnSpPr>
              <p:cNvPr id="9" name="Straight Arrow Connector 8">
                <a:extLst>
                  <a:ext uri="{FF2B5EF4-FFF2-40B4-BE49-F238E27FC236}">
                    <a16:creationId xmlns:a16="http://schemas.microsoft.com/office/drawing/2014/main" id="{875FBE44-C8AC-FA4D-8B88-3779B125DD14}"/>
                  </a:ext>
                </a:extLst>
              </p:cNvPr>
              <p:cNvCxnSpPr/>
              <p:nvPr/>
            </p:nvCxnSpPr>
            <p:spPr>
              <a:xfrm flipH="1">
                <a:off x="1752600" y="4783667"/>
                <a:ext cx="389467" cy="21932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0807B4-B3D3-DE46-9BD8-02C6EBFC9541}"/>
                  </a:ext>
                </a:extLst>
              </p:cNvPr>
              <p:cNvCxnSpPr>
                <a:cxnSpLocks/>
              </p:cNvCxnSpPr>
              <p:nvPr/>
            </p:nvCxnSpPr>
            <p:spPr>
              <a:xfrm flipH="1">
                <a:off x="1363133" y="4783667"/>
                <a:ext cx="270934" cy="43864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6406A325-3349-6541-9390-69F8BF000136}"/>
                </a:ext>
              </a:extLst>
            </p:cNvPr>
            <p:cNvSpPr txBox="1"/>
            <p:nvPr/>
          </p:nvSpPr>
          <p:spPr>
            <a:xfrm>
              <a:off x="1643480" y="2723850"/>
              <a:ext cx="1725311" cy="246221"/>
            </a:xfrm>
            <a:prstGeom prst="rect">
              <a:avLst/>
            </a:prstGeom>
            <a:noFill/>
          </p:spPr>
          <p:txBody>
            <a:bodyPr wrap="square" rtlCol="0">
              <a:spAutoFit/>
            </a:bodyPr>
            <a:lstStyle/>
            <a:p>
              <a:r>
                <a:rPr lang="en-GB" sz="1000" dirty="0">
                  <a:solidFill>
                    <a:schemeClr val="accent5"/>
                  </a:solidFill>
                  <a:latin typeface="Skyscanner Relative Book" panose="02000506040000020004" pitchFamily="2" charset="77"/>
                  <a:ea typeface="Skyscanner Relative Book" panose="02000506040000020004" pitchFamily="2" charset="77"/>
                </a:rPr>
                <a:t>‘ideal’ counterfactuals</a:t>
              </a:r>
            </a:p>
          </p:txBody>
        </p:sp>
      </p:grpSp>
      <p:sp>
        <p:nvSpPr>
          <p:cNvPr id="4" name="Text Placeholder 3">
            <a:extLst>
              <a:ext uri="{FF2B5EF4-FFF2-40B4-BE49-F238E27FC236}">
                <a16:creationId xmlns:a16="http://schemas.microsoft.com/office/drawing/2014/main" id="{D46B98AE-61DF-B341-9959-022D5B16EEF7}"/>
              </a:ext>
            </a:extLst>
          </p:cNvPr>
          <p:cNvSpPr>
            <a:spLocks noGrp="1"/>
          </p:cNvSpPr>
          <p:nvPr>
            <p:ph type="body" sz="quarter" idx="15"/>
          </p:nvPr>
        </p:nvSpPr>
        <p:spPr>
          <a:xfrm>
            <a:off x="569156" y="808038"/>
            <a:ext cx="10670188" cy="853823"/>
          </a:xfrm>
        </p:spPr>
        <p:txBody>
          <a:bodyPr/>
          <a:lstStyle/>
          <a:p>
            <a:r>
              <a:rPr lang="en-US" dirty="0"/>
              <a:t>Bad COP =&gt; splitting your regression model into a participation rate and then, the amount of participation </a:t>
            </a:r>
          </a:p>
        </p:txBody>
      </p:sp>
      <p:sp>
        <p:nvSpPr>
          <p:cNvPr id="12" name="TextBox 11">
            <a:extLst>
              <a:ext uri="{FF2B5EF4-FFF2-40B4-BE49-F238E27FC236}">
                <a16:creationId xmlns:a16="http://schemas.microsoft.com/office/drawing/2014/main" id="{72B5C223-1821-054F-AEDD-8D12F39EAFEC}"/>
              </a:ext>
            </a:extLst>
          </p:cNvPr>
          <p:cNvSpPr txBox="1"/>
          <p:nvPr/>
        </p:nvSpPr>
        <p:spPr>
          <a:xfrm>
            <a:off x="4999339" y="1815338"/>
            <a:ext cx="7048728" cy="600164"/>
          </a:xfrm>
          <a:prstGeom prst="rect">
            <a:avLst/>
          </a:prstGeom>
          <a:noFill/>
        </p:spPr>
        <p:txBody>
          <a:bodyPr wrap="square" rtlCol="0">
            <a:spAutoFit/>
          </a:bodyPr>
          <a:lstStyle/>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As a data scientist, you believe it would be a good idea to model this problem in 2 chained models:</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(1) A participation model</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(2) A model that evaluates how much the spend will be (given participation based on (1))</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66F643-876B-5948-8D5E-6BBAC9999A51}"/>
                  </a:ext>
                </a:extLst>
              </p:cNvPr>
              <p:cNvSpPr txBox="1"/>
              <p:nvPr/>
            </p:nvSpPr>
            <p:spPr>
              <a:xfrm>
                <a:off x="5140476" y="2580155"/>
                <a:ext cx="32938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accent4"/>
                          </a:solidFill>
                          <a:latin typeface="Cambria Math" panose="02040503050406030204" pitchFamily="18" charset="0"/>
                        </a:rPr>
                        <m:t>𝐸</m:t>
                      </m:r>
                      <m:d>
                        <m:dPr>
                          <m:begChr m:val="["/>
                          <m:endChr m:val="]"/>
                          <m:ctrlPr>
                            <a:rPr lang="en-GB" sz="1600" b="0" i="1" smtClean="0">
                              <a:solidFill>
                                <a:schemeClr val="accent4"/>
                              </a:solidFill>
                              <a:latin typeface="Cambria Math" panose="02040503050406030204" pitchFamily="18" charset="0"/>
                            </a:rPr>
                          </m:ctrlPr>
                        </m:dPr>
                        <m:e>
                          <m:r>
                            <a:rPr lang="en-GB" sz="1600" b="0" i="1" smtClean="0">
                              <a:solidFill>
                                <a:schemeClr val="accent4"/>
                              </a:solidFill>
                              <a:latin typeface="Cambria Math" panose="02040503050406030204" pitchFamily="18" charset="0"/>
                            </a:rPr>
                            <m:t>𝑌</m:t>
                          </m:r>
                        </m:e>
                        <m:e>
                          <m:r>
                            <a:rPr lang="en-GB" sz="1600" b="0" i="1" smtClean="0">
                              <a:solidFill>
                                <a:schemeClr val="accent4"/>
                              </a:solidFill>
                              <a:latin typeface="Cambria Math" panose="02040503050406030204" pitchFamily="18" charset="0"/>
                            </a:rPr>
                            <m:t>𝑇</m:t>
                          </m:r>
                        </m:e>
                      </m:d>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𝐸</m:t>
                      </m:r>
                      <m:d>
                        <m:dPr>
                          <m:begChr m:val="["/>
                          <m:endChr m:val="]"/>
                          <m:ctrlPr>
                            <a:rPr lang="en-GB" sz="1600" b="0" i="1" smtClean="0">
                              <a:solidFill>
                                <a:schemeClr val="accent4"/>
                              </a:solidFill>
                              <a:latin typeface="Cambria Math" panose="02040503050406030204" pitchFamily="18" charset="0"/>
                            </a:rPr>
                          </m:ctrlPr>
                        </m:dPr>
                        <m:e>
                          <m:r>
                            <a:rPr lang="en-GB" sz="1600" b="0" i="1" smtClean="0">
                              <a:solidFill>
                                <a:schemeClr val="accent4"/>
                              </a:solidFill>
                              <a:latin typeface="Cambria Math" panose="02040503050406030204" pitchFamily="18" charset="0"/>
                            </a:rPr>
                            <m:t>𝑌</m:t>
                          </m:r>
                        </m:e>
                        <m:e>
                          <m:r>
                            <a:rPr lang="en-GB" sz="1600" b="0" i="1" smtClean="0">
                              <a:solidFill>
                                <a:schemeClr val="accent4"/>
                              </a:solidFill>
                              <a:latin typeface="Cambria Math" panose="02040503050406030204" pitchFamily="18" charset="0"/>
                            </a:rPr>
                            <m:t>𝑌</m:t>
                          </m:r>
                          <m:r>
                            <a:rPr lang="en-GB" sz="1600" b="0" i="1" smtClean="0">
                              <a:solidFill>
                                <a:schemeClr val="accent4"/>
                              </a:solidFill>
                              <a:latin typeface="Cambria Math" panose="02040503050406030204" pitchFamily="18" charset="0"/>
                            </a:rPr>
                            <m:t>&gt;0, </m:t>
                          </m:r>
                          <m:r>
                            <a:rPr lang="en-GB" sz="1600" b="0" i="1" smtClean="0">
                              <a:solidFill>
                                <a:schemeClr val="accent4"/>
                              </a:solidFill>
                              <a:latin typeface="Cambria Math" panose="02040503050406030204" pitchFamily="18" charset="0"/>
                            </a:rPr>
                            <m:t>𝑇</m:t>
                          </m:r>
                        </m:e>
                      </m:d>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𝑃</m:t>
                      </m:r>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𝑌</m:t>
                      </m:r>
                      <m:r>
                        <a:rPr lang="en-GB" sz="1600" b="0" i="1" smtClean="0">
                          <a:solidFill>
                            <a:schemeClr val="accent4"/>
                          </a:solidFill>
                          <a:latin typeface="Cambria Math" panose="02040503050406030204" pitchFamily="18" charset="0"/>
                        </a:rPr>
                        <m:t>&gt;0|</m:t>
                      </m:r>
                      <m:r>
                        <a:rPr lang="en-GB" sz="1600" b="0" i="1" smtClean="0">
                          <a:solidFill>
                            <a:schemeClr val="accent4"/>
                          </a:solidFill>
                          <a:latin typeface="Cambria Math" panose="02040503050406030204" pitchFamily="18" charset="0"/>
                        </a:rPr>
                        <m:t>𝑇</m:t>
                      </m:r>
                      <m:r>
                        <a:rPr lang="en-GB" sz="1600" b="0" i="1" smtClean="0">
                          <a:solidFill>
                            <a:schemeClr val="accent4"/>
                          </a:solidFill>
                          <a:latin typeface="Cambria Math" panose="02040503050406030204" pitchFamily="18" charset="0"/>
                        </a:rPr>
                        <m:t>)</m:t>
                      </m:r>
                    </m:oMath>
                  </m:oMathPara>
                </a14:m>
                <a:endParaRPr lang="en-US" sz="1600" dirty="0">
                  <a:solidFill>
                    <a:schemeClr val="accent4"/>
                  </a:solidFill>
                </a:endParaRPr>
              </a:p>
            </p:txBody>
          </p:sp>
        </mc:Choice>
        <mc:Fallback xmlns="">
          <p:sp>
            <p:nvSpPr>
              <p:cNvPr id="15" name="TextBox 14">
                <a:extLst>
                  <a:ext uri="{FF2B5EF4-FFF2-40B4-BE49-F238E27FC236}">
                    <a16:creationId xmlns:a16="http://schemas.microsoft.com/office/drawing/2014/main" id="{0C66F643-876B-5948-8D5E-6BBAC9999A51}"/>
                  </a:ext>
                </a:extLst>
              </p:cNvPr>
              <p:cNvSpPr txBox="1">
                <a:spLocks noRot="1" noChangeAspect="1" noMove="1" noResize="1" noEditPoints="1" noAdjustHandles="1" noChangeArrowheads="1" noChangeShapeType="1" noTextEdit="1"/>
              </p:cNvSpPr>
              <p:nvPr/>
            </p:nvSpPr>
            <p:spPr>
              <a:xfrm>
                <a:off x="5140476" y="2580155"/>
                <a:ext cx="3293850" cy="246221"/>
              </a:xfrm>
              <a:prstGeom prst="rect">
                <a:avLst/>
              </a:prstGeom>
              <a:blipFill>
                <a:blip r:embed="rId3"/>
                <a:stretch>
                  <a:fillRect l="-766" r="-1533" b="-35000"/>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5E3B0599-328C-F141-95A7-9FD66BABBBC2}"/>
              </a:ext>
            </a:extLst>
          </p:cNvPr>
          <p:cNvSpPr/>
          <p:nvPr/>
        </p:nvSpPr>
        <p:spPr>
          <a:xfrm rot="5400000">
            <a:off x="7868793" y="2425497"/>
            <a:ext cx="107543" cy="1023521"/>
          </a:xfrm>
          <a:prstGeom prst="rightBrace">
            <a:avLst/>
          </a:prstGeom>
          <a:ln w="63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17D91FF-22E6-AE47-B8FA-C9FB79E5CD34}"/>
              </a:ext>
            </a:extLst>
          </p:cNvPr>
          <p:cNvSpPr txBox="1"/>
          <p:nvPr/>
        </p:nvSpPr>
        <p:spPr>
          <a:xfrm>
            <a:off x="7410804" y="2991029"/>
            <a:ext cx="1172862" cy="584775"/>
          </a:xfrm>
          <a:prstGeom prst="rect">
            <a:avLst/>
          </a:prstGeom>
          <a:noFill/>
        </p:spPr>
        <p:txBody>
          <a:bodyPr wrap="square" rtlCol="0">
            <a:spAutoFit/>
          </a:bodyPr>
          <a:lstStyle/>
          <a:p>
            <a:r>
              <a:rPr lang="en-GB" sz="800" dirty="0">
                <a:solidFill>
                  <a:schemeClr val="accent4"/>
                </a:solidFill>
                <a:latin typeface="Skyscanner Relative Book" panose="02000506040000020004" pitchFamily="2" charset="77"/>
                <a:ea typeface="Skyscanner Relative Book" panose="02000506040000020004" pitchFamily="2" charset="77"/>
              </a:rPr>
              <a:t>(1) Participation model. If we prompt them with marketing, will they buy</a:t>
            </a:r>
          </a:p>
        </p:txBody>
      </p:sp>
      <p:sp>
        <p:nvSpPr>
          <p:cNvPr id="18" name="Right Brace 17">
            <a:extLst>
              <a:ext uri="{FF2B5EF4-FFF2-40B4-BE49-F238E27FC236}">
                <a16:creationId xmlns:a16="http://schemas.microsoft.com/office/drawing/2014/main" id="{06A3F228-267F-384F-9E1B-6BBF425F21E3}"/>
              </a:ext>
            </a:extLst>
          </p:cNvPr>
          <p:cNvSpPr/>
          <p:nvPr/>
        </p:nvSpPr>
        <p:spPr>
          <a:xfrm rot="5400000">
            <a:off x="6552459" y="2350826"/>
            <a:ext cx="107543" cy="1172863"/>
          </a:xfrm>
          <a:prstGeom prst="rightBrace">
            <a:avLst/>
          </a:prstGeom>
          <a:ln w="63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DDBEE59-CBE1-F945-B075-6D51478F5A15}"/>
              </a:ext>
            </a:extLst>
          </p:cNvPr>
          <p:cNvSpPr txBox="1"/>
          <p:nvPr/>
        </p:nvSpPr>
        <p:spPr>
          <a:xfrm>
            <a:off x="5140476" y="2995014"/>
            <a:ext cx="2052186" cy="584775"/>
          </a:xfrm>
          <a:prstGeom prst="rect">
            <a:avLst/>
          </a:prstGeom>
          <a:noFill/>
        </p:spPr>
        <p:txBody>
          <a:bodyPr wrap="square" rtlCol="0">
            <a:spAutoFit/>
          </a:bodyPr>
          <a:lstStyle/>
          <a:p>
            <a:pPr algn="r"/>
            <a:r>
              <a:rPr lang="en-GB" sz="800" dirty="0">
                <a:solidFill>
                  <a:schemeClr val="accent4"/>
                </a:solidFill>
                <a:latin typeface="Skyscanner Relative Book" panose="02000506040000020004" pitchFamily="2" charset="77"/>
                <a:ea typeface="Skyscanner Relative Book" panose="02000506040000020004" pitchFamily="2" charset="77"/>
              </a:rPr>
              <a:t>(2) Participation strength. Having determined they will participate due to marketing prompt, how much will they buy</a:t>
            </a:r>
          </a:p>
        </p:txBody>
      </p:sp>
      <p:sp>
        <p:nvSpPr>
          <p:cNvPr id="20" name="Rounded Rectangle 19">
            <a:extLst>
              <a:ext uri="{FF2B5EF4-FFF2-40B4-BE49-F238E27FC236}">
                <a16:creationId xmlns:a16="http://schemas.microsoft.com/office/drawing/2014/main" id="{1B17B6A7-8099-634B-99F1-20EB2241F936}"/>
              </a:ext>
            </a:extLst>
          </p:cNvPr>
          <p:cNvSpPr/>
          <p:nvPr/>
        </p:nvSpPr>
        <p:spPr>
          <a:xfrm>
            <a:off x="7333799" y="2524519"/>
            <a:ext cx="1249867" cy="354984"/>
          </a:xfrm>
          <a:prstGeom prst="roundRect">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7CD3ECA-AD70-544C-8F71-4E9BF1F9F4AC}"/>
                  </a:ext>
                </a:extLst>
              </p:cNvPr>
              <p:cNvSpPr/>
              <p:nvPr/>
            </p:nvSpPr>
            <p:spPr>
              <a:xfrm>
                <a:off x="8660671" y="2528097"/>
                <a:ext cx="3218062" cy="1095634"/>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a:latin typeface="Skyscanner Relative Book" panose="02000506040000020004" pitchFamily="2" charset="77"/>
                    <a:ea typeface="Skyscanner Relative Book" panose="02000506040000020004" pitchFamily="2" charset="77"/>
                  </a:rPr>
                  <a:t>There is nothing wrong with (1), because </a:t>
                </a:r>
                <a14:m>
                  <m:oMath xmlns:m="http://schemas.openxmlformats.org/officeDocument/2006/math">
                    <m:r>
                      <a:rPr lang="en-GB" sz="1200" i="1">
                        <a:solidFill>
                          <a:schemeClr val="accent4"/>
                        </a:solidFill>
                        <a:latin typeface="Cambria Math" panose="02040503050406030204" pitchFamily="18" charset="0"/>
                      </a:rPr>
                      <m:t>𝑇</m:t>
                    </m:r>
                  </m:oMath>
                </a14:m>
                <a:r>
                  <a:rPr lang="en-US" sz="1200" dirty="0">
                    <a:latin typeface="Skyscanner Relative Book" panose="02000506040000020004" pitchFamily="2" charset="77"/>
                    <a:ea typeface="Skyscanner Relative Book" panose="02000506040000020004" pitchFamily="2" charset="77"/>
                  </a:rPr>
                  <a:t> is randomly assigned.</a:t>
                </a:r>
              </a:p>
              <a:p>
                <a:pPr marL="285750" indent="-285750">
                  <a:buFont typeface="Arial" panose="020B0604020202020204" pitchFamily="34" charset="0"/>
                  <a:buChar char="•"/>
                </a:pPr>
                <a:r>
                  <a:rPr lang="en-US" sz="1200" dirty="0">
                    <a:solidFill>
                      <a:schemeClr val="accent2"/>
                    </a:solidFill>
                    <a:latin typeface="Skyscanner Relative Book" panose="02000506040000020004" pitchFamily="2" charset="77"/>
                    <a:ea typeface="Skyscanner Relative Book" panose="02000506040000020004" pitchFamily="2" charset="77"/>
                  </a:rPr>
                  <a:t>However, the participation strength (2) has problems</a:t>
                </a:r>
              </a:p>
            </p:txBody>
          </p:sp>
        </mc:Choice>
        <mc:Fallback xmlns="">
          <p:sp>
            <p:nvSpPr>
              <p:cNvPr id="21" name="Rounded Rectangle 20">
                <a:extLst>
                  <a:ext uri="{FF2B5EF4-FFF2-40B4-BE49-F238E27FC236}">
                    <a16:creationId xmlns:a16="http://schemas.microsoft.com/office/drawing/2014/main" id="{D7CD3ECA-AD70-544C-8F71-4E9BF1F9F4AC}"/>
                  </a:ext>
                </a:extLst>
              </p:cNvPr>
              <p:cNvSpPr>
                <a:spLocks noRot="1" noChangeAspect="1" noMove="1" noResize="1" noEditPoints="1" noAdjustHandles="1" noChangeArrowheads="1" noChangeShapeType="1" noTextEdit="1"/>
              </p:cNvSpPr>
              <p:nvPr/>
            </p:nvSpPr>
            <p:spPr>
              <a:xfrm>
                <a:off x="8660671" y="2528097"/>
                <a:ext cx="3218062" cy="1095634"/>
              </a:xfrm>
              <a:prstGeom prst="roundRect">
                <a:avLst/>
              </a:prstGeom>
              <a:blipFill>
                <a:blip r:embed="rId4"/>
                <a:stretch>
                  <a:fillRect/>
                </a:stretch>
              </a:blipFill>
              <a:ln w="12700">
                <a:noFill/>
                <a:prstDash val="dash"/>
              </a:ln>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731A4443-DABD-5B4D-89A9-D220FE455620}"/>
              </a:ext>
            </a:extLst>
          </p:cNvPr>
          <p:cNvSpPr/>
          <p:nvPr/>
        </p:nvSpPr>
        <p:spPr>
          <a:xfrm>
            <a:off x="5981296" y="2507586"/>
            <a:ext cx="1249867" cy="371916"/>
          </a:xfrm>
          <a:prstGeom prst="roundRect">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376EF2E-906B-684C-BA41-EED3B0E5BF90}"/>
                  </a:ext>
                </a:extLst>
              </p:cNvPr>
              <p:cNvSpPr txBox="1"/>
              <p:nvPr/>
            </p:nvSpPr>
            <p:spPr>
              <a:xfrm>
                <a:off x="5229853" y="3697399"/>
                <a:ext cx="3871814"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𝑌</m:t>
                          </m:r>
                        </m:e>
                        <m:e>
                          <m:r>
                            <a:rPr lang="en-GB" sz="1200" b="0" i="1" smtClean="0">
                              <a:solidFill>
                                <a:schemeClr val="accent4"/>
                              </a:solidFill>
                              <a:latin typeface="Cambria Math" panose="02040503050406030204" pitchFamily="18" charset="0"/>
                            </a:rPr>
                            <m:t>𝑇</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𝐴𝑇𝐸</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𝑌</m:t>
                          </m:r>
                        </m:e>
                        <m:e>
                          <m:r>
                            <a:rPr lang="en-GB" sz="1200" b="0" i="1" smtClean="0">
                              <a:solidFill>
                                <a:schemeClr val="accent4"/>
                              </a:solidFill>
                              <a:latin typeface="Cambria Math" panose="02040503050406030204" pitchFamily="18" charset="0"/>
                            </a:rPr>
                            <m:t>𝑇</m:t>
                          </m:r>
                          <m:r>
                            <a:rPr lang="en-GB" sz="1200" b="0" i="1" smtClean="0">
                              <a:solidFill>
                                <a:schemeClr val="accent4"/>
                              </a:solidFill>
                              <a:latin typeface="Cambria Math" panose="02040503050406030204" pitchFamily="18" charset="0"/>
                            </a:rPr>
                            <m:t>=1</m:t>
                          </m:r>
                        </m:e>
                      </m:d>
                      <m:r>
                        <a:rPr lang="en-GB" sz="1200" b="0" i="1" smtClean="0">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𝐸</m:t>
                      </m:r>
                      <m:d>
                        <m:dPr>
                          <m:begChr m:val="["/>
                          <m:endChr m:val="]"/>
                          <m:ctrlPr>
                            <a:rPr lang="en-GB" sz="1200" i="1">
                              <a:solidFill>
                                <a:schemeClr val="accent4"/>
                              </a:solidFill>
                              <a:latin typeface="Cambria Math" panose="02040503050406030204" pitchFamily="18" charset="0"/>
                            </a:rPr>
                          </m:ctrlPr>
                        </m:dPr>
                        <m:e>
                          <m:r>
                            <a:rPr lang="en-GB" sz="1200" i="1">
                              <a:solidFill>
                                <a:schemeClr val="accent4"/>
                              </a:solidFill>
                              <a:latin typeface="Cambria Math" panose="02040503050406030204" pitchFamily="18" charset="0"/>
                            </a:rPr>
                            <m:t>𝑌</m:t>
                          </m:r>
                        </m:e>
                        <m:e>
                          <m:r>
                            <a:rPr lang="en-GB" sz="1200" i="1">
                              <a:solidFill>
                                <a:schemeClr val="accent4"/>
                              </a:solidFill>
                              <a:latin typeface="Cambria Math" panose="02040503050406030204" pitchFamily="18" charset="0"/>
                            </a:rPr>
                            <m:t>𝑇</m:t>
                          </m:r>
                          <m:r>
                            <a:rPr lang="en-GB" sz="1200" i="1">
                              <a:solidFill>
                                <a:schemeClr val="accent4"/>
                              </a:solidFill>
                              <a:latin typeface="Cambria Math" panose="02040503050406030204" pitchFamily="18" charset="0"/>
                            </a:rPr>
                            <m:t>=0</m:t>
                          </m:r>
                        </m:e>
                      </m:d>
                    </m:oMath>
                  </m:oMathPara>
                </a14:m>
                <a:endParaRPr lang="en-GB" sz="1200" dirty="0">
                  <a:solidFill>
                    <a:schemeClr val="accent4"/>
                  </a:solidFill>
                </a:endParaRPr>
              </a:p>
            </p:txBody>
          </p:sp>
        </mc:Choice>
        <mc:Fallback xmlns="">
          <p:sp>
            <p:nvSpPr>
              <p:cNvPr id="24" name="TextBox 23">
                <a:extLst>
                  <a:ext uri="{FF2B5EF4-FFF2-40B4-BE49-F238E27FC236}">
                    <a16:creationId xmlns:a16="http://schemas.microsoft.com/office/drawing/2014/main" id="{C376EF2E-906B-684C-BA41-EED3B0E5BF90}"/>
                  </a:ext>
                </a:extLst>
              </p:cNvPr>
              <p:cNvSpPr txBox="1">
                <a:spLocks noRot="1" noChangeAspect="1" noMove="1" noResize="1" noEditPoints="1" noAdjustHandles="1" noChangeArrowheads="1" noChangeShapeType="1" noTextEdit="1"/>
              </p:cNvSpPr>
              <p:nvPr/>
            </p:nvSpPr>
            <p:spPr>
              <a:xfrm>
                <a:off x="5229853" y="3697399"/>
                <a:ext cx="3871814" cy="184666"/>
              </a:xfrm>
              <a:prstGeom prst="rect">
                <a:avLst/>
              </a:prstGeom>
              <a:blipFill>
                <a:blip r:embed="rId5"/>
                <a:stretch>
                  <a:fillRect l="-130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B14BF0E-F282-4247-AD3E-A4F751F3E949}"/>
                  </a:ext>
                </a:extLst>
              </p:cNvPr>
              <p:cNvSpPr txBox="1"/>
              <p:nvPr/>
            </p:nvSpPr>
            <p:spPr>
              <a:xfrm>
                <a:off x="5229852" y="3923607"/>
                <a:ext cx="6733547" cy="184666"/>
              </a:xfrm>
              <a:prstGeom prst="rect">
                <a:avLst/>
              </a:prstGeom>
              <a:noFill/>
            </p:spPr>
            <p:txBody>
              <a:bodyPr wrap="square" lIns="0" tIns="0" rIns="0" bIns="0" rtlCol="0">
                <a:spAutoFit/>
              </a:bodyPr>
              <a:lstStyle/>
              <a:p>
                <a14:m>
                  <m:oMath xmlns:m="http://schemas.openxmlformats.org/officeDocument/2006/math">
                    <m:r>
                      <a:rPr lang="en-GB" sz="1200" b="0" i="1" smtClean="0">
                        <a:solidFill>
                          <a:srgbClr val="FFFFFF"/>
                        </a:solidFill>
                        <a:latin typeface="Cambria Math" panose="02040503050406030204" pitchFamily="18" charset="0"/>
                      </a:rPr>
                      <m:t>𝐸</m:t>
                    </m:r>
                    <m:d>
                      <m:dPr>
                        <m:begChr m:val="["/>
                        <m:endChr m:val="]"/>
                        <m:ctrlPr>
                          <a:rPr lang="en-GB" sz="1200" b="0" i="1" smtClean="0">
                            <a:solidFill>
                              <a:srgbClr val="FFFFFF"/>
                            </a:solidFill>
                            <a:latin typeface="Cambria Math" panose="02040503050406030204" pitchFamily="18" charset="0"/>
                          </a:rPr>
                        </m:ctrlPr>
                      </m:dPr>
                      <m:e>
                        <m:r>
                          <a:rPr lang="en-GB" sz="1200" b="0" i="1" smtClean="0">
                            <a:solidFill>
                              <a:srgbClr val="FFFFFF"/>
                            </a:solidFill>
                            <a:latin typeface="Cambria Math" panose="02040503050406030204" pitchFamily="18" charset="0"/>
                          </a:rPr>
                          <m:t>𝑌</m:t>
                        </m:r>
                      </m:e>
                      <m:e>
                        <m:r>
                          <a:rPr lang="en-GB" sz="1200" b="0" i="1" smtClean="0">
                            <a:solidFill>
                              <a:srgbClr val="FFFFFF"/>
                            </a:solidFill>
                            <a:latin typeface="Cambria Math" panose="02040503050406030204" pitchFamily="18" charset="0"/>
                          </a:rPr>
                          <m:t>𝑇</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𝑌</m:t>
                        </m:r>
                      </m:e>
                      <m:e>
                        <m:r>
                          <a:rPr lang="en-GB" sz="1200" b="0" i="1" smtClean="0">
                            <a:solidFill>
                              <a:schemeClr val="accent4"/>
                            </a:solidFill>
                            <a:latin typeface="Cambria Math" panose="02040503050406030204" pitchFamily="18" charset="0"/>
                          </a:rPr>
                          <m:t>𝑌</m:t>
                        </m:r>
                        <m:r>
                          <a:rPr lang="en-GB" sz="1200" b="0" i="1" smtClean="0">
                            <a:solidFill>
                              <a:schemeClr val="accent4"/>
                            </a:solidFill>
                            <a:latin typeface="Cambria Math" panose="02040503050406030204" pitchFamily="18" charset="0"/>
                          </a:rPr>
                          <m:t>&gt;0, </m:t>
                        </m:r>
                        <m:r>
                          <a:rPr lang="en-GB" sz="1200" b="0" i="1" smtClean="0">
                            <a:solidFill>
                              <a:schemeClr val="accent4"/>
                            </a:solidFill>
                            <a:latin typeface="Cambria Math" panose="02040503050406030204" pitchFamily="18" charset="0"/>
                          </a:rPr>
                          <m:t>𝑇</m:t>
                        </m:r>
                        <m:r>
                          <a:rPr lang="en-GB" sz="1200" b="0" i="1" smtClean="0">
                            <a:solidFill>
                              <a:schemeClr val="accent4"/>
                            </a:solidFill>
                            <a:latin typeface="Cambria Math" panose="02040503050406030204" pitchFamily="18" charset="0"/>
                          </a:rPr>
                          <m:t>=1</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𝑃</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𝑌</m:t>
                    </m:r>
                    <m:r>
                      <a:rPr lang="en-GB" sz="1200" b="0" i="1" smtClean="0">
                        <a:solidFill>
                          <a:schemeClr val="accent4"/>
                        </a:solidFill>
                        <a:latin typeface="Cambria Math" panose="02040503050406030204" pitchFamily="18" charset="0"/>
                      </a:rPr>
                      <m:t>&gt;0|</m:t>
                    </m:r>
                    <m:r>
                      <a:rPr lang="en-GB" sz="1200" b="0" i="1" smtClean="0">
                        <a:solidFill>
                          <a:schemeClr val="accent4"/>
                        </a:solidFill>
                        <a:latin typeface="Cambria Math" panose="02040503050406030204" pitchFamily="18" charset="0"/>
                      </a:rPr>
                      <m:t>𝑇</m:t>
                    </m:r>
                    <m:r>
                      <a:rPr lang="en-GB" sz="1200" b="0" i="1" smtClean="0">
                        <a:solidFill>
                          <a:schemeClr val="accent4"/>
                        </a:solidFill>
                        <a:latin typeface="Cambria Math" panose="02040503050406030204" pitchFamily="18" charset="0"/>
                      </a:rPr>
                      <m:t>=1)</m:t>
                    </m:r>
                  </m:oMath>
                </a14:m>
                <a:r>
                  <a:rPr lang="en-GB" sz="1200" dirty="0">
                    <a:solidFill>
                      <a:schemeClr val="accent4"/>
                    </a:solidFill>
                  </a:rPr>
                  <a:t> - </a:t>
                </a:r>
                <a14:m>
                  <m:oMath xmlns:m="http://schemas.openxmlformats.org/officeDocument/2006/math">
                    <m:r>
                      <a:rPr lang="en-GB" sz="1200" i="1">
                        <a:solidFill>
                          <a:schemeClr val="accent4"/>
                        </a:solidFill>
                        <a:latin typeface="Cambria Math" panose="02040503050406030204" pitchFamily="18" charset="0"/>
                      </a:rPr>
                      <m:t>𝐸</m:t>
                    </m:r>
                    <m:d>
                      <m:dPr>
                        <m:begChr m:val="["/>
                        <m:endChr m:val="]"/>
                        <m:ctrlPr>
                          <a:rPr lang="en-GB" sz="1200" i="1">
                            <a:solidFill>
                              <a:schemeClr val="accent4"/>
                            </a:solidFill>
                            <a:latin typeface="Cambria Math" panose="02040503050406030204" pitchFamily="18" charset="0"/>
                          </a:rPr>
                        </m:ctrlPr>
                      </m:dPr>
                      <m:e>
                        <m:r>
                          <a:rPr lang="en-GB" sz="1200" i="1">
                            <a:solidFill>
                              <a:schemeClr val="accent4"/>
                            </a:solidFill>
                            <a:latin typeface="Cambria Math" panose="02040503050406030204" pitchFamily="18" charset="0"/>
                          </a:rPr>
                          <m:t>𝑌</m:t>
                        </m:r>
                      </m:e>
                      <m:e>
                        <m:r>
                          <a:rPr lang="en-GB" sz="1200" i="1">
                            <a:solidFill>
                              <a:schemeClr val="accent4"/>
                            </a:solidFill>
                            <a:latin typeface="Cambria Math" panose="02040503050406030204" pitchFamily="18" charset="0"/>
                          </a:rPr>
                          <m:t>𝑌</m:t>
                        </m:r>
                        <m:r>
                          <a:rPr lang="en-GB" sz="1200" i="1">
                            <a:solidFill>
                              <a:schemeClr val="accent4"/>
                            </a:solidFill>
                            <a:latin typeface="Cambria Math" panose="02040503050406030204" pitchFamily="18" charset="0"/>
                          </a:rPr>
                          <m:t>&gt;0, </m:t>
                        </m:r>
                        <m:r>
                          <a:rPr lang="en-GB" sz="1200" i="1">
                            <a:solidFill>
                              <a:schemeClr val="accent4"/>
                            </a:solidFill>
                            <a:latin typeface="Cambria Math" panose="02040503050406030204" pitchFamily="18" charset="0"/>
                          </a:rPr>
                          <m:t>𝑇</m:t>
                        </m:r>
                        <m:r>
                          <a:rPr lang="en-GB" sz="1200" i="1">
                            <a:solidFill>
                              <a:schemeClr val="accent4"/>
                            </a:solidFill>
                            <a:latin typeface="Cambria Math" panose="02040503050406030204" pitchFamily="18" charset="0"/>
                          </a:rPr>
                          <m:t>=0</m:t>
                        </m:r>
                      </m:e>
                    </m:d>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𝑃</m:t>
                    </m:r>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𝑌</m:t>
                    </m:r>
                    <m:r>
                      <a:rPr lang="en-GB" sz="1200" i="1">
                        <a:solidFill>
                          <a:schemeClr val="accent4"/>
                        </a:solidFill>
                        <a:latin typeface="Cambria Math" panose="02040503050406030204" pitchFamily="18" charset="0"/>
                      </a:rPr>
                      <m:t>&gt;0|</m:t>
                    </m:r>
                    <m:r>
                      <a:rPr lang="en-GB" sz="1200" i="1">
                        <a:solidFill>
                          <a:schemeClr val="accent4"/>
                        </a:solidFill>
                        <a:latin typeface="Cambria Math" panose="02040503050406030204" pitchFamily="18" charset="0"/>
                      </a:rPr>
                      <m:t>𝑇</m:t>
                    </m:r>
                    <m:r>
                      <a:rPr lang="en-GB" sz="1200" i="1">
                        <a:solidFill>
                          <a:schemeClr val="accent4"/>
                        </a:solidFill>
                        <a:latin typeface="Cambria Math" panose="02040503050406030204" pitchFamily="18" charset="0"/>
                      </a:rPr>
                      <m:t>=0)</m:t>
                    </m:r>
                  </m:oMath>
                </a14:m>
                <a:r>
                  <a:rPr lang="en-GB" sz="1200" dirty="0">
                    <a:solidFill>
                      <a:schemeClr val="accent4"/>
                    </a:solidFill>
                  </a:rPr>
                  <a:t> </a:t>
                </a:r>
              </a:p>
            </p:txBody>
          </p:sp>
        </mc:Choice>
        <mc:Fallback xmlns="">
          <p:sp>
            <p:nvSpPr>
              <p:cNvPr id="25" name="TextBox 24">
                <a:extLst>
                  <a:ext uri="{FF2B5EF4-FFF2-40B4-BE49-F238E27FC236}">
                    <a16:creationId xmlns:a16="http://schemas.microsoft.com/office/drawing/2014/main" id="{DB14BF0E-F282-4247-AD3E-A4F751F3E949}"/>
                  </a:ext>
                </a:extLst>
              </p:cNvPr>
              <p:cNvSpPr txBox="1">
                <a:spLocks noRot="1" noChangeAspect="1" noMove="1" noResize="1" noEditPoints="1" noAdjustHandles="1" noChangeArrowheads="1" noChangeShapeType="1" noTextEdit="1"/>
              </p:cNvSpPr>
              <p:nvPr/>
            </p:nvSpPr>
            <p:spPr>
              <a:xfrm>
                <a:off x="5229852" y="3923607"/>
                <a:ext cx="6733547" cy="184666"/>
              </a:xfrm>
              <a:prstGeom prst="rect">
                <a:avLst/>
              </a:prstGeom>
              <a:blipFill>
                <a:blip r:embed="rId6"/>
                <a:stretch>
                  <a:fillRect l="-753" t="-26667"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047899B-DBAF-DC48-949B-FBA2D908DA56}"/>
                  </a:ext>
                </a:extLst>
              </p:cNvPr>
              <p:cNvSpPr txBox="1"/>
              <p:nvPr/>
            </p:nvSpPr>
            <p:spPr>
              <a:xfrm>
                <a:off x="5229852" y="4149815"/>
                <a:ext cx="6733547" cy="20845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200" b="0" i="1" smtClean="0">
                          <a:solidFill>
                            <a:srgbClr val="FFFFFF"/>
                          </a:solidFill>
                          <a:latin typeface="Cambria Math" panose="02040503050406030204" pitchFamily="18" charset="0"/>
                        </a:rPr>
                        <m:t>𝐸</m:t>
                      </m:r>
                      <m:d>
                        <m:dPr>
                          <m:begChr m:val="["/>
                          <m:endChr m:val="]"/>
                          <m:ctrlPr>
                            <a:rPr lang="en-GB" sz="1200" b="0" i="1" smtClean="0">
                              <a:solidFill>
                                <a:srgbClr val="FFFFFF"/>
                              </a:solidFill>
                              <a:latin typeface="Cambria Math" panose="02040503050406030204" pitchFamily="18" charset="0"/>
                            </a:rPr>
                          </m:ctrlPr>
                        </m:dPr>
                        <m:e>
                          <m:r>
                            <a:rPr lang="en-GB" sz="1200" b="0" i="1" smtClean="0">
                              <a:solidFill>
                                <a:srgbClr val="FFFFFF"/>
                              </a:solidFill>
                              <a:latin typeface="Cambria Math" panose="02040503050406030204" pitchFamily="18" charset="0"/>
                            </a:rPr>
                            <m:t>𝑌</m:t>
                          </m:r>
                        </m:e>
                        <m:e>
                          <m:r>
                            <a:rPr lang="en-GB" sz="1200" b="0" i="1" smtClean="0">
                              <a:solidFill>
                                <a:srgbClr val="FFFFFF"/>
                              </a:solidFill>
                              <a:latin typeface="Cambria Math" panose="02040503050406030204" pitchFamily="18" charset="0"/>
                            </a:rPr>
                            <m:t>𝑇</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𝑌</m:t>
                          </m:r>
                        </m:e>
                        <m:e>
                          <m:r>
                            <a:rPr lang="en-GB" sz="1200" b="0" i="1" smtClean="0">
                              <a:solidFill>
                                <a:schemeClr val="accent4"/>
                              </a:solidFill>
                              <a:latin typeface="Cambria Math" panose="02040503050406030204" pitchFamily="18" charset="0"/>
                            </a:rPr>
                            <m:t>𝑌</m:t>
                          </m:r>
                          <m:r>
                            <a:rPr lang="en-GB" sz="1200" b="0" i="1" smtClean="0">
                              <a:solidFill>
                                <a:schemeClr val="accent4"/>
                              </a:solidFill>
                              <a:latin typeface="Cambria Math" panose="02040503050406030204" pitchFamily="18" charset="0"/>
                            </a:rPr>
                            <m:t>&gt;0, </m:t>
                          </m:r>
                          <m:r>
                            <a:rPr lang="en-GB" sz="1200" b="0" i="1" smtClean="0">
                              <a:solidFill>
                                <a:schemeClr val="accent4"/>
                              </a:solidFill>
                              <a:latin typeface="Cambria Math" panose="02040503050406030204" pitchFamily="18" charset="0"/>
                            </a:rPr>
                            <m:t>𝑇</m:t>
                          </m:r>
                          <m:r>
                            <a:rPr lang="en-GB" sz="1200" b="0" i="1" smtClean="0">
                              <a:solidFill>
                                <a:schemeClr val="accent4"/>
                              </a:solidFill>
                              <a:latin typeface="Cambria Math" panose="02040503050406030204" pitchFamily="18" charset="0"/>
                            </a:rPr>
                            <m:t>=1</m:t>
                          </m:r>
                        </m:e>
                      </m:d>
                      <m:r>
                        <a:rPr lang="en-GB" sz="1200" b="0" i="1" smtClean="0">
                          <a:solidFill>
                            <a:schemeClr val="accent4"/>
                          </a:solidFill>
                          <a:latin typeface="Cambria Math" panose="02040503050406030204" pitchFamily="18" charset="0"/>
                        </a:rPr>
                        <m:t>∗</m:t>
                      </m:r>
                      <m:d>
                        <m:dPr>
                          <m:ctrlPr>
                            <a:rPr lang="en-GB" sz="1200" b="0" i="1" smtClean="0">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𝑃</m:t>
                          </m:r>
                          <m:d>
                            <m:dPr>
                              <m:ctrlPr>
                                <a:rPr lang="en-GB" sz="1200" b="0" i="1" smtClean="0">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𝑌</m:t>
                              </m:r>
                              <m:r>
                                <a:rPr lang="en-GB" sz="1200" b="0" i="1" smtClean="0">
                                  <a:solidFill>
                                    <a:schemeClr val="bg1"/>
                                  </a:solidFill>
                                  <a:latin typeface="Cambria Math" panose="02040503050406030204" pitchFamily="18" charset="0"/>
                                </a:rPr>
                                <m:t>&gt;0</m:t>
                              </m:r>
                            </m:e>
                            <m:e>
                              <m:r>
                                <a:rPr lang="en-GB" sz="1200" b="0" i="1" smtClean="0">
                                  <a:solidFill>
                                    <a:schemeClr val="bg1"/>
                                  </a:solidFill>
                                  <a:latin typeface="Cambria Math" panose="02040503050406030204" pitchFamily="18" charset="0"/>
                                </a:rPr>
                                <m:t>𝑇</m:t>
                              </m:r>
                              <m:r>
                                <a:rPr lang="en-GB" sz="1200" b="0" i="1" smtClean="0">
                                  <a:solidFill>
                                    <a:schemeClr val="bg1"/>
                                  </a:solidFill>
                                  <a:latin typeface="Cambria Math" panose="02040503050406030204" pitchFamily="18" charset="0"/>
                                </a:rPr>
                                <m:t>=1</m:t>
                              </m:r>
                            </m:e>
                          </m:d>
                          <m:r>
                            <a:rPr lang="en-GB" sz="1200" b="0" i="1" smtClean="0">
                              <a:solidFill>
                                <a:schemeClr val="bg1"/>
                              </a:solidFill>
                              <a:latin typeface="Cambria Math" panose="02040503050406030204" pitchFamily="18" charset="0"/>
                            </a:rPr>
                            <m:t>−</m:t>
                          </m:r>
                          <m:r>
                            <a:rPr lang="en-GB" sz="1200" b="0" i="1" smtClean="0">
                              <a:solidFill>
                                <a:schemeClr val="bg1"/>
                              </a:solidFill>
                              <a:latin typeface="Cambria Math" panose="02040503050406030204" pitchFamily="18" charset="0"/>
                            </a:rPr>
                            <m:t>𝑃</m:t>
                          </m:r>
                          <m:d>
                            <m:dPr>
                              <m:ctrlPr>
                                <a:rPr lang="en-GB" sz="1200" b="0" i="1" smtClean="0">
                                  <a:solidFill>
                                    <a:schemeClr val="bg1"/>
                                  </a:solidFill>
                                  <a:latin typeface="Cambria Math" panose="02040503050406030204" pitchFamily="18" charset="0"/>
                                </a:rPr>
                              </m:ctrlPr>
                            </m:dPr>
                            <m:e>
                              <m:r>
                                <a:rPr lang="en-GB" sz="1200" b="0" i="1" smtClean="0">
                                  <a:solidFill>
                                    <a:schemeClr val="bg1"/>
                                  </a:solidFill>
                                  <a:latin typeface="Cambria Math" panose="02040503050406030204" pitchFamily="18" charset="0"/>
                                </a:rPr>
                                <m:t>𝑌</m:t>
                              </m:r>
                              <m:r>
                                <a:rPr lang="en-GB" sz="1200" b="0" i="1" smtClean="0">
                                  <a:solidFill>
                                    <a:schemeClr val="bg1"/>
                                  </a:solidFill>
                                  <a:latin typeface="Cambria Math" panose="02040503050406030204" pitchFamily="18" charset="0"/>
                                </a:rPr>
                                <m:t>&gt;0</m:t>
                              </m:r>
                            </m:e>
                            <m:e>
                              <m:r>
                                <a:rPr lang="en-GB" sz="1200" b="0" i="1" smtClean="0">
                                  <a:solidFill>
                                    <a:schemeClr val="bg1"/>
                                  </a:solidFill>
                                  <a:latin typeface="Cambria Math" panose="02040503050406030204" pitchFamily="18" charset="0"/>
                                </a:rPr>
                                <m:t>𝑇</m:t>
                              </m:r>
                              <m:r>
                                <a:rPr lang="en-GB" sz="1200" b="0" i="1" smtClean="0">
                                  <a:solidFill>
                                    <a:schemeClr val="bg1"/>
                                  </a:solidFill>
                                  <a:latin typeface="Cambria Math" panose="02040503050406030204" pitchFamily="18" charset="0"/>
                                </a:rPr>
                                <m:t>=0</m:t>
                              </m:r>
                            </m:e>
                          </m:d>
                        </m:e>
                      </m:d>
                    </m:oMath>
                  </m:oMathPara>
                </a14:m>
                <a:endParaRPr lang="en-GB" sz="1200" dirty="0">
                  <a:solidFill>
                    <a:schemeClr val="accent4"/>
                  </a:solidFill>
                </a:endParaRPr>
              </a:p>
            </p:txBody>
          </p:sp>
        </mc:Choice>
        <mc:Fallback xmlns="">
          <p:sp>
            <p:nvSpPr>
              <p:cNvPr id="26" name="TextBox 25">
                <a:extLst>
                  <a:ext uri="{FF2B5EF4-FFF2-40B4-BE49-F238E27FC236}">
                    <a16:creationId xmlns:a16="http://schemas.microsoft.com/office/drawing/2014/main" id="{F047899B-DBAF-DC48-949B-FBA2D908DA56}"/>
                  </a:ext>
                </a:extLst>
              </p:cNvPr>
              <p:cNvSpPr txBox="1">
                <a:spLocks noRot="1" noChangeAspect="1" noMove="1" noResize="1" noEditPoints="1" noAdjustHandles="1" noChangeArrowheads="1" noChangeShapeType="1" noTextEdit="1"/>
              </p:cNvSpPr>
              <p:nvPr/>
            </p:nvSpPr>
            <p:spPr>
              <a:xfrm>
                <a:off x="5229852" y="4149815"/>
                <a:ext cx="6733547" cy="208455"/>
              </a:xfrm>
              <a:prstGeom prst="rect">
                <a:avLst/>
              </a:prstGeom>
              <a:blipFill>
                <a:blip r:embed="rId7"/>
                <a:stretch>
                  <a:fillRect l="-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BC5632-8283-994F-8815-788798717387}"/>
                  </a:ext>
                </a:extLst>
              </p:cNvPr>
              <p:cNvSpPr txBox="1"/>
              <p:nvPr/>
            </p:nvSpPr>
            <p:spPr>
              <a:xfrm>
                <a:off x="5229852" y="4409531"/>
                <a:ext cx="6733547"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200" b="0" i="1" smtClean="0">
                          <a:solidFill>
                            <a:srgbClr val="FFFFFF"/>
                          </a:solidFill>
                          <a:latin typeface="Cambria Math" panose="02040503050406030204" pitchFamily="18" charset="0"/>
                        </a:rPr>
                        <m:t>𝐸</m:t>
                      </m:r>
                      <m:d>
                        <m:dPr>
                          <m:begChr m:val="["/>
                          <m:endChr m:val="]"/>
                          <m:ctrlPr>
                            <a:rPr lang="en-GB" sz="1200" b="0" i="1" smtClean="0">
                              <a:solidFill>
                                <a:srgbClr val="FFFFFF"/>
                              </a:solidFill>
                              <a:latin typeface="Cambria Math" panose="02040503050406030204" pitchFamily="18" charset="0"/>
                            </a:rPr>
                          </m:ctrlPr>
                        </m:dPr>
                        <m:e>
                          <m:r>
                            <a:rPr lang="en-GB" sz="1200" b="0" i="1" smtClean="0">
                              <a:solidFill>
                                <a:srgbClr val="FFFFFF"/>
                              </a:solidFill>
                              <a:latin typeface="Cambria Math" panose="02040503050406030204" pitchFamily="18" charset="0"/>
                            </a:rPr>
                            <m:t>𝑌</m:t>
                          </m:r>
                        </m:e>
                        <m:e>
                          <m:r>
                            <a:rPr lang="en-GB" sz="1200" b="0" i="1" smtClean="0">
                              <a:solidFill>
                                <a:srgbClr val="FFFFFF"/>
                              </a:solidFill>
                              <a:latin typeface="Cambria Math" panose="02040503050406030204" pitchFamily="18" charset="0"/>
                            </a:rPr>
                            <m:t>𝑇</m:t>
                          </m:r>
                        </m:e>
                      </m:d>
                      <m:r>
                        <a:rPr lang="en-GB" sz="1200" b="0" i="1" smtClean="0">
                          <a:solidFill>
                            <a:srgbClr val="FFFFFF"/>
                          </a:solidFill>
                          <a:latin typeface="Cambria Math" panose="02040503050406030204" pitchFamily="18" charset="0"/>
                        </a:rPr>
                        <m:t>=</m:t>
                      </m:r>
                      <m:r>
                        <a:rPr lang="en-GB" sz="1200" b="0" i="1" smtClean="0">
                          <a:solidFill>
                            <a:schemeClr val="accent4"/>
                          </a:solidFill>
                          <a:latin typeface="Cambria Math" panose="02040503050406030204" pitchFamily="18" charset="0"/>
                        </a:rPr>
                        <m:t>+</m:t>
                      </m:r>
                      <m:d>
                        <m:dPr>
                          <m:ctrlPr>
                            <a:rPr lang="en-GB" sz="1200" b="0" i="1" smtClean="0">
                              <a:solidFill>
                                <a:schemeClr val="accent1"/>
                              </a:solidFill>
                              <a:latin typeface="Cambria Math" panose="02040503050406030204" pitchFamily="18" charset="0"/>
                            </a:rPr>
                          </m:ctrlPr>
                        </m:dPr>
                        <m:e>
                          <m:r>
                            <a:rPr lang="en-GB" sz="1200" b="0" i="1" smtClean="0">
                              <a:solidFill>
                                <a:schemeClr val="accent1"/>
                              </a:solidFill>
                              <a:latin typeface="Cambria Math" panose="02040503050406030204" pitchFamily="18" charset="0"/>
                            </a:rPr>
                            <m:t>𝐸</m:t>
                          </m:r>
                          <m:d>
                            <m:dPr>
                              <m:begChr m:val="["/>
                              <m:endChr m:val="]"/>
                              <m:ctrlPr>
                                <a:rPr lang="en-GB" sz="1200" b="0" i="1" smtClean="0">
                                  <a:solidFill>
                                    <a:schemeClr val="accent1"/>
                                  </a:solidFill>
                                  <a:latin typeface="Cambria Math" panose="02040503050406030204" pitchFamily="18" charset="0"/>
                                </a:rPr>
                              </m:ctrlPr>
                            </m:dPr>
                            <m:e>
                              <m:r>
                                <a:rPr lang="en-GB" sz="1200" b="0" i="1" smtClean="0">
                                  <a:solidFill>
                                    <a:schemeClr val="accent1"/>
                                  </a:solidFill>
                                  <a:latin typeface="Cambria Math" panose="02040503050406030204" pitchFamily="18" charset="0"/>
                                </a:rPr>
                                <m:t>𝑌</m:t>
                              </m:r>
                            </m:e>
                            <m:e>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&gt;0,</m:t>
                              </m:r>
                              <m:r>
                                <a:rPr lang="en-GB" sz="1200" b="0" i="1" smtClean="0">
                                  <a:solidFill>
                                    <a:schemeClr val="accent1"/>
                                  </a:solidFill>
                                  <a:latin typeface="Cambria Math" panose="02040503050406030204" pitchFamily="18" charset="0"/>
                                </a:rPr>
                                <m:t>𝑇</m:t>
                              </m:r>
                              <m:r>
                                <a:rPr lang="en-GB" sz="1200" b="0" i="1" smtClean="0">
                                  <a:solidFill>
                                    <a:schemeClr val="accent1"/>
                                  </a:solidFill>
                                  <a:latin typeface="Cambria Math" panose="02040503050406030204" pitchFamily="18" charset="0"/>
                                </a:rPr>
                                <m:t>=1</m:t>
                              </m:r>
                            </m:e>
                          </m:d>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𝐸</m:t>
                          </m:r>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&gt;0,</m:t>
                          </m:r>
                          <m:r>
                            <a:rPr lang="en-GB" sz="1200" b="0" i="1" smtClean="0">
                              <a:solidFill>
                                <a:schemeClr val="accent1"/>
                              </a:solidFill>
                              <a:latin typeface="Cambria Math" panose="02040503050406030204" pitchFamily="18" charset="0"/>
                            </a:rPr>
                            <m:t>𝑇</m:t>
                          </m:r>
                          <m:r>
                            <a:rPr lang="en-GB" sz="1200" b="0" i="1" smtClean="0">
                              <a:solidFill>
                                <a:schemeClr val="accent1"/>
                              </a:solidFill>
                              <a:latin typeface="Cambria Math" panose="02040503050406030204" pitchFamily="18" charset="0"/>
                            </a:rPr>
                            <m:t>=0]</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𝑃</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𝑌</m:t>
                      </m:r>
                      <m:r>
                        <a:rPr lang="en-GB" sz="1200" b="0" i="1" smtClean="0">
                          <a:solidFill>
                            <a:schemeClr val="accent4"/>
                          </a:solidFill>
                          <a:latin typeface="Cambria Math" panose="02040503050406030204" pitchFamily="18" charset="0"/>
                        </a:rPr>
                        <m:t>&gt;0|</m:t>
                      </m:r>
                      <m:r>
                        <a:rPr lang="en-GB" sz="1200" b="0" i="1" smtClean="0">
                          <a:solidFill>
                            <a:schemeClr val="accent4"/>
                          </a:solidFill>
                          <a:latin typeface="Cambria Math" panose="02040503050406030204" pitchFamily="18" charset="0"/>
                        </a:rPr>
                        <m:t>𝑇</m:t>
                      </m:r>
                      <m:r>
                        <a:rPr lang="en-GB" sz="1200" b="0" i="1" smtClean="0">
                          <a:solidFill>
                            <a:schemeClr val="accent4"/>
                          </a:solidFill>
                          <a:latin typeface="Cambria Math" panose="02040503050406030204" pitchFamily="18" charset="0"/>
                        </a:rPr>
                        <m:t>=0)</m:t>
                      </m:r>
                    </m:oMath>
                  </m:oMathPara>
                </a14:m>
                <a:endParaRPr lang="en-GB" sz="1200" dirty="0">
                  <a:solidFill>
                    <a:schemeClr val="accent4"/>
                  </a:solidFill>
                </a:endParaRPr>
              </a:p>
            </p:txBody>
          </p:sp>
        </mc:Choice>
        <mc:Fallback xmlns="">
          <p:sp>
            <p:nvSpPr>
              <p:cNvPr id="27" name="TextBox 26">
                <a:extLst>
                  <a:ext uri="{FF2B5EF4-FFF2-40B4-BE49-F238E27FC236}">
                    <a16:creationId xmlns:a16="http://schemas.microsoft.com/office/drawing/2014/main" id="{1ABC5632-8283-994F-8815-788798717387}"/>
                  </a:ext>
                </a:extLst>
              </p:cNvPr>
              <p:cNvSpPr txBox="1">
                <a:spLocks noRot="1" noChangeAspect="1" noMove="1" noResize="1" noEditPoints="1" noAdjustHandles="1" noChangeArrowheads="1" noChangeShapeType="1" noTextEdit="1"/>
              </p:cNvSpPr>
              <p:nvPr/>
            </p:nvSpPr>
            <p:spPr>
              <a:xfrm>
                <a:off x="5229852" y="4409531"/>
                <a:ext cx="6733547" cy="184666"/>
              </a:xfrm>
              <a:prstGeom prst="rect">
                <a:avLst/>
              </a:prstGeom>
              <a:blipFill>
                <a:blip r:embed="rId8"/>
                <a:stretch>
                  <a:fillRect l="-753" b="-33333"/>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2FC97EE6-ABBC-AE46-A48B-B7D5C6F584CA}"/>
              </a:ext>
            </a:extLst>
          </p:cNvPr>
          <p:cNvSpPr/>
          <p:nvPr/>
        </p:nvSpPr>
        <p:spPr>
          <a:xfrm>
            <a:off x="10608734" y="4137464"/>
            <a:ext cx="1439333" cy="318858"/>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i="1" dirty="0">
                <a:latin typeface="Skyscanner Relative Book" panose="02000506040000020004" pitchFamily="2" charset="77"/>
                <a:ea typeface="Skyscanner Relative Book" panose="02000506040000020004" pitchFamily="2" charset="77"/>
              </a:rPr>
              <a:t>Participation effect</a:t>
            </a:r>
            <a:endParaRPr lang="en-US" sz="1050" i="1" dirty="0">
              <a:latin typeface="Skyscanner Relative Book" panose="02000506040000020004" pitchFamily="2" charset="77"/>
              <a:ea typeface="Skyscanner Relative Book" panose="02000506040000020004" pitchFamily="2" charset="77"/>
            </a:endParaRPr>
          </a:p>
        </p:txBody>
      </p:sp>
      <p:sp>
        <p:nvSpPr>
          <p:cNvPr id="29" name="Rounded Rectangle 28">
            <a:extLst>
              <a:ext uri="{FF2B5EF4-FFF2-40B4-BE49-F238E27FC236}">
                <a16:creationId xmlns:a16="http://schemas.microsoft.com/office/drawing/2014/main" id="{5B585615-EA70-F149-BF86-5BCE08A03CE2}"/>
              </a:ext>
            </a:extLst>
          </p:cNvPr>
          <p:cNvSpPr/>
          <p:nvPr/>
        </p:nvSpPr>
        <p:spPr>
          <a:xfrm>
            <a:off x="10608734" y="4407818"/>
            <a:ext cx="1439333" cy="318858"/>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i="1" dirty="0">
                <a:solidFill>
                  <a:schemeClr val="accent1"/>
                </a:solidFill>
                <a:latin typeface="Skyscanner Relative Book" panose="02000506040000020004" pitchFamily="2" charset="77"/>
                <a:ea typeface="Skyscanner Relative Book" panose="02000506040000020004" pitchFamily="2" charset="77"/>
              </a:rPr>
              <a:t>COP effect</a:t>
            </a:r>
            <a:endParaRPr lang="en-US" sz="1050" i="1" dirty="0">
              <a:solidFill>
                <a:schemeClr val="accent1"/>
              </a:solidFill>
              <a:latin typeface="Skyscanner Relative Book" panose="02000506040000020004" pitchFamily="2" charset="77"/>
              <a:ea typeface="Skyscanner Relative Book" panose="02000506040000020004" pitchFamily="2" charset="77"/>
            </a:endParaRPr>
          </a:p>
        </p:txBody>
      </p:sp>
      <p:cxnSp>
        <p:nvCxnSpPr>
          <p:cNvPr id="30" name="Straight Arrow Connector 29">
            <a:extLst>
              <a:ext uri="{FF2B5EF4-FFF2-40B4-BE49-F238E27FC236}">
                <a16:creationId xmlns:a16="http://schemas.microsoft.com/office/drawing/2014/main" id="{EB8301D9-983F-BE4C-BC21-1903DC824408}"/>
              </a:ext>
            </a:extLst>
          </p:cNvPr>
          <p:cNvCxnSpPr>
            <a:cxnSpLocks/>
          </p:cNvCxnSpPr>
          <p:nvPr/>
        </p:nvCxnSpPr>
        <p:spPr>
          <a:xfrm>
            <a:off x="10016067" y="4274760"/>
            <a:ext cx="50799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38D83A-ED3B-934F-AAB8-FFAE51EDD395}"/>
              </a:ext>
            </a:extLst>
          </p:cNvPr>
          <p:cNvCxnSpPr>
            <a:cxnSpLocks/>
          </p:cNvCxnSpPr>
          <p:nvPr/>
        </p:nvCxnSpPr>
        <p:spPr>
          <a:xfrm>
            <a:off x="10016067" y="4540949"/>
            <a:ext cx="50799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1DDF37DD-A8BA-6B41-A0F7-598E2264E955}"/>
                  </a:ext>
                </a:extLst>
              </p:cNvPr>
              <p:cNvSpPr/>
              <p:nvPr/>
            </p:nvSpPr>
            <p:spPr>
              <a:xfrm>
                <a:off x="460983" y="4882072"/>
                <a:ext cx="4521932" cy="1848927"/>
              </a:xfrm>
              <a:prstGeom prst="roundRect">
                <a:avLst/>
              </a:prstGeom>
              <a:solidFill>
                <a:srgbClr val="FFFFFF"/>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050" b="1" i="1" dirty="0">
                    <a:latin typeface="Skyscanner Relative Book" panose="02000506040000020004" pitchFamily="2" charset="77"/>
                    <a:ea typeface="Skyscanner Relative Book" panose="02000506040000020004" pitchFamily="2" charset="77"/>
                  </a:rPr>
                  <a:t>Participation effect: </a:t>
                </a:r>
                <a:r>
                  <a:rPr lang="en-GB" sz="1050" i="1" dirty="0">
                    <a:solidFill>
                      <a:schemeClr val="accent4"/>
                    </a:solidFill>
                    <a:latin typeface="Skyscanner Relative Book" panose="02000506040000020004" pitchFamily="2" charset="77"/>
                    <a:ea typeface="Skyscanner Relative Book" panose="02000506040000020004" pitchFamily="2" charset="77"/>
                  </a:rPr>
                  <a:t>difference in the probability that the outcome y is positive. It measures the increase in the probability that customers will participate in spending. </a:t>
                </a:r>
              </a:p>
              <a:p>
                <a:pPr marL="171450" indent="-171450">
                  <a:buFont typeface="Arial" panose="020B0604020202020204" pitchFamily="34" charset="0"/>
                  <a:buChar char="•"/>
                </a:pPr>
                <a:endParaRPr lang="en-GB" sz="105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50" b="1" i="1" dirty="0">
                    <a:solidFill>
                      <a:schemeClr val="accent1"/>
                    </a:solidFill>
                    <a:latin typeface="Skyscanner Relative Book" panose="02000506040000020004" pitchFamily="2" charset="77"/>
                    <a:ea typeface="Skyscanner Relative Book" panose="02000506040000020004" pitchFamily="2" charset="77"/>
                  </a:rPr>
                  <a:t>COP effect: </a:t>
                </a:r>
                <a:r>
                  <a:rPr lang="en-GB" sz="1050" i="1" dirty="0">
                    <a:solidFill>
                      <a:schemeClr val="accent4"/>
                    </a:solidFill>
                    <a:latin typeface="Skyscanner Relative Book" panose="02000506040000020004" pitchFamily="2" charset="77"/>
                    <a:ea typeface="Skyscanner Relative Book" panose="02000506040000020004" pitchFamily="2" charset="77"/>
                  </a:rPr>
                  <a:t>difference in the outcome conditioned on participation</a:t>
                </a:r>
              </a:p>
              <a:p>
                <a:pPr marL="171450" indent="-171450">
                  <a:buFont typeface="Arial" panose="020B0604020202020204" pitchFamily="34" charset="0"/>
                  <a:buChar char="•"/>
                </a:pPr>
                <a:endParaRPr lang="en-GB" sz="105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50" b="1" i="1" dirty="0">
                    <a:solidFill>
                      <a:schemeClr val="tx1"/>
                    </a:solidFill>
                    <a:latin typeface="Skyscanner Relative Book" panose="02000506040000020004" pitchFamily="2" charset="77"/>
                    <a:ea typeface="Skyscanner Relative Book" panose="02000506040000020004" pitchFamily="2" charset="77"/>
                  </a:rPr>
                  <a:t>Causal effect of the participant subpopulation:</a:t>
                </a:r>
                <a:r>
                  <a:rPr lang="en-GB" sz="1050" i="1" dirty="0">
                    <a:solidFill>
                      <a:schemeClr val="accent4"/>
                    </a:solidFill>
                    <a:latin typeface="Skyscanner Relative Book" panose="02000506040000020004" pitchFamily="2" charset="77"/>
                    <a:ea typeface="Skyscanner Relative Book" panose="02000506040000020004" pitchFamily="2" charset="77"/>
                  </a:rPr>
                  <a:t> this would be the causal effect on those that decide to spend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1</m:t>
                        </m:r>
                      </m:sub>
                    </m:sSub>
                    <m:r>
                      <a:rPr lang="en-GB" sz="1050" i="1">
                        <a:solidFill>
                          <a:schemeClr val="accent4"/>
                        </a:solidFill>
                        <a:latin typeface="Cambria Math" panose="02040503050406030204" pitchFamily="18" charset="0"/>
                      </a:rPr>
                      <m:t>&gt;0</m:t>
                    </m:r>
                  </m:oMath>
                </a14:m>
                <a:r>
                  <a:rPr lang="en-GB" sz="1050" i="1" dirty="0">
                    <a:solidFill>
                      <a:schemeClr val="accent4"/>
                    </a:solidFill>
                    <a:latin typeface="Skyscanner Relative Book" panose="02000506040000020004" pitchFamily="2" charset="77"/>
                    <a:ea typeface="Skyscanner Relative Book" panose="02000506040000020004" pitchFamily="2" charset="77"/>
                  </a:rPr>
                  <a:t>).</a:t>
                </a:r>
              </a:p>
            </p:txBody>
          </p:sp>
        </mc:Choice>
        <mc:Fallback xmlns="">
          <p:sp>
            <p:nvSpPr>
              <p:cNvPr id="35" name="Rounded Rectangle 34">
                <a:extLst>
                  <a:ext uri="{FF2B5EF4-FFF2-40B4-BE49-F238E27FC236}">
                    <a16:creationId xmlns:a16="http://schemas.microsoft.com/office/drawing/2014/main" id="{1DDF37DD-A8BA-6B41-A0F7-598E2264E955}"/>
                  </a:ext>
                </a:extLst>
              </p:cNvPr>
              <p:cNvSpPr>
                <a:spLocks noRot="1" noChangeAspect="1" noMove="1" noResize="1" noEditPoints="1" noAdjustHandles="1" noChangeArrowheads="1" noChangeShapeType="1" noTextEdit="1"/>
              </p:cNvSpPr>
              <p:nvPr/>
            </p:nvSpPr>
            <p:spPr>
              <a:xfrm>
                <a:off x="460983" y="4882072"/>
                <a:ext cx="4521932" cy="1848927"/>
              </a:xfrm>
              <a:prstGeom prst="roundRect">
                <a:avLst/>
              </a:prstGeom>
              <a:blipFill>
                <a:blip r:embed="rId9"/>
                <a:stretch>
                  <a:fillRect/>
                </a:stretch>
              </a:blipFill>
              <a:ln w="1270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3F4C3D-FB6E-0942-ABB7-4C49EF67DEDD}"/>
                  </a:ext>
                </a:extLst>
              </p:cNvPr>
              <p:cNvSpPr txBox="1"/>
              <p:nvPr/>
            </p:nvSpPr>
            <p:spPr>
              <a:xfrm>
                <a:off x="5216196" y="5046590"/>
                <a:ext cx="6733547"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ctrlPr>
                            <a:rPr lang="en-GB" sz="1200" b="0" i="1" smtClean="0">
                              <a:solidFill>
                                <a:schemeClr val="accent1"/>
                              </a:solidFill>
                              <a:latin typeface="Cambria Math" panose="02040503050406030204" pitchFamily="18" charset="0"/>
                            </a:rPr>
                          </m:ctrlPr>
                        </m:dPr>
                        <m:e>
                          <m:r>
                            <a:rPr lang="en-GB" sz="1200" b="0" i="1" smtClean="0">
                              <a:solidFill>
                                <a:schemeClr val="accent1"/>
                              </a:solidFill>
                              <a:latin typeface="Cambria Math" panose="02040503050406030204" pitchFamily="18" charset="0"/>
                            </a:rPr>
                            <m:t>𝐸</m:t>
                          </m:r>
                          <m:d>
                            <m:dPr>
                              <m:begChr m:val="["/>
                              <m:endChr m:val="]"/>
                              <m:ctrlPr>
                                <a:rPr lang="en-GB" sz="1200" b="0" i="1" smtClean="0">
                                  <a:solidFill>
                                    <a:schemeClr val="accent1"/>
                                  </a:solidFill>
                                  <a:latin typeface="Cambria Math" panose="02040503050406030204" pitchFamily="18" charset="0"/>
                                </a:rPr>
                              </m:ctrlPr>
                            </m:dPr>
                            <m:e>
                              <m:r>
                                <a:rPr lang="en-GB" sz="1200" b="0" i="1" smtClean="0">
                                  <a:solidFill>
                                    <a:schemeClr val="accent1"/>
                                  </a:solidFill>
                                  <a:latin typeface="Cambria Math" panose="02040503050406030204" pitchFamily="18" charset="0"/>
                                </a:rPr>
                                <m:t>𝑌</m:t>
                              </m:r>
                            </m:e>
                            <m:e>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&gt;0,</m:t>
                              </m:r>
                              <m:r>
                                <a:rPr lang="en-GB" sz="1200" b="0" i="1" smtClean="0">
                                  <a:solidFill>
                                    <a:schemeClr val="accent1"/>
                                  </a:solidFill>
                                  <a:latin typeface="Cambria Math" panose="02040503050406030204" pitchFamily="18" charset="0"/>
                                </a:rPr>
                                <m:t>𝑇</m:t>
                              </m:r>
                              <m:r>
                                <a:rPr lang="en-GB" sz="1200" b="0" i="1" smtClean="0">
                                  <a:solidFill>
                                    <a:schemeClr val="accent1"/>
                                  </a:solidFill>
                                  <a:latin typeface="Cambria Math" panose="02040503050406030204" pitchFamily="18" charset="0"/>
                                </a:rPr>
                                <m:t>=1</m:t>
                              </m:r>
                            </m:e>
                          </m:d>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𝐸</m:t>
                          </m:r>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m:t>
                          </m:r>
                          <m:r>
                            <a:rPr lang="en-GB" sz="1200" b="0" i="1" smtClean="0">
                              <a:solidFill>
                                <a:schemeClr val="accent1"/>
                              </a:solidFill>
                              <a:latin typeface="Cambria Math" panose="02040503050406030204" pitchFamily="18" charset="0"/>
                            </a:rPr>
                            <m:t>𝑌</m:t>
                          </m:r>
                          <m:r>
                            <a:rPr lang="en-GB" sz="1200" b="0" i="1" smtClean="0">
                              <a:solidFill>
                                <a:schemeClr val="accent1"/>
                              </a:solidFill>
                              <a:latin typeface="Cambria Math" panose="02040503050406030204" pitchFamily="18" charset="0"/>
                            </a:rPr>
                            <m:t>&gt;0,</m:t>
                          </m:r>
                          <m:r>
                            <a:rPr lang="en-GB" sz="1200" b="0" i="1" smtClean="0">
                              <a:solidFill>
                                <a:schemeClr val="accent1"/>
                              </a:solidFill>
                              <a:latin typeface="Cambria Math" panose="02040503050406030204" pitchFamily="18" charset="0"/>
                            </a:rPr>
                            <m:t>𝑇</m:t>
                          </m:r>
                          <m:r>
                            <a:rPr lang="en-GB" sz="1200" b="0" i="1" smtClean="0">
                              <a:solidFill>
                                <a:schemeClr val="accent1"/>
                              </a:solidFill>
                              <a:latin typeface="Cambria Math" panose="02040503050406030204" pitchFamily="18" charset="0"/>
                            </a:rPr>
                            <m:t>=0]</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sSub>
                            <m:sSubPr>
                              <m:ctrlPr>
                                <a:rPr lang="en-GB" sz="1200" b="0" i="1" smtClean="0">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rPr>
                                <m:t>𝑌</m:t>
                              </m:r>
                            </m:e>
                            <m:sub>
                              <m:r>
                                <a:rPr lang="en-GB" sz="1200" b="0" i="1" smtClean="0">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b="0" i="1" smtClean="0">
                                  <a:solidFill>
                                    <a:schemeClr val="accent4"/>
                                  </a:solidFill>
                                  <a:latin typeface="Cambria Math" panose="02040503050406030204" pitchFamily="18" charset="0"/>
                                </a:rPr>
                                <m:t>0</m:t>
                              </m:r>
                            </m:sub>
                          </m:sSub>
                        </m:e>
                        <m:e>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i="1">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&gt;0</m:t>
                          </m:r>
                        </m:e>
                      </m:d>
                      <m:r>
                        <a:rPr lang="en-GB" sz="1200" b="0" i="1" smtClean="0">
                          <a:solidFill>
                            <a:schemeClr val="accent4"/>
                          </a:solidFill>
                          <a:latin typeface="Cambria Math" panose="02040503050406030204" pitchFamily="18" charset="0"/>
                        </a:rPr>
                        <m:t>+</m:t>
                      </m:r>
                      <m:r>
                        <a:rPr lang="en-GB" sz="120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𝐸</m:t>
                      </m:r>
                      <m:d>
                        <m:dPr>
                          <m:begChr m:val="["/>
                          <m:endChr m:val="]"/>
                          <m:ctrlPr>
                            <a:rPr lang="en-GB" sz="1200" b="0" i="1" smtClean="0">
                              <a:solidFill>
                                <a:schemeClr val="accent4"/>
                              </a:solidFill>
                              <a:latin typeface="Cambria Math" panose="02040503050406030204" pitchFamily="18" charset="0"/>
                            </a:rPr>
                          </m:ctrlPr>
                        </m:dPr>
                        <m:e>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i="1">
                                  <a:solidFill>
                                    <a:schemeClr val="accent4"/>
                                  </a:solidFill>
                                  <a:latin typeface="Cambria Math" panose="02040503050406030204" pitchFamily="18" charset="0"/>
                                </a:rPr>
                                <m:t>0</m:t>
                              </m:r>
                            </m:sub>
                          </m:sSub>
                        </m:e>
                        <m:e>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b="0" i="1" smtClean="0">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&gt;0</m:t>
                          </m:r>
                        </m:e>
                      </m:d>
                      <m:r>
                        <a:rPr lang="en-GB" sz="1200" b="0" i="1" smtClean="0">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𝐸</m:t>
                      </m:r>
                      <m:d>
                        <m:dPr>
                          <m:begChr m:val="["/>
                          <m:endChr m:val="]"/>
                          <m:ctrlPr>
                            <a:rPr lang="en-GB" sz="1200" i="1">
                              <a:solidFill>
                                <a:schemeClr val="accent4"/>
                              </a:solidFill>
                              <a:latin typeface="Cambria Math" panose="02040503050406030204" pitchFamily="18" charset="0"/>
                            </a:rPr>
                          </m:ctrlPr>
                        </m:dPr>
                        <m:e>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i="1">
                                  <a:solidFill>
                                    <a:schemeClr val="accent4"/>
                                  </a:solidFill>
                                  <a:latin typeface="Cambria Math" panose="02040503050406030204" pitchFamily="18" charset="0"/>
                                </a:rPr>
                                <m:t>0</m:t>
                              </m:r>
                            </m:sub>
                          </m:sSub>
                        </m:e>
                        <m:e>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rPr>
                                <m:t>𝑌</m:t>
                              </m:r>
                            </m:e>
                            <m:sub>
                              <m:r>
                                <a:rPr lang="en-GB" sz="1200" b="0" i="1" smtClean="0">
                                  <a:solidFill>
                                    <a:schemeClr val="accent4"/>
                                  </a:solidFill>
                                  <a:latin typeface="Cambria Math" panose="02040503050406030204" pitchFamily="18" charset="0"/>
                                </a:rPr>
                                <m:t>0</m:t>
                              </m:r>
                            </m:sub>
                          </m:sSub>
                          <m:r>
                            <a:rPr lang="en-GB" sz="1200" i="1">
                              <a:solidFill>
                                <a:schemeClr val="accent4"/>
                              </a:solidFill>
                              <a:latin typeface="Cambria Math" panose="02040503050406030204" pitchFamily="18" charset="0"/>
                            </a:rPr>
                            <m:t>&gt;0</m:t>
                          </m:r>
                        </m:e>
                      </m:d>
                      <m:r>
                        <a:rPr lang="en-GB" sz="1200" b="0" i="1" smtClean="0">
                          <a:solidFill>
                            <a:schemeClr val="accent4"/>
                          </a:solidFill>
                          <a:latin typeface="Cambria Math" panose="02040503050406030204" pitchFamily="18" charset="0"/>
                        </a:rPr>
                        <m:t>)</m:t>
                      </m:r>
                    </m:oMath>
                  </m:oMathPara>
                </a14:m>
                <a:endParaRPr lang="en-GB" sz="1200" dirty="0">
                  <a:solidFill>
                    <a:schemeClr val="accent4"/>
                  </a:solidFill>
                </a:endParaRPr>
              </a:p>
            </p:txBody>
          </p:sp>
        </mc:Choice>
        <mc:Fallback xmlns="">
          <p:sp>
            <p:nvSpPr>
              <p:cNvPr id="38" name="TextBox 37">
                <a:extLst>
                  <a:ext uri="{FF2B5EF4-FFF2-40B4-BE49-F238E27FC236}">
                    <a16:creationId xmlns:a16="http://schemas.microsoft.com/office/drawing/2014/main" id="{F33F4C3D-FB6E-0942-ABB7-4C49EF67DEDD}"/>
                  </a:ext>
                </a:extLst>
              </p:cNvPr>
              <p:cNvSpPr txBox="1">
                <a:spLocks noRot="1" noChangeAspect="1" noMove="1" noResize="1" noEditPoints="1" noAdjustHandles="1" noChangeArrowheads="1" noChangeShapeType="1" noTextEdit="1"/>
              </p:cNvSpPr>
              <p:nvPr/>
            </p:nvSpPr>
            <p:spPr>
              <a:xfrm>
                <a:off x="5216196" y="5046590"/>
                <a:ext cx="6733547" cy="184666"/>
              </a:xfrm>
              <a:prstGeom prst="rect">
                <a:avLst/>
              </a:prstGeom>
              <a:blipFill>
                <a:blip r:embed="rId10"/>
                <a:stretch>
                  <a:fillRect b="-40000"/>
                </a:stretch>
              </a:blipFill>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37BFDFF0-275F-AE42-ADBC-6933E9F2C0F5}"/>
              </a:ext>
            </a:extLst>
          </p:cNvPr>
          <p:cNvSpPr/>
          <p:nvPr/>
        </p:nvSpPr>
        <p:spPr>
          <a:xfrm>
            <a:off x="5117872" y="4706246"/>
            <a:ext cx="6733547" cy="484568"/>
          </a:xfrm>
          <a:prstGeom prst="round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i="1" dirty="0">
                <a:solidFill>
                  <a:schemeClr val="accent4"/>
                </a:solidFill>
                <a:latin typeface="Skyscanner Relative Book" panose="02000506040000020004" pitchFamily="2" charset="77"/>
                <a:ea typeface="Skyscanner Relative Book" panose="02000506040000020004" pitchFamily="2" charset="77"/>
              </a:rPr>
              <a:t>Breaking down the COP effect…</a:t>
            </a:r>
            <a:endParaRPr lang="en-US" sz="105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40" name="Right Brace 39">
            <a:extLst>
              <a:ext uri="{FF2B5EF4-FFF2-40B4-BE49-F238E27FC236}">
                <a16:creationId xmlns:a16="http://schemas.microsoft.com/office/drawing/2014/main" id="{585B2537-A6A8-294D-A9BF-11DCC9C3029A}"/>
              </a:ext>
            </a:extLst>
          </p:cNvPr>
          <p:cNvSpPr/>
          <p:nvPr/>
        </p:nvSpPr>
        <p:spPr>
          <a:xfrm rot="5400000">
            <a:off x="8899295" y="4719494"/>
            <a:ext cx="51616" cy="1199794"/>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66389ED8-068A-F945-900D-A33428D84787}"/>
              </a:ext>
            </a:extLst>
          </p:cNvPr>
          <p:cNvSpPr txBox="1"/>
          <p:nvPr/>
        </p:nvSpPr>
        <p:spPr>
          <a:xfrm>
            <a:off x="8325206" y="5339222"/>
            <a:ext cx="1199794" cy="215444"/>
          </a:xfrm>
          <a:prstGeom prst="rect">
            <a:avLst/>
          </a:prstGeom>
          <a:noFill/>
        </p:spPr>
        <p:txBody>
          <a:bodyPr wrap="square" rtlCol="0">
            <a:spAutoFit/>
          </a:bodyPr>
          <a:lstStyle/>
          <a:p>
            <a:pPr algn="ctr"/>
            <a:r>
              <a:rPr lang="en-GB" sz="800" dirty="0">
                <a:latin typeface="Skyscanner Relative Book" panose="02000506040000020004" pitchFamily="2" charset="77"/>
                <a:ea typeface="Skyscanner Relative Book" panose="02000506040000020004" pitchFamily="2" charset="77"/>
              </a:rPr>
              <a:t>(2.1) Causal effect</a:t>
            </a:r>
          </a:p>
        </p:txBody>
      </p:sp>
      <p:sp>
        <p:nvSpPr>
          <p:cNvPr id="42" name="Right Brace 41">
            <a:extLst>
              <a:ext uri="{FF2B5EF4-FFF2-40B4-BE49-F238E27FC236}">
                <a16:creationId xmlns:a16="http://schemas.microsoft.com/office/drawing/2014/main" id="{91CCAA3C-AD2B-9745-8ADC-3A4F88F0F165}"/>
              </a:ext>
            </a:extLst>
          </p:cNvPr>
          <p:cNvSpPr/>
          <p:nvPr/>
        </p:nvSpPr>
        <p:spPr>
          <a:xfrm rot="5400000">
            <a:off x="10648168" y="4370854"/>
            <a:ext cx="57179" cy="1892172"/>
          </a:xfrm>
          <a:prstGeom prst="rightBrace">
            <a:avLst/>
          </a:prstGeom>
          <a:ln w="63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37211C43-3AC5-F14E-935E-915B90D17C84}"/>
              </a:ext>
            </a:extLst>
          </p:cNvPr>
          <p:cNvSpPr txBox="1"/>
          <p:nvPr/>
        </p:nvSpPr>
        <p:spPr>
          <a:xfrm>
            <a:off x="9730671" y="5331488"/>
            <a:ext cx="1892173" cy="215444"/>
          </a:xfrm>
          <a:prstGeom prst="rect">
            <a:avLst/>
          </a:prstGeom>
          <a:noFill/>
        </p:spPr>
        <p:txBody>
          <a:bodyPr wrap="square" rtlCol="0">
            <a:spAutoFit/>
          </a:bodyPr>
          <a:lstStyle/>
          <a:p>
            <a:pPr algn="ctr"/>
            <a:r>
              <a:rPr lang="en-GB" sz="800" dirty="0">
                <a:solidFill>
                  <a:schemeClr val="bg2"/>
                </a:solidFill>
                <a:latin typeface="Skyscanner Relative Book" panose="02000506040000020004" pitchFamily="2" charset="77"/>
                <a:ea typeface="Skyscanner Relative Book" panose="02000506040000020004" pitchFamily="2" charset="77"/>
              </a:rPr>
              <a:t>(2.2) Selection bias</a:t>
            </a:r>
          </a:p>
        </p:txBody>
      </p:sp>
      <mc:AlternateContent xmlns:mc="http://schemas.openxmlformats.org/markup-compatibility/2006" xmlns:a14="http://schemas.microsoft.com/office/drawing/2010/main">
        <mc:Choice Requires="a14">
          <p:sp>
            <p:nvSpPr>
              <p:cNvPr id="45" name="Rounded Rectangle 44">
                <a:extLst>
                  <a:ext uri="{FF2B5EF4-FFF2-40B4-BE49-F238E27FC236}">
                    <a16:creationId xmlns:a16="http://schemas.microsoft.com/office/drawing/2014/main" id="{73E02310-6C17-A44B-B6B5-CE9AE7E3E14B}"/>
                  </a:ext>
                </a:extLst>
              </p:cNvPr>
              <p:cNvSpPr/>
              <p:nvPr/>
            </p:nvSpPr>
            <p:spPr>
              <a:xfrm>
                <a:off x="5104985" y="5720654"/>
                <a:ext cx="6955968" cy="793349"/>
              </a:xfrm>
              <a:prstGeom prst="roundRect">
                <a:avLst/>
              </a:prstGeom>
              <a:solidFill>
                <a:srgbClr val="FFFFFF"/>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050" b="1" i="1" dirty="0">
                    <a:solidFill>
                      <a:schemeClr val="bg2"/>
                    </a:solidFill>
                    <a:latin typeface="Skyscanner Relative Book" panose="02000506040000020004" pitchFamily="2" charset="77"/>
                    <a:ea typeface="Skyscanner Relative Book" panose="02000506040000020004" pitchFamily="2" charset="77"/>
                  </a:rPr>
                  <a:t>Selection bias:</a:t>
                </a:r>
                <a:r>
                  <a:rPr lang="en-GB" sz="1050" b="1" i="1" dirty="0">
                    <a:latin typeface="Skyscanner Relative Book" panose="02000506040000020004" pitchFamily="2" charset="77"/>
                    <a:ea typeface="Skyscanner Relative Book" panose="02000506040000020004" pitchFamily="2" charset="77"/>
                  </a:rPr>
                  <a:t> </a:t>
                </a:r>
                <a:r>
                  <a:rPr lang="en-GB" sz="1050" i="1" dirty="0">
                    <a:solidFill>
                      <a:schemeClr val="accent4"/>
                    </a:solidFill>
                    <a:latin typeface="Skyscanner Relative Book" panose="02000506040000020004" pitchFamily="2" charset="77"/>
                    <a:ea typeface="Skyscanner Relative Book" panose="02000506040000020004" pitchFamily="2" charset="77"/>
                  </a:rPr>
                  <a:t>difference in the spend without being treated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oMath>
                </a14:m>
                <a:r>
                  <a:rPr lang="en-GB" sz="1050" i="1" dirty="0">
                    <a:solidFill>
                      <a:schemeClr val="accent4"/>
                    </a:solidFill>
                    <a:latin typeface="Skyscanner Relative Book" panose="02000506040000020004" pitchFamily="2" charset="77"/>
                    <a:ea typeface="Skyscanner Relative Book" panose="02000506040000020004" pitchFamily="2" charset="77"/>
                  </a:rPr>
                  <a:t>), for those that decide to participate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1</m:t>
                        </m:r>
                      </m:sub>
                    </m:sSub>
                    <m:r>
                      <a:rPr lang="en-GB" sz="1050" i="1">
                        <a:solidFill>
                          <a:schemeClr val="accent4"/>
                        </a:solidFill>
                        <a:latin typeface="Cambria Math" panose="02040503050406030204" pitchFamily="18" charset="0"/>
                      </a:rPr>
                      <m:t>&gt;0</m:t>
                    </m:r>
                  </m:oMath>
                </a14:m>
                <a:r>
                  <a:rPr lang="en-GB" sz="1050" i="1" dirty="0">
                    <a:solidFill>
                      <a:schemeClr val="accent4"/>
                    </a:solidFill>
                    <a:latin typeface="Skyscanner Relative Book" panose="02000506040000020004" pitchFamily="2" charset="77"/>
                    <a:ea typeface="Skyscanner Relative Book" panose="02000506040000020004" pitchFamily="2" charset="77"/>
                  </a:rPr>
                  <a:t>) and those that would have participated even without the treatment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r>
                      <a:rPr lang="en-GB" sz="1050" i="1">
                        <a:solidFill>
                          <a:schemeClr val="accent4"/>
                        </a:solidFill>
                        <a:latin typeface="Cambria Math" panose="02040503050406030204" pitchFamily="18" charset="0"/>
                      </a:rPr>
                      <m:t>&gt;0</m:t>
                    </m:r>
                  </m:oMath>
                </a14:m>
                <a:r>
                  <a:rPr lang="en-GB" sz="1050" i="1"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GB" sz="1050" i="1" dirty="0">
                    <a:solidFill>
                      <a:schemeClr val="accent4"/>
                    </a:solidFill>
                    <a:latin typeface="Skyscanner Relative Book" panose="02000506040000020004" pitchFamily="2" charset="77"/>
                    <a:ea typeface="Skyscanner Relative Book" panose="02000506040000020004" pitchFamily="2" charset="77"/>
                  </a:rPr>
                  <a:t>From understanding the problem, we could say we have a negative bias, since those that spend when prompted with marketing, if they hadn’t been prompted marketing, they would have spent less (frugal) than those that already spend without the treatment (rich).</a:t>
                </a:r>
              </a:p>
            </p:txBody>
          </p:sp>
        </mc:Choice>
        <mc:Fallback xmlns="">
          <p:sp>
            <p:nvSpPr>
              <p:cNvPr id="45" name="Rounded Rectangle 44">
                <a:extLst>
                  <a:ext uri="{FF2B5EF4-FFF2-40B4-BE49-F238E27FC236}">
                    <a16:creationId xmlns:a16="http://schemas.microsoft.com/office/drawing/2014/main" id="{73E02310-6C17-A44B-B6B5-CE9AE7E3E14B}"/>
                  </a:ext>
                </a:extLst>
              </p:cNvPr>
              <p:cNvSpPr>
                <a:spLocks noRot="1" noChangeAspect="1" noMove="1" noResize="1" noEditPoints="1" noAdjustHandles="1" noChangeArrowheads="1" noChangeShapeType="1" noTextEdit="1"/>
              </p:cNvSpPr>
              <p:nvPr/>
            </p:nvSpPr>
            <p:spPr>
              <a:xfrm>
                <a:off x="5104985" y="5720654"/>
                <a:ext cx="6955968" cy="793349"/>
              </a:xfrm>
              <a:prstGeom prst="roundRect">
                <a:avLst/>
              </a:prstGeom>
              <a:blipFill>
                <a:blip r:embed="rId11"/>
                <a:stretch>
                  <a:fillRect b="-21875"/>
                </a:stretch>
              </a:blipFill>
              <a:ln w="1270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88085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D95F3F-DE1F-274B-8CCC-254C5ADB5687}"/>
              </a:ext>
            </a:extLst>
          </p:cNvPr>
          <p:cNvSpPr>
            <a:spLocks noGrp="1"/>
          </p:cNvSpPr>
          <p:nvPr>
            <p:ph type="body" sz="quarter" idx="17"/>
          </p:nvPr>
        </p:nvSpPr>
        <p:spPr>
          <a:xfrm>
            <a:off x="569156" y="1808765"/>
            <a:ext cx="6559777" cy="4037131"/>
          </a:xfrm>
          <a:solidFill>
            <a:srgbClr val="FFFFFF"/>
          </a:solidFill>
        </p:spPr>
        <p:txBody>
          <a:bodyPr/>
          <a:lstStyle/>
          <a:p>
            <a:r>
              <a:rPr lang="en-US" sz="1800" b="1" dirty="0">
                <a:solidFill>
                  <a:schemeClr val="tx2"/>
                </a:solidFill>
              </a:rPr>
              <a:t>Always add the treatment</a:t>
            </a:r>
          </a:p>
          <a:p>
            <a:r>
              <a:rPr lang="en-US" sz="1800" dirty="0"/>
              <a:t>If a variable is a good predictor of the outcome (even if it is not a confounder), then add it to the model to control for it (because they lower the variance of our treatment estimates)</a:t>
            </a:r>
          </a:p>
          <a:p>
            <a:r>
              <a:rPr lang="en-US" sz="1800" dirty="0"/>
              <a:t>If a variable is also correlated with the treatment, then clearly add it! (because not only it lowers the variance of our treatment estimate, it also helps explain treatment effects)</a:t>
            </a:r>
          </a:p>
          <a:p>
            <a:r>
              <a:rPr lang="en-US" sz="1800" dirty="0"/>
              <a:t>Do </a:t>
            </a:r>
            <a:r>
              <a:rPr lang="en-US" sz="1800" b="1" dirty="0"/>
              <a:t>NOT</a:t>
            </a:r>
            <a:r>
              <a:rPr lang="en-US" sz="1800" dirty="0"/>
              <a:t> add controls that are </a:t>
            </a:r>
            <a:r>
              <a:rPr lang="en-US" sz="1800" b="1" dirty="0"/>
              <a:t>JUST</a:t>
            </a:r>
            <a:r>
              <a:rPr lang="en-US" sz="1800" dirty="0"/>
              <a:t> good predictors of the treatment.</a:t>
            </a:r>
          </a:p>
          <a:p>
            <a:r>
              <a:rPr lang="en-US" sz="1800" dirty="0"/>
              <a:t>Avoid selection bias as much as possible.</a:t>
            </a:r>
          </a:p>
        </p:txBody>
      </p:sp>
      <p:sp>
        <p:nvSpPr>
          <p:cNvPr id="4" name="Text Placeholder 3">
            <a:extLst>
              <a:ext uri="{FF2B5EF4-FFF2-40B4-BE49-F238E27FC236}">
                <a16:creationId xmlns:a16="http://schemas.microsoft.com/office/drawing/2014/main" id="{722D235A-DD2E-0F42-9035-EC38709087E8}"/>
              </a:ext>
            </a:extLst>
          </p:cNvPr>
          <p:cNvSpPr>
            <a:spLocks noGrp="1"/>
          </p:cNvSpPr>
          <p:nvPr>
            <p:ph type="body" sz="quarter" idx="15"/>
          </p:nvPr>
        </p:nvSpPr>
        <p:spPr/>
        <p:txBody>
          <a:bodyPr/>
          <a:lstStyle/>
          <a:p>
            <a:r>
              <a:rPr lang="en-US" dirty="0"/>
              <a:t>Rule of thumb (repeat)</a:t>
            </a:r>
          </a:p>
        </p:txBody>
      </p:sp>
      <p:grpSp>
        <p:nvGrpSpPr>
          <p:cNvPr id="13" name="Group 12">
            <a:extLst>
              <a:ext uri="{FF2B5EF4-FFF2-40B4-BE49-F238E27FC236}">
                <a16:creationId xmlns:a16="http://schemas.microsoft.com/office/drawing/2014/main" id="{602AB3ED-7806-D64B-BF12-140E43229997}"/>
              </a:ext>
            </a:extLst>
          </p:cNvPr>
          <p:cNvGrpSpPr/>
          <p:nvPr/>
        </p:nvGrpSpPr>
        <p:grpSpPr>
          <a:xfrm>
            <a:off x="4690733" y="296470"/>
            <a:ext cx="2535598" cy="1129867"/>
            <a:chOff x="6135659" y="862252"/>
            <a:chExt cx="1851316" cy="808297"/>
          </a:xfrm>
        </p:grpSpPr>
        <p:grpSp>
          <p:nvGrpSpPr>
            <p:cNvPr id="5" name="Group 4">
              <a:extLst>
                <a:ext uri="{FF2B5EF4-FFF2-40B4-BE49-F238E27FC236}">
                  <a16:creationId xmlns:a16="http://schemas.microsoft.com/office/drawing/2014/main" id="{E8ED66A1-1402-7343-87F6-9489C8A92334}"/>
                </a:ext>
              </a:extLst>
            </p:cNvPr>
            <p:cNvGrpSpPr/>
            <p:nvPr/>
          </p:nvGrpSpPr>
          <p:grpSpPr>
            <a:xfrm>
              <a:off x="6135659" y="862252"/>
              <a:ext cx="1851316" cy="808297"/>
              <a:chOff x="6292902" y="3510608"/>
              <a:chExt cx="2653228" cy="1496097"/>
            </a:xfrm>
          </p:grpSpPr>
          <p:sp>
            <p:nvSpPr>
              <p:cNvPr id="6" name="Oval 5">
                <a:extLst>
                  <a:ext uri="{FF2B5EF4-FFF2-40B4-BE49-F238E27FC236}">
                    <a16:creationId xmlns:a16="http://schemas.microsoft.com/office/drawing/2014/main" id="{836F27B6-7F6D-FD4D-A21D-18045773CE9A}"/>
                  </a:ext>
                </a:extLst>
              </p:cNvPr>
              <p:cNvSpPr/>
              <p:nvPr/>
            </p:nvSpPr>
            <p:spPr>
              <a:xfrm>
                <a:off x="6292902" y="3510608"/>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7" name="Oval 6">
                <a:extLst>
                  <a:ext uri="{FF2B5EF4-FFF2-40B4-BE49-F238E27FC236}">
                    <a16:creationId xmlns:a16="http://schemas.microsoft.com/office/drawing/2014/main" id="{CCA5501F-C1AB-E14C-8E7E-4F4359F1FFA5}"/>
                  </a:ext>
                </a:extLst>
              </p:cNvPr>
              <p:cNvSpPr/>
              <p:nvPr/>
            </p:nvSpPr>
            <p:spPr>
              <a:xfrm>
                <a:off x="7241875"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8" name="Oval 7">
                <a:extLst>
                  <a:ext uri="{FF2B5EF4-FFF2-40B4-BE49-F238E27FC236}">
                    <a16:creationId xmlns:a16="http://schemas.microsoft.com/office/drawing/2014/main" id="{39F30788-EFD2-074D-8B2F-833EF4CB505D}"/>
                  </a:ext>
                </a:extLst>
              </p:cNvPr>
              <p:cNvSpPr/>
              <p:nvPr/>
            </p:nvSpPr>
            <p:spPr>
              <a:xfrm>
                <a:off x="7217603" y="3522965"/>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9" name="Oval 8">
                <a:extLst>
                  <a:ext uri="{FF2B5EF4-FFF2-40B4-BE49-F238E27FC236}">
                    <a16:creationId xmlns:a16="http://schemas.microsoft.com/office/drawing/2014/main" id="{CCB11A80-587C-D045-B4BC-AE38B35570E6}"/>
                  </a:ext>
                </a:extLst>
              </p:cNvPr>
              <p:cNvSpPr/>
              <p:nvPr/>
            </p:nvSpPr>
            <p:spPr>
              <a:xfrm>
                <a:off x="8234031" y="3510608"/>
                <a:ext cx="712099"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Risk</a:t>
                </a:r>
              </a:p>
            </p:txBody>
          </p:sp>
          <p:cxnSp>
            <p:nvCxnSpPr>
              <p:cNvPr id="10" name="Straight Arrow Connector 9">
                <a:extLst>
                  <a:ext uri="{FF2B5EF4-FFF2-40B4-BE49-F238E27FC236}">
                    <a16:creationId xmlns:a16="http://schemas.microsoft.com/office/drawing/2014/main" id="{F258FE5B-8B40-9742-94B2-9E2B31BF663B}"/>
                  </a:ext>
                </a:extLst>
              </p:cNvPr>
              <p:cNvCxnSpPr>
                <a:cxnSpLocks/>
                <a:stCxn id="6" idx="4"/>
                <a:endCxn id="7" idx="0"/>
              </p:cNvCxnSpPr>
              <p:nvPr/>
            </p:nvCxnSpPr>
            <p:spPr>
              <a:xfrm>
                <a:off x="6648951" y="3958365"/>
                <a:ext cx="948973" cy="600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32CC9D36-7C0F-0C40-BE32-A904A1EDED8D}"/>
                </a:ext>
              </a:extLst>
            </p:cNvPr>
            <p:cNvCxnSpPr>
              <a:cxnSpLocks/>
              <a:stCxn id="9" idx="4"/>
              <a:endCxn id="7" idx="0"/>
            </p:cNvCxnSpPr>
            <p:nvPr/>
          </p:nvCxnSpPr>
          <p:spPr>
            <a:xfrm flipH="1">
              <a:off x="7046251" y="1104162"/>
              <a:ext cx="692287" cy="32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00E5EE-27A7-274A-9822-F6356E8AB73B}"/>
                </a:ext>
              </a:extLst>
            </p:cNvPr>
            <p:cNvCxnSpPr>
              <a:cxnSpLocks/>
              <a:stCxn id="8" idx="4"/>
              <a:endCxn id="7" idx="0"/>
            </p:cNvCxnSpPr>
            <p:nvPr/>
          </p:nvCxnSpPr>
          <p:spPr>
            <a:xfrm flipH="1">
              <a:off x="7046251" y="1110838"/>
              <a:ext cx="5347" cy="31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3D254CD7-694D-ED41-AB46-4EC65F6C37FC}"/>
              </a:ext>
            </a:extLst>
          </p:cNvPr>
          <p:cNvGrpSpPr/>
          <p:nvPr/>
        </p:nvGrpSpPr>
        <p:grpSpPr>
          <a:xfrm>
            <a:off x="9613741" y="380302"/>
            <a:ext cx="1841570" cy="1526765"/>
            <a:chOff x="8999116" y="2726664"/>
            <a:chExt cx="1715116" cy="1136435"/>
          </a:xfrm>
        </p:grpSpPr>
        <p:grpSp>
          <p:nvGrpSpPr>
            <p:cNvPr id="39" name="Group 38">
              <a:extLst>
                <a:ext uri="{FF2B5EF4-FFF2-40B4-BE49-F238E27FC236}">
                  <a16:creationId xmlns:a16="http://schemas.microsoft.com/office/drawing/2014/main" id="{99E9C1F9-34D5-504B-BD35-CB6A2A5D5ECB}"/>
                </a:ext>
              </a:extLst>
            </p:cNvPr>
            <p:cNvGrpSpPr/>
            <p:nvPr/>
          </p:nvGrpSpPr>
          <p:grpSpPr>
            <a:xfrm>
              <a:off x="8999116" y="2726664"/>
              <a:ext cx="1715116" cy="1136435"/>
              <a:chOff x="2513839" y="1145519"/>
              <a:chExt cx="1715116" cy="1136435"/>
            </a:xfrm>
          </p:grpSpPr>
          <p:grpSp>
            <p:nvGrpSpPr>
              <p:cNvPr id="40" name="Group 39">
                <a:extLst>
                  <a:ext uri="{FF2B5EF4-FFF2-40B4-BE49-F238E27FC236}">
                    <a16:creationId xmlns:a16="http://schemas.microsoft.com/office/drawing/2014/main" id="{03DB9F15-3014-5440-A17E-A5AC17F05A7A}"/>
                  </a:ext>
                </a:extLst>
              </p:cNvPr>
              <p:cNvGrpSpPr/>
              <p:nvPr/>
            </p:nvGrpSpPr>
            <p:grpSpPr>
              <a:xfrm>
                <a:off x="2513839" y="1145519"/>
                <a:ext cx="1715116" cy="1136435"/>
                <a:chOff x="6187754" y="3069877"/>
                <a:chExt cx="1667537" cy="1936828"/>
              </a:xfrm>
            </p:grpSpPr>
            <p:sp>
              <p:nvSpPr>
                <p:cNvPr id="43" name="Oval 42">
                  <a:extLst>
                    <a:ext uri="{FF2B5EF4-FFF2-40B4-BE49-F238E27FC236}">
                      <a16:creationId xmlns:a16="http://schemas.microsoft.com/office/drawing/2014/main" id="{6CB6C93A-6E0A-A24F-8131-FA9ADA134E58}"/>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44" name="Oval 43">
                  <a:extLst>
                    <a:ext uri="{FF2B5EF4-FFF2-40B4-BE49-F238E27FC236}">
                      <a16:creationId xmlns:a16="http://schemas.microsoft.com/office/drawing/2014/main" id="{3AD72FB2-6ACE-2D49-9540-5401A7A192A7}"/>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45" name="Oval 44">
                  <a:extLst>
                    <a:ext uri="{FF2B5EF4-FFF2-40B4-BE49-F238E27FC236}">
                      <a16:creationId xmlns:a16="http://schemas.microsoft.com/office/drawing/2014/main" id="{D9B5DE15-6882-2E49-B5D1-6B94EC8E6AF5}"/>
                    </a:ext>
                  </a:extLst>
                </p:cNvPr>
                <p:cNvSpPr/>
                <p:nvPr/>
              </p:nvSpPr>
              <p:spPr>
                <a:xfrm>
                  <a:off x="7079323" y="3069877"/>
                  <a:ext cx="775968" cy="4477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41" name="Straight Arrow Connector 40">
                <a:extLst>
                  <a:ext uri="{FF2B5EF4-FFF2-40B4-BE49-F238E27FC236}">
                    <a16:creationId xmlns:a16="http://schemas.microsoft.com/office/drawing/2014/main" id="{990456BB-9D59-A747-B860-5FC5A1B3438E}"/>
                  </a:ext>
                </a:extLst>
              </p:cNvPr>
              <p:cNvCxnSpPr>
                <a:cxnSpLocks/>
                <a:stCxn id="43" idx="4"/>
                <a:endCxn id="44"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2A839A6-42EC-DD40-AB86-38166FBB0E69}"/>
                  </a:ext>
                </a:extLst>
              </p:cNvPr>
              <p:cNvCxnSpPr>
                <a:cxnSpLocks/>
                <a:stCxn id="45" idx="4"/>
                <a:endCxn id="44" idx="0"/>
              </p:cNvCxnSpPr>
              <p:nvPr/>
            </p:nvCxnSpPr>
            <p:spPr>
              <a:xfrm flipH="1">
                <a:off x="3430846" y="1408241"/>
                <a:ext cx="399055" cy="61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9FDD80F7-F8B3-CF4E-A183-B2DFD14820B6}"/>
                </a:ext>
              </a:extLst>
            </p:cNvPr>
            <p:cNvCxnSpPr>
              <a:cxnSpLocks/>
              <a:stCxn id="45" idx="4"/>
              <a:endCxn id="43" idx="0"/>
            </p:cNvCxnSpPr>
            <p:nvPr/>
          </p:nvCxnSpPr>
          <p:spPr>
            <a:xfrm flipH="1">
              <a:off x="9365325" y="2989386"/>
              <a:ext cx="949853" cy="13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0" name="Rounded Rectangle 49">
            <a:extLst>
              <a:ext uri="{FF2B5EF4-FFF2-40B4-BE49-F238E27FC236}">
                <a16:creationId xmlns:a16="http://schemas.microsoft.com/office/drawing/2014/main" id="{4C9F76D4-3DE9-6542-A46F-95F0149BCEAB}"/>
              </a:ext>
            </a:extLst>
          </p:cNvPr>
          <p:cNvSpPr/>
          <p:nvPr/>
        </p:nvSpPr>
        <p:spPr>
          <a:xfrm>
            <a:off x="469127" y="2282024"/>
            <a:ext cx="6917635" cy="114697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515FA404-E22B-EA40-AF32-68FD32A30545}"/>
              </a:ext>
            </a:extLst>
          </p:cNvPr>
          <p:cNvSpPr/>
          <p:nvPr/>
        </p:nvSpPr>
        <p:spPr>
          <a:xfrm>
            <a:off x="4469886" y="205329"/>
            <a:ext cx="2921140" cy="13921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073E9E44-6BF7-4B46-96C7-0834A52FD4C6}"/>
              </a:ext>
            </a:extLst>
          </p:cNvPr>
          <p:cNvSpPr/>
          <p:nvPr/>
        </p:nvSpPr>
        <p:spPr>
          <a:xfrm>
            <a:off x="478404" y="3498573"/>
            <a:ext cx="6917635" cy="108636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08446B90-6316-8449-92BC-65BF0DDBCC4A}"/>
              </a:ext>
            </a:extLst>
          </p:cNvPr>
          <p:cNvSpPr/>
          <p:nvPr/>
        </p:nvSpPr>
        <p:spPr>
          <a:xfrm>
            <a:off x="9268980" y="205329"/>
            <a:ext cx="2684388" cy="186177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FC3A7CB-4748-AA4F-B6FD-E8E3219E3216}"/>
              </a:ext>
            </a:extLst>
          </p:cNvPr>
          <p:cNvSpPr/>
          <p:nvPr/>
        </p:nvSpPr>
        <p:spPr>
          <a:xfrm>
            <a:off x="463827" y="4654514"/>
            <a:ext cx="6917635" cy="73287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2DDBE84-D32D-F24F-814C-703DC94EB352}"/>
              </a:ext>
            </a:extLst>
          </p:cNvPr>
          <p:cNvGrpSpPr/>
          <p:nvPr/>
        </p:nvGrpSpPr>
        <p:grpSpPr>
          <a:xfrm>
            <a:off x="9712134" y="2192384"/>
            <a:ext cx="2241234" cy="2057199"/>
            <a:chOff x="7625301" y="2247892"/>
            <a:chExt cx="2241234" cy="2057199"/>
          </a:xfrm>
        </p:grpSpPr>
        <p:grpSp>
          <p:nvGrpSpPr>
            <p:cNvPr id="55" name="Group 54">
              <a:extLst>
                <a:ext uri="{FF2B5EF4-FFF2-40B4-BE49-F238E27FC236}">
                  <a16:creationId xmlns:a16="http://schemas.microsoft.com/office/drawing/2014/main" id="{24FF5DBA-747F-864F-8AC1-DCCAFB3E06A9}"/>
                </a:ext>
              </a:extLst>
            </p:cNvPr>
            <p:cNvGrpSpPr/>
            <p:nvPr/>
          </p:nvGrpSpPr>
          <p:grpSpPr>
            <a:xfrm>
              <a:off x="7804959" y="2394284"/>
              <a:ext cx="1747961" cy="1791504"/>
              <a:chOff x="7930199" y="490981"/>
              <a:chExt cx="1747961" cy="1791504"/>
            </a:xfrm>
          </p:grpSpPr>
          <p:grpSp>
            <p:nvGrpSpPr>
              <p:cNvPr id="56" name="Group 55">
                <a:extLst>
                  <a:ext uri="{FF2B5EF4-FFF2-40B4-BE49-F238E27FC236}">
                    <a16:creationId xmlns:a16="http://schemas.microsoft.com/office/drawing/2014/main" id="{1B160117-8C9E-1349-B574-B957350A9E19}"/>
                  </a:ext>
                </a:extLst>
              </p:cNvPr>
              <p:cNvGrpSpPr/>
              <p:nvPr/>
            </p:nvGrpSpPr>
            <p:grpSpPr>
              <a:xfrm>
                <a:off x="7963045" y="490981"/>
                <a:ext cx="1715115" cy="1791504"/>
                <a:chOff x="2513839" y="490450"/>
                <a:chExt cx="1715115" cy="1791504"/>
              </a:xfrm>
            </p:grpSpPr>
            <p:grpSp>
              <p:nvGrpSpPr>
                <p:cNvPr id="60" name="Group 59">
                  <a:extLst>
                    <a:ext uri="{FF2B5EF4-FFF2-40B4-BE49-F238E27FC236}">
                      <a16:creationId xmlns:a16="http://schemas.microsoft.com/office/drawing/2014/main" id="{D36B1153-C4A8-9B45-8F0E-898BBD6A21D3}"/>
                    </a:ext>
                  </a:extLst>
                </p:cNvPr>
                <p:cNvGrpSpPr/>
                <p:nvPr/>
              </p:nvGrpSpPr>
              <p:grpSpPr>
                <a:xfrm>
                  <a:off x="2513839" y="490450"/>
                  <a:ext cx="1715115" cy="1791504"/>
                  <a:chOff x="6187754" y="1953442"/>
                  <a:chExt cx="1667536" cy="3053263"/>
                </a:xfrm>
              </p:grpSpPr>
              <p:sp>
                <p:nvSpPr>
                  <p:cNvPr id="63" name="Oval 62">
                    <a:extLst>
                      <a:ext uri="{FF2B5EF4-FFF2-40B4-BE49-F238E27FC236}">
                        <a16:creationId xmlns:a16="http://schemas.microsoft.com/office/drawing/2014/main" id="{8DF05F7C-9FAF-6245-B1EA-3E12CC83AEB1}"/>
                      </a:ext>
                    </a:extLst>
                  </p:cNvPr>
                  <p:cNvSpPr/>
                  <p:nvPr/>
                </p:nvSpPr>
                <p:spPr>
                  <a:xfrm>
                    <a:off x="6187754" y="3749239"/>
                    <a:ext cx="712099" cy="4477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Treatment</a:t>
                    </a:r>
                  </a:p>
                </p:txBody>
              </p:sp>
              <p:sp>
                <p:nvSpPr>
                  <p:cNvPr id="64" name="Oval 63">
                    <a:extLst>
                      <a:ext uri="{FF2B5EF4-FFF2-40B4-BE49-F238E27FC236}">
                        <a16:creationId xmlns:a16="http://schemas.microsoft.com/office/drawing/2014/main" id="{54AAF569-8E6A-2446-B788-4C2143AD1FB9}"/>
                      </a:ext>
                    </a:extLst>
                  </p:cNvPr>
                  <p:cNvSpPr/>
                  <p:nvPr/>
                </p:nvSpPr>
                <p:spPr>
                  <a:xfrm>
                    <a:off x="6723272" y="4558946"/>
                    <a:ext cx="712099" cy="4477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Days</a:t>
                    </a:r>
                  </a:p>
                </p:txBody>
              </p:sp>
              <p:sp>
                <p:nvSpPr>
                  <p:cNvPr id="65" name="Oval 64">
                    <a:extLst>
                      <a:ext uri="{FF2B5EF4-FFF2-40B4-BE49-F238E27FC236}">
                        <a16:creationId xmlns:a16="http://schemas.microsoft.com/office/drawing/2014/main" id="{AA936CE8-C2B4-C145-AFA1-87624496EC84}"/>
                      </a:ext>
                    </a:extLst>
                  </p:cNvPr>
                  <p:cNvSpPr/>
                  <p:nvPr/>
                </p:nvSpPr>
                <p:spPr>
                  <a:xfrm>
                    <a:off x="7079322" y="1953442"/>
                    <a:ext cx="775968"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severity</a:t>
                    </a:r>
                  </a:p>
                </p:txBody>
              </p:sp>
            </p:grpSp>
            <p:cxnSp>
              <p:nvCxnSpPr>
                <p:cNvPr id="61" name="Straight Arrow Connector 60">
                  <a:extLst>
                    <a:ext uri="{FF2B5EF4-FFF2-40B4-BE49-F238E27FC236}">
                      <a16:creationId xmlns:a16="http://schemas.microsoft.com/office/drawing/2014/main" id="{572F609C-7EEB-8944-BB79-52EB7404C135}"/>
                    </a:ext>
                  </a:extLst>
                </p:cNvPr>
                <p:cNvCxnSpPr>
                  <a:cxnSpLocks/>
                  <a:stCxn id="63" idx="4"/>
                  <a:endCxn id="64" idx="0"/>
                </p:cNvCxnSpPr>
                <p:nvPr/>
              </p:nvCxnSpPr>
              <p:spPr>
                <a:xfrm>
                  <a:off x="2880049" y="1806857"/>
                  <a:ext cx="550798"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FFF49A5-0060-FB4F-A7A5-3805E68B81B6}"/>
                    </a:ext>
                  </a:extLst>
                </p:cNvPr>
                <p:cNvCxnSpPr>
                  <a:cxnSpLocks/>
                  <a:stCxn id="65" idx="4"/>
                  <a:endCxn id="64" idx="0"/>
                </p:cNvCxnSpPr>
                <p:nvPr/>
              </p:nvCxnSpPr>
              <p:spPr>
                <a:xfrm flipH="1">
                  <a:off x="3430846" y="753172"/>
                  <a:ext cx="399054" cy="126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id="{62E3E07D-8F77-5C4C-A151-614BC4574BE5}"/>
                  </a:ext>
                </a:extLst>
              </p:cNvPr>
              <p:cNvSpPr/>
              <p:nvPr/>
            </p:nvSpPr>
            <p:spPr>
              <a:xfrm>
                <a:off x="7930199" y="966077"/>
                <a:ext cx="798108" cy="26272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hospital</a:t>
                </a:r>
              </a:p>
            </p:txBody>
          </p:sp>
          <p:cxnSp>
            <p:nvCxnSpPr>
              <p:cNvPr id="58" name="Straight Arrow Connector 57">
                <a:extLst>
                  <a:ext uri="{FF2B5EF4-FFF2-40B4-BE49-F238E27FC236}">
                    <a16:creationId xmlns:a16="http://schemas.microsoft.com/office/drawing/2014/main" id="{24C108E5-2DBC-E04F-BA0F-A38D5DA75D81}"/>
                  </a:ext>
                </a:extLst>
              </p:cNvPr>
              <p:cNvCxnSpPr>
                <a:cxnSpLocks/>
                <a:stCxn id="57" idx="4"/>
                <a:endCxn id="63" idx="0"/>
              </p:cNvCxnSpPr>
              <p:nvPr/>
            </p:nvCxnSpPr>
            <p:spPr>
              <a:xfrm>
                <a:off x="8329253" y="1228799"/>
                <a:ext cx="1" cy="315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032B2DC-E1CF-9B44-962A-4DD3C7EEB253}"/>
                  </a:ext>
                </a:extLst>
              </p:cNvPr>
              <p:cNvCxnSpPr>
                <a:cxnSpLocks/>
                <a:stCxn id="65" idx="4"/>
                <a:endCxn id="57" idx="0"/>
              </p:cNvCxnSpPr>
              <p:nvPr/>
            </p:nvCxnSpPr>
            <p:spPr>
              <a:xfrm flipH="1">
                <a:off x="8329253" y="753703"/>
                <a:ext cx="949853" cy="2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6" name="Rounded Rectangle 65">
              <a:extLst>
                <a:ext uri="{FF2B5EF4-FFF2-40B4-BE49-F238E27FC236}">
                  <a16:creationId xmlns:a16="http://schemas.microsoft.com/office/drawing/2014/main" id="{7FA40EE2-FE0D-C046-8DF0-51E10DDF070A}"/>
                </a:ext>
              </a:extLst>
            </p:cNvPr>
            <p:cNvSpPr/>
            <p:nvPr/>
          </p:nvSpPr>
          <p:spPr>
            <a:xfrm>
              <a:off x="7625301" y="2247892"/>
              <a:ext cx="2241234" cy="205719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ounded Rectangle 66">
            <a:extLst>
              <a:ext uri="{FF2B5EF4-FFF2-40B4-BE49-F238E27FC236}">
                <a16:creationId xmlns:a16="http://schemas.microsoft.com/office/drawing/2014/main" id="{95F07984-A7F5-AC4A-90BC-12B8752EE2C4}"/>
              </a:ext>
            </a:extLst>
          </p:cNvPr>
          <p:cNvSpPr/>
          <p:nvPr/>
        </p:nvSpPr>
        <p:spPr>
          <a:xfrm>
            <a:off x="473391" y="5436897"/>
            <a:ext cx="6917635" cy="732873"/>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CD64A82-C2D1-6E40-AF1B-7CE49572B1AA}"/>
              </a:ext>
            </a:extLst>
          </p:cNvPr>
          <p:cNvGrpSpPr/>
          <p:nvPr/>
        </p:nvGrpSpPr>
        <p:grpSpPr>
          <a:xfrm>
            <a:off x="8534410" y="4408297"/>
            <a:ext cx="3418958" cy="2057199"/>
            <a:chOff x="8396680" y="4421840"/>
            <a:chExt cx="3418958" cy="2057199"/>
          </a:xfrm>
        </p:grpSpPr>
        <p:grpSp>
          <p:nvGrpSpPr>
            <p:cNvPr id="16" name="Group 15">
              <a:extLst>
                <a:ext uri="{FF2B5EF4-FFF2-40B4-BE49-F238E27FC236}">
                  <a16:creationId xmlns:a16="http://schemas.microsoft.com/office/drawing/2014/main" id="{79022CD4-DC5F-214C-8DA5-6A558C7AD946}"/>
                </a:ext>
              </a:extLst>
            </p:cNvPr>
            <p:cNvGrpSpPr/>
            <p:nvPr/>
          </p:nvGrpSpPr>
          <p:grpSpPr>
            <a:xfrm>
              <a:off x="8514937" y="4584941"/>
              <a:ext cx="3003778" cy="1650520"/>
              <a:chOff x="569155" y="1963331"/>
              <a:chExt cx="2836693" cy="3429456"/>
            </a:xfrm>
          </p:grpSpPr>
          <p:sp>
            <p:nvSpPr>
              <p:cNvPr id="17" name="Oval 16">
                <a:extLst>
                  <a:ext uri="{FF2B5EF4-FFF2-40B4-BE49-F238E27FC236}">
                    <a16:creationId xmlns:a16="http://schemas.microsoft.com/office/drawing/2014/main" id="{6238749B-374D-D44F-869B-5FF79D5C59FA}"/>
                  </a:ext>
                </a:extLst>
              </p:cNvPr>
              <p:cNvSpPr/>
              <p:nvPr/>
            </p:nvSpPr>
            <p:spPr>
              <a:xfrm>
                <a:off x="569155" y="1963331"/>
                <a:ext cx="712099" cy="4477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Email</a:t>
                </a:r>
              </a:p>
            </p:txBody>
          </p:sp>
          <p:sp>
            <p:nvSpPr>
              <p:cNvPr id="18" name="Oval 17">
                <a:extLst>
                  <a:ext uri="{FF2B5EF4-FFF2-40B4-BE49-F238E27FC236}">
                    <a16:creationId xmlns:a16="http://schemas.microsoft.com/office/drawing/2014/main" id="{E823B825-1AC1-9247-BBF7-59F25A532209}"/>
                  </a:ext>
                </a:extLst>
              </p:cNvPr>
              <p:cNvSpPr/>
              <p:nvPr/>
            </p:nvSpPr>
            <p:spPr>
              <a:xfrm>
                <a:off x="2142516" y="4945029"/>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FFFF"/>
                    </a:solidFill>
                    <a:latin typeface="Skyscanner Relative Book" panose="02000506040000020004" pitchFamily="2" charset="77"/>
                    <a:ea typeface="Skyscanner Relative Book" panose="02000506040000020004" pitchFamily="2" charset="77"/>
                  </a:rPr>
                  <a:t>Pay</a:t>
                </a:r>
              </a:p>
            </p:txBody>
          </p:sp>
          <p:sp>
            <p:nvSpPr>
              <p:cNvPr id="19" name="Oval 18">
                <a:extLst>
                  <a:ext uri="{FF2B5EF4-FFF2-40B4-BE49-F238E27FC236}">
                    <a16:creationId xmlns:a16="http://schemas.microsoft.com/office/drawing/2014/main" id="{5FBA02BD-9F9C-AB4E-B050-AEE72B373920}"/>
                  </a:ext>
                </a:extLst>
              </p:cNvPr>
              <p:cNvSpPr/>
              <p:nvPr/>
            </p:nvSpPr>
            <p:spPr>
              <a:xfrm>
                <a:off x="1049866" y="2883226"/>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opened</a:t>
                </a:r>
              </a:p>
            </p:txBody>
          </p:sp>
          <p:sp>
            <p:nvSpPr>
              <p:cNvPr id="20" name="Oval 19">
                <a:extLst>
                  <a:ext uri="{FF2B5EF4-FFF2-40B4-BE49-F238E27FC236}">
                    <a16:creationId xmlns:a16="http://schemas.microsoft.com/office/drawing/2014/main" id="{B933000E-CD4F-BA46-8026-394893A41769}"/>
                  </a:ext>
                </a:extLst>
              </p:cNvPr>
              <p:cNvSpPr/>
              <p:nvPr/>
            </p:nvSpPr>
            <p:spPr>
              <a:xfrm>
                <a:off x="2693749"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risk</a:t>
                </a:r>
              </a:p>
            </p:txBody>
          </p:sp>
          <p:sp>
            <p:nvSpPr>
              <p:cNvPr id="21" name="Oval 20">
                <a:extLst>
                  <a:ext uri="{FF2B5EF4-FFF2-40B4-BE49-F238E27FC236}">
                    <a16:creationId xmlns:a16="http://schemas.microsoft.com/office/drawing/2014/main" id="{575B6019-97E2-7D49-9CDE-ED634DAC364B}"/>
                  </a:ext>
                </a:extLst>
              </p:cNvPr>
              <p:cNvSpPr/>
              <p:nvPr/>
            </p:nvSpPr>
            <p:spPr>
              <a:xfrm>
                <a:off x="1625600" y="1963331"/>
                <a:ext cx="712099" cy="447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credit</a:t>
                </a:r>
              </a:p>
            </p:txBody>
          </p:sp>
          <p:sp>
            <p:nvSpPr>
              <p:cNvPr id="22" name="Oval 21">
                <a:extLst>
                  <a:ext uri="{FF2B5EF4-FFF2-40B4-BE49-F238E27FC236}">
                    <a16:creationId xmlns:a16="http://schemas.microsoft.com/office/drawing/2014/main" id="{AB064095-63ED-5A4B-822F-4EFEA7D82E41}"/>
                  </a:ext>
                </a:extLst>
              </p:cNvPr>
              <p:cNvSpPr/>
              <p:nvPr/>
            </p:nvSpPr>
            <p:spPr>
              <a:xfrm>
                <a:off x="1049866" y="3757494"/>
                <a:ext cx="999068" cy="447758"/>
              </a:xfrm>
              <a:prstGeom prst="ellipse">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agreement</a:t>
                </a:r>
              </a:p>
            </p:txBody>
          </p:sp>
          <p:cxnSp>
            <p:nvCxnSpPr>
              <p:cNvPr id="23" name="Straight Arrow Connector 22">
                <a:extLst>
                  <a:ext uri="{FF2B5EF4-FFF2-40B4-BE49-F238E27FC236}">
                    <a16:creationId xmlns:a16="http://schemas.microsoft.com/office/drawing/2014/main" id="{E3230CE5-816F-0F4C-93ED-FCCCA364C7E2}"/>
                  </a:ext>
                </a:extLst>
              </p:cNvPr>
              <p:cNvCxnSpPr>
                <a:cxnSpLocks/>
                <a:stCxn id="22" idx="4"/>
                <a:endCxn id="18" idx="0"/>
              </p:cNvCxnSpPr>
              <p:nvPr/>
            </p:nvCxnSpPr>
            <p:spPr>
              <a:xfrm>
                <a:off x="1549400" y="4205252"/>
                <a:ext cx="949166" cy="73977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828F0A71-93C6-F045-8B96-93DBA55428C6}"/>
                  </a:ext>
                </a:extLst>
              </p:cNvPr>
              <p:cNvCxnSpPr>
                <a:cxnSpLocks/>
                <a:stCxn id="19" idx="4"/>
                <a:endCxn id="18" idx="0"/>
              </p:cNvCxnSpPr>
              <p:nvPr/>
            </p:nvCxnSpPr>
            <p:spPr>
              <a:xfrm rot="16200000" flipH="1">
                <a:off x="1216961" y="3663423"/>
                <a:ext cx="1614045" cy="949166"/>
              </a:xfrm>
              <a:prstGeom prst="curvedConnector3">
                <a:avLst>
                  <a:gd name="adj1" fmla="val 20100"/>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3252FB-8F75-1E41-8000-B70DA8423CEE}"/>
                  </a:ext>
                </a:extLst>
              </p:cNvPr>
              <p:cNvCxnSpPr>
                <a:cxnSpLocks/>
                <a:stCxn id="19" idx="4"/>
                <a:endCxn id="22" idx="0"/>
              </p:cNvCxnSpPr>
              <p:nvPr/>
            </p:nvCxnSpPr>
            <p:spPr>
              <a:xfrm>
                <a:off x="1549400" y="3330984"/>
                <a:ext cx="0" cy="426510"/>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FB11D899-E8C0-514F-9EFB-B5FA0920F810}"/>
                  </a:ext>
                </a:extLst>
              </p:cNvPr>
              <p:cNvCxnSpPr>
                <a:cxnSpLocks/>
                <a:stCxn id="17" idx="3"/>
                <a:endCxn id="18" idx="2"/>
              </p:cNvCxnSpPr>
              <p:nvPr/>
            </p:nvCxnSpPr>
            <p:spPr>
              <a:xfrm rot="16200000" flipH="1">
                <a:off x="-3719" y="3022673"/>
                <a:ext cx="2823392" cy="1469077"/>
              </a:xfrm>
              <a:prstGeom prst="curved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B84AB4-3D83-8E4C-9A73-D51CAE71E4F7}"/>
                  </a:ext>
                </a:extLst>
              </p:cNvPr>
              <p:cNvCxnSpPr>
                <a:cxnSpLocks/>
                <a:stCxn id="17" idx="4"/>
                <a:endCxn id="19" idx="0"/>
              </p:cNvCxnSpPr>
              <p:nvPr/>
            </p:nvCxnSpPr>
            <p:spPr>
              <a:xfrm>
                <a:off x="925205" y="2411089"/>
                <a:ext cx="624195" cy="472137"/>
              </a:xfrm>
              <a:prstGeom prst="straightConnector1">
                <a:avLst/>
              </a:prstGeom>
              <a:ln>
                <a:solidFill>
                  <a:schemeClr val="accent4">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64FB4A02-ECB6-FE49-AEB4-B3D46BDF206C}"/>
                  </a:ext>
                </a:extLst>
              </p:cNvPr>
              <p:cNvCxnSpPr>
                <a:cxnSpLocks/>
                <a:stCxn id="21" idx="4"/>
                <a:endCxn id="18" idx="7"/>
              </p:cNvCxnSpPr>
              <p:nvPr/>
            </p:nvCxnSpPr>
            <p:spPr>
              <a:xfrm rot="16200000" flipH="1">
                <a:off x="1066234" y="3326504"/>
                <a:ext cx="2599513" cy="768681"/>
              </a:xfrm>
              <a:prstGeom prst="curvedConnector3">
                <a:avLst>
                  <a:gd name="adj1" fmla="val 3176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085A33A6-69E2-0845-8A1B-C11C5F5564E2}"/>
                  </a:ext>
                </a:extLst>
              </p:cNvPr>
              <p:cNvCxnSpPr>
                <a:cxnSpLocks/>
                <a:stCxn id="20" idx="4"/>
                <a:endCxn id="18" idx="6"/>
              </p:cNvCxnSpPr>
              <p:nvPr/>
            </p:nvCxnSpPr>
            <p:spPr>
              <a:xfrm rot="5400000">
                <a:off x="1573298" y="3692406"/>
                <a:ext cx="2757819" cy="195184"/>
              </a:xfrm>
              <a:prstGeom prst="curved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BD51A8-1410-7C4F-ABC8-BD2B8073F8F4}"/>
                  </a:ext>
                </a:extLst>
              </p:cNvPr>
              <p:cNvCxnSpPr>
                <a:cxnSpLocks/>
                <a:stCxn id="21" idx="4"/>
                <a:endCxn id="19" idx="0"/>
              </p:cNvCxnSpPr>
              <p:nvPr/>
            </p:nvCxnSpPr>
            <p:spPr>
              <a:xfrm flipH="1">
                <a:off x="1549400" y="2411089"/>
                <a:ext cx="432250"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D5FFF1-0FDC-AC47-A83A-3BE895955648}"/>
                  </a:ext>
                </a:extLst>
              </p:cNvPr>
              <p:cNvCxnSpPr>
                <a:cxnSpLocks/>
                <a:stCxn id="20" idx="4"/>
                <a:endCxn id="19" idx="0"/>
              </p:cNvCxnSpPr>
              <p:nvPr/>
            </p:nvCxnSpPr>
            <p:spPr>
              <a:xfrm flipH="1">
                <a:off x="1549400" y="2411089"/>
                <a:ext cx="1500399" cy="47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9D90C0E-7C08-2446-9100-AF28325BD28A}"/>
                  </a:ext>
                </a:extLst>
              </p:cNvPr>
              <p:cNvCxnSpPr>
                <a:cxnSpLocks/>
                <a:stCxn id="21" idx="5"/>
                <a:endCxn id="22" idx="6"/>
              </p:cNvCxnSpPr>
              <p:nvPr/>
            </p:nvCxnSpPr>
            <p:spPr>
              <a:xfrm rot="5400000">
                <a:off x="1323247" y="3071204"/>
                <a:ext cx="1635857" cy="1844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7730EA9E-3511-034C-BA64-7E8CA5E66A23}"/>
                  </a:ext>
                </a:extLst>
              </p:cNvPr>
              <p:cNvCxnSpPr>
                <a:cxnSpLocks/>
                <a:stCxn id="20" idx="3"/>
                <a:endCxn id="22" idx="6"/>
              </p:cNvCxnSpPr>
              <p:nvPr/>
            </p:nvCxnSpPr>
            <p:spPr>
              <a:xfrm rot="5400000">
                <a:off x="1605556" y="2788895"/>
                <a:ext cx="1635857" cy="7490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Rounded Rectangle 67">
              <a:extLst>
                <a:ext uri="{FF2B5EF4-FFF2-40B4-BE49-F238E27FC236}">
                  <a16:creationId xmlns:a16="http://schemas.microsoft.com/office/drawing/2014/main" id="{94FF1415-ABCC-934A-AE02-F9375025A4D9}"/>
                </a:ext>
              </a:extLst>
            </p:cNvPr>
            <p:cNvSpPr/>
            <p:nvPr/>
          </p:nvSpPr>
          <p:spPr>
            <a:xfrm>
              <a:off x="8396680" y="4421840"/>
              <a:ext cx="3418958" cy="2057199"/>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Curved Connector 71">
            <a:extLst>
              <a:ext uri="{FF2B5EF4-FFF2-40B4-BE49-F238E27FC236}">
                <a16:creationId xmlns:a16="http://schemas.microsoft.com/office/drawing/2014/main" id="{377BE60B-004B-5A4F-BF5D-4C44596EC342}"/>
              </a:ext>
            </a:extLst>
          </p:cNvPr>
          <p:cNvCxnSpPr>
            <a:cxnSpLocks/>
            <a:stCxn id="50" idx="3"/>
            <a:endCxn id="51" idx="3"/>
          </p:cNvCxnSpPr>
          <p:nvPr/>
        </p:nvCxnSpPr>
        <p:spPr>
          <a:xfrm flipV="1">
            <a:off x="7386762" y="901388"/>
            <a:ext cx="4264" cy="1954124"/>
          </a:xfrm>
          <a:prstGeom prst="curvedConnector3">
            <a:avLst>
              <a:gd name="adj1" fmla="val 54611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1EC91F9B-9AAF-9941-9BC6-7280AB3A052A}"/>
              </a:ext>
            </a:extLst>
          </p:cNvPr>
          <p:cNvCxnSpPr>
            <a:cxnSpLocks/>
            <a:stCxn id="52" idx="3"/>
            <a:endCxn id="53" idx="1"/>
          </p:cNvCxnSpPr>
          <p:nvPr/>
        </p:nvCxnSpPr>
        <p:spPr>
          <a:xfrm flipV="1">
            <a:off x="7396039" y="1136218"/>
            <a:ext cx="1872941" cy="2905539"/>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648A70FF-2575-7244-A948-3FFEFD7D93EC}"/>
              </a:ext>
            </a:extLst>
          </p:cNvPr>
          <p:cNvCxnSpPr>
            <a:cxnSpLocks/>
            <a:stCxn id="54" idx="3"/>
            <a:endCxn id="66" idx="1"/>
          </p:cNvCxnSpPr>
          <p:nvPr/>
        </p:nvCxnSpPr>
        <p:spPr>
          <a:xfrm flipV="1">
            <a:off x="7381462" y="3220984"/>
            <a:ext cx="2330672" cy="1799967"/>
          </a:xfrm>
          <a:prstGeom prst="curved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1FE5546A-ABC2-414C-BA6D-208E8EFABE0B}"/>
              </a:ext>
            </a:extLst>
          </p:cNvPr>
          <p:cNvCxnSpPr>
            <a:cxnSpLocks/>
            <a:stCxn id="67" idx="3"/>
            <a:endCxn id="68" idx="1"/>
          </p:cNvCxnSpPr>
          <p:nvPr/>
        </p:nvCxnSpPr>
        <p:spPr>
          <a:xfrm flipV="1">
            <a:off x="7391026" y="5436897"/>
            <a:ext cx="1143384" cy="366437"/>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11EE4749-8B3A-CC46-81B1-2ABF4FC4683E}"/>
              </a:ext>
            </a:extLst>
          </p:cNvPr>
          <p:cNvPicPr>
            <a:picLocks noChangeAspect="1"/>
          </p:cNvPicPr>
          <p:nvPr/>
        </p:nvPicPr>
        <p:blipFill>
          <a:blip r:embed="rId2"/>
          <a:stretch>
            <a:fillRect/>
          </a:stretch>
        </p:blipFill>
        <p:spPr>
          <a:xfrm>
            <a:off x="5504437" y="5526733"/>
            <a:ext cx="1562164" cy="1110035"/>
          </a:xfrm>
          <a:prstGeom prst="rect">
            <a:avLst/>
          </a:prstGeom>
          <a:ln>
            <a:solidFill>
              <a:schemeClr val="bg2"/>
            </a:solidFill>
          </a:ln>
        </p:spPr>
      </p:pic>
      <p:cxnSp>
        <p:nvCxnSpPr>
          <p:cNvPr id="91" name="Curved Connector 90">
            <a:extLst>
              <a:ext uri="{FF2B5EF4-FFF2-40B4-BE49-F238E27FC236}">
                <a16:creationId xmlns:a16="http://schemas.microsoft.com/office/drawing/2014/main" id="{25081B76-B3E8-AC48-ADB8-8A8DA6036724}"/>
              </a:ext>
            </a:extLst>
          </p:cNvPr>
          <p:cNvCxnSpPr>
            <a:cxnSpLocks/>
            <a:stCxn id="67" idx="3"/>
            <a:endCxn id="90" idx="3"/>
          </p:cNvCxnSpPr>
          <p:nvPr/>
        </p:nvCxnSpPr>
        <p:spPr>
          <a:xfrm flipH="1">
            <a:off x="7066601" y="5803334"/>
            <a:ext cx="324425" cy="278417"/>
          </a:xfrm>
          <a:prstGeom prst="curvedConnector3">
            <a:avLst>
              <a:gd name="adj1" fmla="val -7046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372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Matching</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895117"/>
          </a:xfrm>
        </p:spPr>
        <p:txBody>
          <a:bodyPr/>
          <a:lstStyle/>
          <a:p>
            <a:pPr marL="457200" indent="-457200">
              <a:buFont typeface="Arial" panose="020B0604020202020204" pitchFamily="34" charset="0"/>
              <a:buChar char="•"/>
            </a:pPr>
            <a:r>
              <a:rPr lang="en-US" dirty="0"/>
              <a:t>Simple matching</a:t>
            </a:r>
          </a:p>
          <a:p>
            <a:pPr marL="457200" indent="-457200">
              <a:buFont typeface="Arial" panose="020B0604020202020204" pitchFamily="34" charset="0"/>
              <a:buChar char="•"/>
            </a:pPr>
            <a:r>
              <a:rPr lang="en-US" dirty="0"/>
              <a:t>Propensity score matching</a:t>
            </a:r>
          </a:p>
        </p:txBody>
      </p:sp>
    </p:spTree>
    <p:extLst>
      <p:ext uri="{BB962C8B-B14F-4D97-AF65-F5344CB8AC3E}">
        <p14:creationId xmlns:p14="http://schemas.microsoft.com/office/powerpoint/2010/main" val="3561177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Skyscanner Relative Book" panose="02000506040000020004" pitchFamily="2" charset="77"/>
                <a:ea typeface="Skyscanner Relative Book" panose="02000506040000020004" pitchFamily="2" charset="77"/>
              </a:rPr>
              <a:t>Instrumental Variables</a:t>
            </a:r>
          </a:p>
        </p:txBody>
      </p:sp>
      <p:sp>
        <p:nvSpPr>
          <p:cNvPr id="11" name="Rounded Rectangle 10">
            <a:extLst>
              <a:ext uri="{FF2B5EF4-FFF2-40B4-BE49-F238E27FC236}">
                <a16:creationId xmlns:a16="http://schemas.microsoft.com/office/drawing/2014/main" id="{E97AC6C9-641C-004B-8DA6-F6996FB6D70D}"/>
              </a:ext>
            </a:extLst>
          </p:cNvPr>
          <p:cNvSpPr/>
          <p:nvPr/>
        </p:nvSpPr>
        <p:spPr>
          <a:xfrm>
            <a:off x="9351205" y="5574619"/>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b="1" dirty="0">
                <a:solidFill>
                  <a:schemeClr val="bg1"/>
                </a:solidFill>
                <a:latin typeface="Skyscanner Relative Book" panose="02000506040000020004" pitchFamily="2" charset="77"/>
                <a:ea typeface="Skyscanner Relative Book" panose="02000506040000020004" pitchFamily="2" charset="77"/>
              </a:rPr>
              <a:t>Simple matching</a:t>
            </a:r>
          </a:p>
          <a:p>
            <a:pPr marL="108000" indent="-108000" algn="ctr">
              <a:buFont typeface="Arial" panose="020B0604020202020204" pitchFamily="34" charset="0"/>
              <a:buChar char="•"/>
            </a:pPr>
            <a:r>
              <a:rPr lang="en-US" sz="1100" b="1" dirty="0">
                <a:solidFill>
                  <a:schemeClr val="bg1"/>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b="1" dirty="0">
                <a:solidFill>
                  <a:schemeClr val="bg1"/>
                </a:solidFill>
                <a:latin typeface="Skyscanner Relative Book" panose="02000506040000020004" pitchFamily="2" charset="77"/>
                <a:ea typeface="Skyscanner Relative Book" panose="02000506040000020004" pitchFamily="2" charset="77"/>
              </a:rPr>
              <a:t>Doble Robust Estimation</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stCxn id="25" idx="3"/>
            <a:endCxn id="11" idx="1"/>
          </p:cNvCxnSpPr>
          <p:nvPr/>
        </p:nvCxnSpPr>
        <p:spPr>
          <a:xfrm>
            <a:off x="8656864" y="5452609"/>
            <a:ext cx="694341" cy="566964"/>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20299" cy="276999"/>
          </a:xfrm>
          <a:prstGeom prst="rect">
            <a:avLst/>
          </a:prstGeom>
          <a:solidFill>
            <a:srgbClr val="FFFFFF"/>
          </a:solidFill>
        </p:spPr>
        <p:txBody>
          <a:bodyPr wrap="square" rtlCol="0">
            <a:spAutoFit/>
          </a:bodyPr>
          <a:lstStyle/>
          <a:p>
            <a:pPr algn="ctr"/>
            <a:r>
              <a:rPr lang="en-US" sz="1200" dirty="0">
                <a:solidFill>
                  <a:schemeClr val="accent4"/>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13ED6A22-80D2-AA42-85BA-D384491F4625}"/>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413464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Simple matching</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Just another way of controlling for confounders</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3999704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C7FE05E-A4F5-854C-8CCC-56F9C9DD9A21}"/>
              </a:ext>
            </a:extLst>
          </p:cNvPr>
          <p:cNvSpPr>
            <a:spLocks noGrp="1"/>
          </p:cNvSpPr>
          <p:nvPr>
            <p:ph type="body" sz="quarter" idx="15"/>
          </p:nvPr>
        </p:nvSpPr>
        <p:spPr>
          <a:xfrm>
            <a:off x="569156" y="808038"/>
            <a:ext cx="10670188" cy="405111"/>
          </a:xfrm>
        </p:spPr>
        <p:txBody>
          <a:bodyPr/>
          <a:lstStyle/>
          <a:p>
            <a:r>
              <a:rPr lang="en-US" dirty="0"/>
              <a:t>Scenario: what is the effect of a training problem in wages? </a:t>
            </a:r>
          </a:p>
        </p:txBody>
      </p:sp>
      <p:pic>
        <p:nvPicPr>
          <p:cNvPr id="5" name="Picture 4">
            <a:extLst>
              <a:ext uri="{FF2B5EF4-FFF2-40B4-BE49-F238E27FC236}">
                <a16:creationId xmlns:a16="http://schemas.microsoft.com/office/drawing/2014/main" id="{345A61AB-6F65-7647-92D5-C18EB1E75D79}"/>
              </a:ext>
            </a:extLst>
          </p:cNvPr>
          <p:cNvPicPr>
            <a:picLocks noChangeAspect="1"/>
          </p:cNvPicPr>
          <p:nvPr/>
        </p:nvPicPr>
        <p:blipFill>
          <a:blip r:embed="rId2"/>
          <a:stretch>
            <a:fillRect/>
          </a:stretch>
        </p:blipFill>
        <p:spPr>
          <a:xfrm>
            <a:off x="569156" y="1450126"/>
            <a:ext cx="2468034" cy="1945007"/>
          </a:xfrm>
          <a:prstGeom prst="rect">
            <a:avLst/>
          </a:prstGeom>
        </p:spPr>
      </p:pic>
      <p:pic>
        <p:nvPicPr>
          <p:cNvPr id="6" name="Picture 5">
            <a:extLst>
              <a:ext uri="{FF2B5EF4-FFF2-40B4-BE49-F238E27FC236}">
                <a16:creationId xmlns:a16="http://schemas.microsoft.com/office/drawing/2014/main" id="{69E6E184-E85F-C546-AC3A-0903A567144E}"/>
              </a:ext>
            </a:extLst>
          </p:cNvPr>
          <p:cNvPicPr>
            <a:picLocks noChangeAspect="1"/>
          </p:cNvPicPr>
          <p:nvPr/>
        </p:nvPicPr>
        <p:blipFill>
          <a:blip r:embed="rId3"/>
          <a:stretch>
            <a:fillRect/>
          </a:stretch>
        </p:blipFill>
        <p:spPr>
          <a:xfrm>
            <a:off x="569156" y="3558326"/>
            <a:ext cx="2449569" cy="1945007"/>
          </a:xfrm>
          <a:prstGeom prst="rect">
            <a:avLst/>
          </a:prstGeom>
        </p:spPr>
      </p:pic>
      <p:grpSp>
        <p:nvGrpSpPr>
          <p:cNvPr id="31" name="Group 30">
            <a:extLst>
              <a:ext uri="{FF2B5EF4-FFF2-40B4-BE49-F238E27FC236}">
                <a16:creationId xmlns:a16="http://schemas.microsoft.com/office/drawing/2014/main" id="{6E329053-9FEA-EA4A-8C6A-E1A16EB1045B}"/>
              </a:ext>
            </a:extLst>
          </p:cNvPr>
          <p:cNvGrpSpPr/>
          <p:nvPr/>
        </p:nvGrpSpPr>
        <p:grpSpPr>
          <a:xfrm>
            <a:off x="8399424" y="1695659"/>
            <a:ext cx="2713239" cy="2327346"/>
            <a:chOff x="3675024" y="1952409"/>
            <a:chExt cx="2713239" cy="2327346"/>
          </a:xfrm>
        </p:grpSpPr>
        <p:grpSp>
          <p:nvGrpSpPr>
            <p:cNvPr id="7" name="Group 6">
              <a:extLst>
                <a:ext uri="{FF2B5EF4-FFF2-40B4-BE49-F238E27FC236}">
                  <a16:creationId xmlns:a16="http://schemas.microsoft.com/office/drawing/2014/main" id="{9E841E88-60D8-DB42-90FA-B867E731B231}"/>
                </a:ext>
              </a:extLst>
            </p:cNvPr>
            <p:cNvGrpSpPr/>
            <p:nvPr/>
          </p:nvGrpSpPr>
          <p:grpSpPr>
            <a:xfrm>
              <a:off x="3675024" y="1952409"/>
              <a:ext cx="2713239" cy="2327346"/>
              <a:chOff x="8820265" y="2632251"/>
              <a:chExt cx="2114594" cy="2140072"/>
            </a:xfrm>
            <a:solidFill>
              <a:schemeClr val="accent5"/>
            </a:solidFill>
          </p:grpSpPr>
          <p:sp>
            <p:nvSpPr>
              <p:cNvPr id="8" name="Oval 7">
                <a:extLst>
                  <a:ext uri="{FF2B5EF4-FFF2-40B4-BE49-F238E27FC236}">
                    <a16:creationId xmlns:a16="http://schemas.microsoft.com/office/drawing/2014/main" id="{7F1BD592-5307-3B40-82F1-4F5F7736C57F}"/>
                  </a:ext>
                </a:extLst>
              </p:cNvPr>
              <p:cNvSpPr/>
              <p:nvPr/>
            </p:nvSpPr>
            <p:spPr>
              <a:xfrm>
                <a:off x="9492194" y="4334721"/>
                <a:ext cx="754437" cy="43760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wage</a:t>
                </a:r>
              </a:p>
            </p:txBody>
          </p:sp>
          <p:sp>
            <p:nvSpPr>
              <p:cNvPr id="9" name="Oval 8">
                <a:extLst>
                  <a:ext uri="{FF2B5EF4-FFF2-40B4-BE49-F238E27FC236}">
                    <a16:creationId xmlns:a16="http://schemas.microsoft.com/office/drawing/2014/main" id="{598863AA-A965-F444-9B90-19B24DB69B2F}"/>
                  </a:ext>
                </a:extLst>
              </p:cNvPr>
              <p:cNvSpPr/>
              <p:nvPr/>
            </p:nvSpPr>
            <p:spPr>
              <a:xfrm>
                <a:off x="8820265" y="3511630"/>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Training program</a:t>
                </a:r>
              </a:p>
            </p:txBody>
          </p:sp>
          <p:sp>
            <p:nvSpPr>
              <p:cNvPr id="10" name="Oval 9">
                <a:extLst>
                  <a:ext uri="{FF2B5EF4-FFF2-40B4-BE49-F238E27FC236}">
                    <a16:creationId xmlns:a16="http://schemas.microsoft.com/office/drawing/2014/main" id="{F5FAE064-A5A2-8946-89FA-618D665AF39F}"/>
                  </a:ext>
                </a:extLst>
              </p:cNvPr>
              <p:cNvSpPr/>
              <p:nvPr/>
            </p:nvSpPr>
            <p:spPr>
              <a:xfrm>
                <a:off x="10180422" y="3507455"/>
                <a:ext cx="754437" cy="43760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age</a:t>
                </a:r>
              </a:p>
            </p:txBody>
          </p:sp>
          <p:sp>
            <p:nvSpPr>
              <p:cNvPr id="11" name="Oval 10">
                <a:extLst>
                  <a:ext uri="{FF2B5EF4-FFF2-40B4-BE49-F238E27FC236}">
                    <a16:creationId xmlns:a16="http://schemas.microsoft.com/office/drawing/2014/main" id="{486197F0-03CB-8D47-A13C-F4F3F0B7DCF4}"/>
                  </a:ext>
                </a:extLst>
              </p:cNvPr>
              <p:cNvSpPr/>
              <p:nvPr/>
            </p:nvSpPr>
            <p:spPr>
              <a:xfrm>
                <a:off x="9319885" y="2632251"/>
                <a:ext cx="1131656" cy="437602"/>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motivation</a:t>
                </a:r>
              </a:p>
            </p:txBody>
          </p:sp>
          <p:cxnSp>
            <p:nvCxnSpPr>
              <p:cNvPr id="12" name="Straight Arrow Connector 11">
                <a:extLst>
                  <a:ext uri="{FF2B5EF4-FFF2-40B4-BE49-F238E27FC236}">
                    <a16:creationId xmlns:a16="http://schemas.microsoft.com/office/drawing/2014/main" id="{E0D86892-34F6-BC44-93BD-F426B68AF5C0}"/>
                  </a:ext>
                </a:extLst>
              </p:cNvPr>
              <p:cNvCxnSpPr>
                <a:cxnSpLocks/>
                <a:stCxn id="11" idx="4"/>
                <a:endCxn id="9" idx="0"/>
              </p:cNvCxnSpPr>
              <p:nvPr/>
            </p:nvCxnSpPr>
            <p:spPr>
              <a:xfrm flipH="1">
                <a:off x="9197484" y="3069853"/>
                <a:ext cx="688229" cy="441777"/>
              </a:xfrm>
              <a:prstGeom prst="straightConnector1">
                <a:avLst/>
              </a:prstGeom>
              <a:grp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30C11BD-3FE1-A547-91D7-70BABB49E4CA}"/>
                  </a:ext>
                </a:extLst>
              </p:cNvPr>
              <p:cNvCxnSpPr>
                <a:cxnSpLocks/>
                <a:stCxn id="10" idx="4"/>
                <a:endCxn id="8" idx="0"/>
              </p:cNvCxnSpPr>
              <p:nvPr/>
            </p:nvCxnSpPr>
            <p:spPr>
              <a:xfrm flipH="1">
                <a:off x="9869412" y="3945058"/>
                <a:ext cx="688229" cy="389663"/>
              </a:xfrm>
              <a:prstGeom prst="straightConnector1">
                <a:avLst/>
              </a:prstGeom>
              <a:grp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161B28-FF3E-9048-9F1A-E4D290765BB4}"/>
                  </a:ext>
                </a:extLst>
              </p:cNvPr>
              <p:cNvCxnSpPr>
                <a:cxnSpLocks/>
                <a:stCxn id="9" idx="4"/>
                <a:endCxn id="8" idx="0"/>
              </p:cNvCxnSpPr>
              <p:nvPr/>
            </p:nvCxnSpPr>
            <p:spPr>
              <a:xfrm>
                <a:off x="9197484" y="3949232"/>
                <a:ext cx="671929" cy="385489"/>
              </a:xfrm>
              <a:prstGeom prst="straightConnector1">
                <a:avLst/>
              </a:prstGeom>
              <a:grp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F8D06240-85B1-F442-8BF7-4B42D6451250}"/>
                </a:ext>
              </a:extLst>
            </p:cNvPr>
            <p:cNvCxnSpPr>
              <a:cxnSpLocks/>
              <a:stCxn id="11" idx="4"/>
              <a:endCxn id="8" idx="0"/>
            </p:cNvCxnSpPr>
            <p:nvPr/>
          </p:nvCxnSpPr>
          <p:spPr>
            <a:xfrm flipH="1">
              <a:off x="5021185" y="2428305"/>
              <a:ext cx="20916" cy="1375554"/>
            </a:xfrm>
            <a:prstGeom prst="straightConnector1">
              <a:avLst/>
            </a:prstGeom>
            <a:solidFill>
              <a:schemeClr val="accent5"/>
            </a:solidFill>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 Placeholder 2">
            <a:extLst>
              <a:ext uri="{FF2B5EF4-FFF2-40B4-BE49-F238E27FC236}">
                <a16:creationId xmlns:a16="http://schemas.microsoft.com/office/drawing/2014/main" id="{790383D6-5581-BF44-B16B-A784A7A0F11C}"/>
              </a:ext>
            </a:extLst>
          </p:cNvPr>
          <p:cNvSpPr txBox="1">
            <a:spLocks/>
          </p:cNvSpPr>
          <p:nvPr/>
        </p:nvSpPr>
        <p:spPr>
          <a:xfrm>
            <a:off x="3248712" y="1474193"/>
            <a:ext cx="3812488" cy="1879361"/>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Aft>
                <a:spcPts val="0"/>
              </a:spcAft>
            </a:pPr>
            <a:r>
              <a:rPr lang="en-US" sz="1100" dirty="0"/>
              <a:t>Imagine we are running a training program in our company. To the left you have data on those who take part of the program and those who don’t.</a:t>
            </a:r>
          </a:p>
          <a:p>
            <a:pPr>
              <a:spcAft>
                <a:spcPts val="0"/>
              </a:spcAft>
            </a:pPr>
            <a:r>
              <a:rPr lang="en-US" sz="1100" dirty="0"/>
              <a:t>One would expect that those being trained will later have a reflection in performance improvement, and therefore, increased earnings.</a:t>
            </a:r>
          </a:p>
          <a:p>
            <a:pPr>
              <a:spcAft>
                <a:spcPts val="0"/>
              </a:spcAft>
            </a:pPr>
            <a:r>
              <a:rPr lang="en-GB" sz="1100" dirty="0"/>
              <a:t>Running a simple comparison in means, we get that the trainees earn less money than those that didn’t go through the program.</a:t>
            </a:r>
            <a:r>
              <a:rPr lang="en-US" sz="1100" dirty="0">
                <a:solidFill>
                  <a:schemeClr val="accent4"/>
                </a:solidFill>
                <a:latin typeface="Skyscanner Relative Book" panose="02000506040000020004" pitchFamily="2" charset="77"/>
                <a:ea typeface="Skyscanner Relative Book" panose="02000506040000020004" pitchFamily="2" charset="77"/>
              </a:rPr>
              <a:t> </a:t>
            </a:r>
          </a:p>
        </p:txBody>
      </p:sp>
      <p:pic>
        <p:nvPicPr>
          <p:cNvPr id="35" name="Picture 34">
            <a:extLst>
              <a:ext uri="{FF2B5EF4-FFF2-40B4-BE49-F238E27FC236}">
                <a16:creationId xmlns:a16="http://schemas.microsoft.com/office/drawing/2014/main" id="{AEAA72DA-1E41-5A42-8E70-469ECEF87AC6}"/>
              </a:ext>
            </a:extLst>
          </p:cNvPr>
          <p:cNvPicPr>
            <a:picLocks noChangeAspect="1"/>
          </p:cNvPicPr>
          <p:nvPr/>
        </p:nvPicPr>
        <p:blipFill>
          <a:blip r:embed="rId4"/>
          <a:stretch>
            <a:fillRect/>
          </a:stretch>
        </p:blipFill>
        <p:spPr>
          <a:xfrm>
            <a:off x="3248712" y="3520503"/>
            <a:ext cx="3812488" cy="513938"/>
          </a:xfrm>
          <a:prstGeom prst="rect">
            <a:avLst/>
          </a:prstGeom>
        </p:spPr>
      </p:pic>
      <p:sp>
        <p:nvSpPr>
          <p:cNvPr id="36" name="Text Placeholder 2">
            <a:extLst>
              <a:ext uri="{FF2B5EF4-FFF2-40B4-BE49-F238E27FC236}">
                <a16:creationId xmlns:a16="http://schemas.microsoft.com/office/drawing/2014/main" id="{B1C375C4-B825-9C48-9CCA-C5113BED5784}"/>
              </a:ext>
            </a:extLst>
          </p:cNvPr>
          <p:cNvSpPr txBox="1">
            <a:spLocks/>
          </p:cNvSpPr>
          <p:nvPr/>
        </p:nvSpPr>
        <p:spPr>
          <a:xfrm>
            <a:off x="3248712" y="4201390"/>
            <a:ext cx="3812488" cy="239988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Aft>
                <a:spcPts val="0"/>
              </a:spcAft>
            </a:pPr>
            <a:r>
              <a:rPr lang="en-US" sz="1100" dirty="0"/>
              <a:t>Hold on... That doesn’t seem very intuitive right? What can be happening?</a:t>
            </a:r>
          </a:p>
          <a:p>
            <a:pPr>
              <a:spcAft>
                <a:spcPts val="0"/>
              </a:spcAft>
            </a:pPr>
            <a:r>
              <a:rPr lang="en-GB" sz="1100" dirty="0"/>
              <a:t>First, if we look at the tables above, we notice that trainees are much younger than non trainees, which indicates that </a:t>
            </a:r>
            <a:r>
              <a:rPr lang="en-GB" sz="1100" b="1" i="1" dirty="0">
                <a:solidFill>
                  <a:schemeClr val="tx1"/>
                </a:solidFill>
              </a:rPr>
              <a:t>age is probably a confounder.</a:t>
            </a:r>
          </a:p>
          <a:p>
            <a:pPr>
              <a:spcAft>
                <a:spcPts val="0"/>
              </a:spcAft>
            </a:pPr>
            <a:r>
              <a:rPr lang="en-GB" sz="1100" dirty="0"/>
              <a:t>We also know that </a:t>
            </a:r>
            <a:r>
              <a:rPr lang="en-GB" sz="1100" b="1" i="1" dirty="0">
                <a:solidFill>
                  <a:schemeClr val="tx2"/>
                </a:solidFill>
              </a:rPr>
              <a:t>the treatment</a:t>
            </a:r>
            <a:r>
              <a:rPr lang="en-GB" sz="1100" b="1" i="1" dirty="0"/>
              <a:t> </a:t>
            </a:r>
            <a:r>
              <a:rPr lang="en-GB" sz="1100" dirty="0"/>
              <a:t>(training program) is </a:t>
            </a:r>
            <a:r>
              <a:rPr lang="en-GB" sz="1100" b="1" i="1" dirty="0">
                <a:solidFill>
                  <a:schemeClr val="tx2"/>
                </a:solidFill>
              </a:rPr>
              <a:t>not randomly assigned</a:t>
            </a:r>
            <a:r>
              <a:rPr lang="en-GB" sz="1100" dirty="0">
                <a:solidFill>
                  <a:schemeClr val="tx2"/>
                </a:solidFill>
              </a:rPr>
              <a:t>, </a:t>
            </a:r>
            <a:r>
              <a:rPr lang="en-GB" sz="1100" dirty="0"/>
              <a:t>since employees enter by their own will, which means there might be hidden unmeasurable confounders like motivation.</a:t>
            </a:r>
          </a:p>
          <a:p>
            <a:pPr marL="742950" lvl="2" indent="-171450"/>
            <a:r>
              <a:rPr lang="en-GB" sz="1100" i="1" dirty="0">
                <a:solidFill>
                  <a:schemeClr val="accent4"/>
                </a:solidFill>
                <a:latin typeface="Skyscanner Relative Book" panose="02000506040000020004" pitchFamily="2" charset="77"/>
                <a:ea typeface="Skyscanner Relative Book" panose="02000506040000020004" pitchFamily="2" charset="77"/>
              </a:rPr>
              <a:t>It could be that only more motivated people do the training and they would have higher earnings regardless of the training.</a:t>
            </a:r>
            <a:endParaRPr lang="en-US" sz="110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37" name="Right Brace 36">
            <a:extLst>
              <a:ext uri="{FF2B5EF4-FFF2-40B4-BE49-F238E27FC236}">
                <a16:creationId xmlns:a16="http://schemas.microsoft.com/office/drawing/2014/main" id="{2399799C-E93A-804B-A475-B94763DE839D}"/>
              </a:ext>
            </a:extLst>
          </p:cNvPr>
          <p:cNvSpPr/>
          <p:nvPr/>
        </p:nvSpPr>
        <p:spPr>
          <a:xfrm>
            <a:off x="7340600" y="4201390"/>
            <a:ext cx="152400" cy="2399888"/>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 Placeholder 2">
            <a:extLst>
              <a:ext uri="{FF2B5EF4-FFF2-40B4-BE49-F238E27FC236}">
                <a16:creationId xmlns:a16="http://schemas.microsoft.com/office/drawing/2014/main" id="{41A744B7-627A-3A49-9B45-D8A768E5AEAF}"/>
              </a:ext>
            </a:extLst>
          </p:cNvPr>
          <p:cNvSpPr txBox="1">
            <a:spLocks/>
          </p:cNvSpPr>
          <p:nvPr/>
        </p:nvSpPr>
        <p:spPr>
          <a:xfrm>
            <a:off x="7810356" y="4201390"/>
            <a:ext cx="3812488" cy="209095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spcAft>
                <a:spcPts val="0"/>
              </a:spcAft>
              <a:buNone/>
            </a:pPr>
            <a:r>
              <a:rPr lang="en-US" sz="1100" b="1" dirty="0"/>
              <a:t>How can matching help?</a:t>
            </a:r>
          </a:p>
          <a:p>
            <a:pPr>
              <a:spcAft>
                <a:spcPts val="0"/>
              </a:spcAft>
            </a:pPr>
            <a:r>
              <a:rPr lang="en-GB" sz="1100" dirty="0"/>
              <a:t>Since some sort of confounder X </a:t>
            </a:r>
            <a:r>
              <a:rPr lang="en-GB" sz="1100" b="1" dirty="0">
                <a:solidFill>
                  <a:schemeClr val="accent5"/>
                </a:solidFill>
              </a:rPr>
              <a:t>(motivation) </a:t>
            </a:r>
            <a:r>
              <a:rPr lang="en-GB" sz="1100" dirty="0"/>
              <a:t>makes it so that treated and untreated are not initially comparable, I can make them so by matching each treated unit with a similar untreated unit. </a:t>
            </a:r>
          </a:p>
          <a:p>
            <a:pPr>
              <a:spcAft>
                <a:spcPts val="0"/>
              </a:spcAft>
            </a:pPr>
            <a:r>
              <a:rPr lang="en-GB" sz="1100" dirty="0"/>
              <a:t>It is like I’m finding an untreated twin for every treated unit. By making such comparisons, treated and untreated become again comparable.</a:t>
            </a:r>
          </a:p>
          <a:p>
            <a:pPr>
              <a:spcAft>
                <a:spcPts val="0"/>
              </a:spcAft>
            </a:pPr>
            <a:r>
              <a:rPr lang="en-GB" sz="1100" dirty="0"/>
              <a:t>These twins can be matched using another known confounder(s) </a:t>
            </a:r>
            <a:r>
              <a:rPr lang="en-GB" sz="1100" b="1" dirty="0">
                <a:solidFill>
                  <a:schemeClr val="tx1"/>
                </a:solidFill>
              </a:rPr>
              <a:t>(for example, age)</a:t>
            </a:r>
          </a:p>
        </p:txBody>
      </p:sp>
    </p:spTree>
    <p:extLst>
      <p:ext uri="{BB962C8B-B14F-4D97-AF65-F5344CB8AC3E}">
        <p14:creationId xmlns:p14="http://schemas.microsoft.com/office/powerpoint/2010/main" val="3725387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78519-1957-284C-AD48-145EA4DDDAC2}"/>
              </a:ext>
            </a:extLst>
          </p:cNvPr>
          <p:cNvSpPr>
            <a:spLocks noGrp="1"/>
          </p:cNvSpPr>
          <p:nvPr>
            <p:ph type="body" sz="quarter" idx="16"/>
          </p:nvPr>
        </p:nvSpPr>
        <p:spPr>
          <a:xfrm>
            <a:off x="569156" y="1195266"/>
            <a:ext cx="10670188" cy="300082"/>
          </a:xfrm>
        </p:spPr>
        <p:txBody>
          <a:bodyPr/>
          <a:lstStyle/>
          <a:p>
            <a:r>
              <a:rPr lang="en-US" sz="2000" dirty="0"/>
              <a:t>In reality, perfect matching doesn’t really exist, but it helps understand the method…</a:t>
            </a:r>
          </a:p>
        </p:txBody>
      </p:sp>
      <p:sp>
        <p:nvSpPr>
          <p:cNvPr id="4" name="Text Placeholder 3">
            <a:extLst>
              <a:ext uri="{FF2B5EF4-FFF2-40B4-BE49-F238E27FC236}">
                <a16:creationId xmlns:a16="http://schemas.microsoft.com/office/drawing/2014/main" id="{ED8105CA-4CE0-EE4B-9347-24554BC54D70}"/>
              </a:ext>
            </a:extLst>
          </p:cNvPr>
          <p:cNvSpPr>
            <a:spLocks noGrp="1"/>
          </p:cNvSpPr>
          <p:nvPr>
            <p:ph type="body" sz="quarter" idx="15"/>
          </p:nvPr>
        </p:nvSpPr>
        <p:spPr/>
        <p:txBody>
          <a:bodyPr/>
          <a:lstStyle/>
          <a:p>
            <a:r>
              <a:rPr lang="en-US" dirty="0"/>
              <a:t>Perfect matching example</a:t>
            </a:r>
          </a:p>
        </p:txBody>
      </p:sp>
      <p:pic>
        <p:nvPicPr>
          <p:cNvPr id="5" name="Picture 4">
            <a:extLst>
              <a:ext uri="{FF2B5EF4-FFF2-40B4-BE49-F238E27FC236}">
                <a16:creationId xmlns:a16="http://schemas.microsoft.com/office/drawing/2014/main" id="{C3FC5B5E-D058-804E-BFAE-71A1670123A9}"/>
              </a:ext>
            </a:extLst>
          </p:cNvPr>
          <p:cNvPicPr>
            <a:picLocks noChangeAspect="1"/>
          </p:cNvPicPr>
          <p:nvPr/>
        </p:nvPicPr>
        <p:blipFill>
          <a:blip r:embed="rId2"/>
          <a:stretch>
            <a:fillRect/>
          </a:stretch>
        </p:blipFill>
        <p:spPr>
          <a:xfrm>
            <a:off x="569156" y="3341534"/>
            <a:ext cx="8013700" cy="2708428"/>
          </a:xfrm>
          <a:prstGeom prst="rect">
            <a:avLst/>
          </a:prstGeom>
        </p:spPr>
      </p:pic>
      <p:sp>
        <p:nvSpPr>
          <p:cNvPr id="6" name="Text Placeholder 2">
            <a:extLst>
              <a:ext uri="{FF2B5EF4-FFF2-40B4-BE49-F238E27FC236}">
                <a16:creationId xmlns:a16="http://schemas.microsoft.com/office/drawing/2014/main" id="{693B124B-1B47-3948-8D12-D659537CC61E}"/>
              </a:ext>
            </a:extLst>
          </p:cNvPr>
          <p:cNvSpPr txBox="1">
            <a:spLocks/>
          </p:cNvSpPr>
          <p:nvPr/>
        </p:nvSpPr>
        <p:spPr>
          <a:xfrm>
            <a:off x="569156" y="1692137"/>
            <a:ext cx="7423377" cy="145616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spcAft>
                <a:spcPts val="0"/>
              </a:spcAft>
              <a:buNone/>
            </a:pPr>
            <a:r>
              <a:rPr lang="en-US" sz="1100" b="1" dirty="0"/>
              <a:t>Method:</a:t>
            </a:r>
          </a:p>
          <a:p>
            <a:pPr>
              <a:spcAft>
                <a:spcPts val="0"/>
              </a:spcAft>
              <a:buFont typeface="+mj-lt"/>
              <a:buAutoNum type="arabicPeriod"/>
            </a:pPr>
            <a:r>
              <a:rPr lang="en-US" sz="1100" dirty="0"/>
              <a:t>Pick a treated unit (say unit unit_t_1 = 1).</a:t>
            </a:r>
          </a:p>
          <a:p>
            <a:pPr>
              <a:spcAft>
                <a:spcPts val="0"/>
              </a:spcAft>
              <a:buFont typeface="+mj-lt"/>
              <a:buAutoNum type="arabicPeriod"/>
            </a:pPr>
            <a:r>
              <a:rPr lang="en-US" sz="1100" dirty="0"/>
              <a:t>Look for an untreated unit with the same age (known confounder) (say unit_t_0 = 27, who is also 28 years old)</a:t>
            </a:r>
          </a:p>
          <a:p>
            <a:pPr>
              <a:spcAft>
                <a:spcPts val="0"/>
              </a:spcAft>
              <a:buFont typeface="+mj-lt"/>
              <a:buAutoNum type="arabicPeriod"/>
            </a:pPr>
            <a:r>
              <a:rPr lang="en-GB" sz="1100" dirty="0"/>
              <a:t>Do that for all treated units (by the way, untreated units can be repeated, see unit_t_0 = 37 appears twice).</a:t>
            </a:r>
          </a:p>
          <a:p>
            <a:pPr marL="0" indent="0">
              <a:spcAft>
                <a:spcPts val="0"/>
              </a:spcAft>
              <a:buNone/>
            </a:pPr>
            <a:endParaRPr lang="en-US" sz="1100" dirty="0"/>
          </a:p>
          <a:p>
            <a:pPr marL="0" indent="0">
              <a:spcAft>
                <a:spcPts val="0"/>
              </a:spcAft>
              <a:buNone/>
            </a:pPr>
            <a:r>
              <a:rPr lang="en-US" sz="1100" dirty="0">
                <a:solidFill>
                  <a:schemeClr val="accent4"/>
                </a:solidFill>
                <a:latin typeface="Skyscanner Relative Book" panose="02000506040000020004" pitchFamily="2" charset="77"/>
                <a:ea typeface="Skyscanner Relative Book" panose="02000506040000020004" pitchFamily="2" charset="77"/>
              </a:rPr>
              <a:t>With this, you have a dataset</a:t>
            </a:r>
            <a:r>
              <a:rPr lang="en-US" sz="1100" dirty="0"/>
              <a:t> where, controlling for age, you can understand the effect on wages for treated and untreated units. </a:t>
            </a:r>
            <a:r>
              <a:rPr lang="en-US" sz="1100" i="1" dirty="0"/>
              <a:t>(remember, we could have also done this in a regression setting)</a:t>
            </a:r>
            <a:endParaRPr lang="en-US" sz="1100" i="1" dirty="0">
              <a:solidFill>
                <a:schemeClr val="accent4"/>
              </a:solidFill>
              <a:latin typeface="Skyscanner Relative Book" panose="02000506040000020004" pitchFamily="2" charset="77"/>
              <a:ea typeface="Skyscanner Relative Book" panose="02000506040000020004" pitchFamily="2" charset="77"/>
            </a:endParaRPr>
          </a:p>
        </p:txBody>
      </p:sp>
      <p:pic>
        <p:nvPicPr>
          <p:cNvPr id="7" name="Picture 6">
            <a:extLst>
              <a:ext uri="{FF2B5EF4-FFF2-40B4-BE49-F238E27FC236}">
                <a16:creationId xmlns:a16="http://schemas.microsoft.com/office/drawing/2014/main" id="{FDDB4B2C-1BE4-2849-AB6B-28454A704A04}"/>
              </a:ext>
            </a:extLst>
          </p:cNvPr>
          <p:cNvPicPr>
            <a:picLocks noChangeAspect="1"/>
          </p:cNvPicPr>
          <p:nvPr/>
        </p:nvPicPr>
        <p:blipFill>
          <a:blip r:embed="rId3"/>
          <a:stretch>
            <a:fillRect/>
          </a:stretch>
        </p:blipFill>
        <p:spPr>
          <a:xfrm>
            <a:off x="8760478" y="2746266"/>
            <a:ext cx="3056871" cy="1113365"/>
          </a:xfrm>
          <a:prstGeom prst="rect">
            <a:avLst/>
          </a:prstGeom>
        </p:spPr>
      </p:pic>
      <p:sp>
        <p:nvSpPr>
          <p:cNvPr id="8" name="Rounded Rectangle 7">
            <a:extLst>
              <a:ext uri="{FF2B5EF4-FFF2-40B4-BE49-F238E27FC236}">
                <a16:creationId xmlns:a16="http://schemas.microsoft.com/office/drawing/2014/main" id="{71870F6E-D21A-D947-B583-FCBD6AC3CD53}"/>
              </a:ext>
            </a:extLst>
          </p:cNvPr>
          <p:cNvSpPr/>
          <p:nvPr/>
        </p:nvSpPr>
        <p:spPr>
          <a:xfrm>
            <a:off x="7357533" y="3302949"/>
            <a:ext cx="1225322" cy="274701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88BB23A-3DC7-FC47-B2C4-A8D4F2C04960}"/>
              </a:ext>
            </a:extLst>
          </p:cNvPr>
          <p:cNvCxnSpPr>
            <a:cxnSpLocks/>
            <a:stCxn id="8" idx="3"/>
            <a:endCxn id="7" idx="1"/>
          </p:cNvCxnSpPr>
          <p:nvPr/>
        </p:nvCxnSpPr>
        <p:spPr>
          <a:xfrm flipV="1">
            <a:off x="8582855" y="3302949"/>
            <a:ext cx="177623" cy="1373507"/>
          </a:xfrm>
          <a:prstGeom prst="straightConnector1">
            <a:avLst/>
          </a:prstGeom>
          <a:solidFill>
            <a:schemeClr val="accent5"/>
          </a:solidFill>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2FDE3A4F-0E3C-0E40-9814-14EF840278DA}"/>
              </a:ext>
            </a:extLst>
          </p:cNvPr>
          <p:cNvSpPr txBox="1">
            <a:spLocks/>
          </p:cNvSpPr>
          <p:nvPr/>
        </p:nvSpPr>
        <p:spPr>
          <a:xfrm>
            <a:off x="8760478" y="3898216"/>
            <a:ext cx="3056871" cy="2514150"/>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Aft>
                <a:spcPts val="0"/>
              </a:spcAft>
            </a:pPr>
            <a:r>
              <a:rPr lang="en-US" sz="1100" dirty="0"/>
              <a:t>Now, the effect is positive, </a:t>
            </a:r>
            <a:r>
              <a:rPr lang="en-US" sz="1100" dirty="0" err="1"/>
              <a:t>ie</a:t>
            </a:r>
            <a:r>
              <a:rPr lang="en-US" sz="1100" dirty="0"/>
              <a:t>, those attending the program will see a positive effect of 2457 points in their wages.</a:t>
            </a:r>
          </a:p>
          <a:p>
            <a:pPr>
              <a:spcAft>
                <a:spcPts val="0"/>
              </a:spcAft>
            </a:pPr>
            <a:r>
              <a:rPr lang="en-GB" sz="1100" dirty="0"/>
              <a:t>As mentioned, this is a super simple example, and in real life you have more than 1 confounder to control for (and they wouldn’t match perfectly…)</a:t>
            </a:r>
          </a:p>
          <a:p>
            <a:pPr>
              <a:spcAft>
                <a:spcPts val="0"/>
              </a:spcAft>
            </a:pPr>
            <a:r>
              <a:rPr lang="en-GB" sz="1100" dirty="0">
                <a:solidFill>
                  <a:schemeClr val="accent4"/>
                </a:solidFill>
                <a:latin typeface="Skyscanner Relative Book" panose="02000506040000020004" pitchFamily="2" charset="77"/>
                <a:ea typeface="Skyscanner Relative Book" panose="02000506040000020004" pitchFamily="2" charset="77"/>
              </a:rPr>
              <a:t>Also, in this </a:t>
            </a:r>
            <a:r>
              <a:rPr lang="en-GB" sz="1100" dirty="0"/>
              <a:t>example, we haven’t provided statistical estimated or confidence intervals…</a:t>
            </a:r>
          </a:p>
          <a:p>
            <a:pPr>
              <a:spcAft>
                <a:spcPts val="0"/>
              </a:spcAft>
            </a:pPr>
            <a:r>
              <a:rPr lang="en-GB" sz="1100" dirty="0">
                <a:solidFill>
                  <a:schemeClr val="accent4"/>
                </a:solidFill>
                <a:latin typeface="Skyscanner Relative Book" panose="02000506040000020004" pitchFamily="2" charset="77"/>
                <a:ea typeface="Skyscanner Relative Book" panose="02000506040000020004" pitchFamily="2" charset="77"/>
              </a:rPr>
              <a:t>But</a:t>
            </a:r>
            <a:r>
              <a:rPr lang="en-GB" sz="1100" dirty="0"/>
              <a:t>, you have understood the basics, which is the important bit.</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562524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2D0521-2E0C-2041-B558-868905F134D6}"/>
              </a:ext>
            </a:extLst>
          </p:cNvPr>
          <p:cNvSpPr>
            <a:spLocks noGrp="1"/>
          </p:cNvSpPr>
          <p:nvPr>
            <p:ph type="body" sz="quarter" idx="15"/>
          </p:nvPr>
        </p:nvSpPr>
        <p:spPr>
          <a:xfrm>
            <a:off x="569155" y="808038"/>
            <a:ext cx="11284165" cy="853823"/>
          </a:xfrm>
        </p:spPr>
        <p:txBody>
          <a:bodyPr/>
          <a:lstStyle/>
          <a:p>
            <a:r>
              <a:rPr lang="en-US" dirty="0"/>
              <a:t>A more complicated matching: using </a:t>
            </a:r>
            <a:r>
              <a:rPr lang="en-US" dirty="0" err="1"/>
              <a:t>kNN</a:t>
            </a:r>
            <a:r>
              <a:rPr lang="en-US" dirty="0"/>
              <a:t> or other clustering algo</a:t>
            </a:r>
          </a:p>
        </p:txBody>
      </p:sp>
      <p:sp>
        <p:nvSpPr>
          <p:cNvPr id="6" name="TextBox 5">
            <a:extLst>
              <a:ext uri="{FF2B5EF4-FFF2-40B4-BE49-F238E27FC236}">
                <a16:creationId xmlns:a16="http://schemas.microsoft.com/office/drawing/2014/main" id="{C9342807-CFBA-FC4A-BF1F-FB0DC70E1E0F}"/>
              </a:ext>
            </a:extLst>
          </p:cNvPr>
          <p:cNvSpPr txBox="1"/>
          <p:nvPr/>
        </p:nvSpPr>
        <p:spPr>
          <a:xfrm>
            <a:off x="569156" y="1530403"/>
            <a:ext cx="4104445" cy="2031325"/>
          </a:xfrm>
          <a:prstGeom prst="rect">
            <a:avLst/>
          </a:prstGeom>
          <a:noFill/>
        </p:spPr>
        <p:txBody>
          <a:bodyPr wrap="square">
            <a:spAutoFit/>
          </a:bodyPr>
          <a:lstStyle/>
          <a:p>
            <a:pPr marL="171450" indent="-1714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Once again, we want to find the effect of a medication on days until recovery.</a:t>
            </a:r>
          </a:p>
          <a:p>
            <a:pPr marL="171450" indent="-1714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Unfortunately, this effect is confounded by severity, sex and age. </a:t>
            </a:r>
          </a:p>
          <a:p>
            <a:pPr marL="171450" indent="-1714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We have reasons to believe that patients with more severe conditions have a higher chance of receiving the medicine.</a:t>
            </a:r>
          </a:p>
          <a:p>
            <a:pPr marL="171450" indent="-171450">
              <a:buFont typeface="Arial" panose="020B0604020202020204" pitchFamily="34" charset="0"/>
              <a:buChar char="•"/>
            </a:pPr>
            <a:r>
              <a:rPr lang="en-GB" sz="1400" dirty="0">
                <a:solidFill>
                  <a:srgbClr val="333333"/>
                </a:solidFill>
                <a:latin typeface="Skyscanner Relative Book" panose="02000506040000020004" pitchFamily="2" charset="77"/>
                <a:ea typeface="Skyscanner Relative Book" panose="02000506040000020004" pitchFamily="2" charset="77"/>
              </a:rPr>
              <a:t>Below, you can see a dataset with scaled range of values for the possible confounders.</a:t>
            </a:r>
            <a:endParaRPr lang="en-US" sz="1400" dirty="0">
              <a:latin typeface="Skyscanner Relative Book" panose="02000506040000020004" pitchFamily="2" charset="77"/>
              <a:ea typeface="Skyscanner Relative Book" panose="02000506040000020004" pitchFamily="2" charset="77"/>
            </a:endParaRPr>
          </a:p>
        </p:txBody>
      </p:sp>
      <p:pic>
        <p:nvPicPr>
          <p:cNvPr id="7" name="Picture 6">
            <a:extLst>
              <a:ext uri="{FF2B5EF4-FFF2-40B4-BE49-F238E27FC236}">
                <a16:creationId xmlns:a16="http://schemas.microsoft.com/office/drawing/2014/main" id="{78CFB3F9-B06F-094D-A430-183A3915C161}"/>
              </a:ext>
            </a:extLst>
          </p:cNvPr>
          <p:cNvPicPr>
            <a:picLocks noChangeAspect="1"/>
          </p:cNvPicPr>
          <p:nvPr/>
        </p:nvPicPr>
        <p:blipFill rotWithShape="1">
          <a:blip r:embed="rId2"/>
          <a:srcRect t="37372" r="23964"/>
          <a:stretch/>
        </p:blipFill>
        <p:spPr>
          <a:xfrm>
            <a:off x="658061" y="3872474"/>
            <a:ext cx="4002844" cy="1455262"/>
          </a:xfrm>
          <a:prstGeom prst="rect">
            <a:avLst/>
          </a:prstGeom>
        </p:spPr>
      </p:pic>
      <p:cxnSp>
        <p:nvCxnSpPr>
          <p:cNvPr id="9" name="Straight Connector 8">
            <a:extLst>
              <a:ext uri="{FF2B5EF4-FFF2-40B4-BE49-F238E27FC236}">
                <a16:creationId xmlns:a16="http://schemas.microsoft.com/office/drawing/2014/main" id="{E24065BA-674B-2444-88F5-13B27F96E5B6}"/>
              </a:ext>
            </a:extLst>
          </p:cNvPr>
          <p:cNvCxnSpPr>
            <a:cxnSpLocks/>
          </p:cNvCxnSpPr>
          <p:nvPr/>
        </p:nvCxnSpPr>
        <p:spPr>
          <a:xfrm>
            <a:off x="4961466" y="1530403"/>
            <a:ext cx="0" cy="496353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C52AC93-F06B-7B48-AE3E-7ED357B684EC}"/>
              </a:ext>
            </a:extLst>
          </p:cNvPr>
          <p:cNvPicPr>
            <a:picLocks noChangeAspect="1"/>
          </p:cNvPicPr>
          <p:nvPr/>
        </p:nvPicPr>
        <p:blipFill>
          <a:blip r:embed="rId3"/>
          <a:stretch>
            <a:fillRect/>
          </a:stretch>
        </p:blipFill>
        <p:spPr>
          <a:xfrm>
            <a:off x="5092296" y="1431895"/>
            <a:ext cx="5560888" cy="2227071"/>
          </a:xfrm>
          <a:prstGeom prst="rect">
            <a:avLst/>
          </a:prstGeom>
        </p:spPr>
      </p:pic>
      <p:sp>
        <p:nvSpPr>
          <p:cNvPr id="12" name="TextBox 11">
            <a:extLst>
              <a:ext uri="{FF2B5EF4-FFF2-40B4-BE49-F238E27FC236}">
                <a16:creationId xmlns:a16="http://schemas.microsoft.com/office/drawing/2014/main" id="{2AE6CCC9-0492-414F-9A1B-6B80ABE3C674}"/>
              </a:ext>
            </a:extLst>
          </p:cNvPr>
          <p:cNvSpPr txBox="1"/>
          <p:nvPr/>
        </p:nvSpPr>
        <p:spPr>
          <a:xfrm>
            <a:off x="9484608" y="1344280"/>
            <a:ext cx="2138236" cy="400110"/>
          </a:xfrm>
          <a:prstGeom prst="rect">
            <a:avLst/>
          </a:prstGeom>
          <a:noFill/>
        </p:spPr>
        <p:txBody>
          <a:bodyPr wrap="square">
            <a:spAutoFit/>
          </a:bodyPr>
          <a:lstStyle/>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mt0: will cluster the untreated population</a:t>
            </a:r>
          </a:p>
        </p:txBody>
      </p:sp>
      <p:sp>
        <p:nvSpPr>
          <p:cNvPr id="13" name="TextBox 12">
            <a:extLst>
              <a:ext uri="{FF2B5EF4-FFF2-40B4-BE49-F238E27FC236}">
                <a16:creationId xmlns:a16="http://schemas.microsoft.com/office/drawing/2014/main" id="{64FE127D-A4FD-594A-AE3B-7F8980835D5A}"/>
              </a:ext>
            </a:extLst>
          </p:cNvPr>
          <p:cNvSpPr txBox="1"/>
          <p:nvPr/>
        </p:nvSpPr>
        <p:spPr>
          <a:xfrm>
            <a:off x="9484608" y="2322080"/>
            <a:ext cx="2138236" cy="707886"/>
          </a:xfrm>
          <a:prstGeom prst="rect">
            <a:avLst/>
          </a:prstGeom>
          <a:noFill/>
        </p:spPr>
        <p:txBody>
          <a:bodyPr wrap="square">
            <a:spAutoFit/>
          </a:bodyPr>
          <a:lstStyle/>
          <a:p>
            <a:pPr marL="171450" indent="-171450">
              <a:buFont typeface="Arial" panose="020B0604020202020204" pitchFamily="34" charset="0"/>
              <a:buChar char="•"/>
            </a:pPr>
            <a:r>
              <a:rPr lang="en-GB" sz="1000" dirty="0">
                <a:solidFill>
                  <a:srgbClr val="333333"/>
                </a:solidFill>
                <a:latin typeface="Skyscanner Relative Book" panose="02000506040000020004" pitchFamily="2" charset="77"/>
                <a:ea typeface="Skyscanner Relative Book" panose="02000506040000020004" pitchFamily="2" charset="77"/>
              </a:rPr>
              <a:t>based on the confounder characteristics of the treated, find the closest match based on the untreated clustering.</a:t>
            </a:r>
            <a:endPar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p:txBody>
      </p:sp>
      <p:sp>
        <p:nvSpPr>
          <p:cNvPr id="15" name="TextBox 14">
            <a:extLst>
              <a:ext uri="{FF2B5EF4-FFF2-40B4-BE49-F238E27FC236}">
                <a16:creationId xmlns:a16="http://schemas.microsoft.com/office/drawing/2014/main" id="{F6579A2D-629A-2D4A-A176-D2DF1724F9E6}"/>
              </a:ext>
            </a:extLst>
          </p:cNvPr>
          <p:cNvSpPr txBox="1"/>
          <p:nvPr/>
        </p:nvSpPr>
        <p:spPr>
          <a:xfrm>
            <a:off x="9484608" y="1872500"/>
            <a:ext cx="2368712" cy="400110"/>
          </a:xfrm>
          <a:prstGeom prst="rect">
            <a:avLst/>
          </a:prstGeom>
          <a:noFill/>
        </p:spPr>
        <p:txBody>
          <a:bodyPr wrap="square">
            <a:spAutoFit/>
          </a:bodyPr>
          <a:lstStyle/>
          <a:p>
            <a:pPr marL="171450" indent="-171450">
              <a:buFont typeface="Arial" panose="020B0604020202020204" pitchFamily="34" charset="0"/>
              <a:buChar char="•"/>
            </a:pPr>
            <a:r>
              <a:rPr lang="en-GB" sz="1000" dirty="0">
                <a:solidFill>
                  <a:srgbClr val="333333"/>
                </a:solidFill>
                <a:latin typeface="Skyscanner Relative Book" panose="02000506040000020004" pitchFamily="2" charset="77"/>
                <a:ea typeface="Skyscanner Relative Book" panose="02000506040000020004" pitchFamily="2" charset="77"/>
              </a:rPr>
              <a:t>mt1: will cluster the treated population</a:t>
            </a:r>
          </a:p>
        </p:txBody>
      </p:sp>
      <p:sp>
        <p:nvSpPr>
          <p:cNvPr id="16" name="TextBox 15">
            <a:extLst>
              <a:ext uri="{FF2B5EF4-FFF2-40B4-BE49-F238E27FC236}">
                <a16:creationId xmlns:a16="http://schemas.microsoft.com/office/drawing/2014/main" id="{8177D61D-9D99-CD48-8BFD-22B4682BC4DA}"/>
              </a:ext>
            </a:extLst>
          </p:cNvPr>
          <p:cNvSpPr txBox="1"/>
          <p:nvPr/>
        </p:nvSpPr>
        <p:spPr>
          <a:xfrm>
            <a:off x="9484608" y="3114774"/>
            <a:ext cx="2138236" cy="861774"/>
          </a:xfrm>
          <a:prstGeom prst="rect">
            <a:avLst/>
          </a:prstGeom>
          <a:noFill/>
        </p:spPr>
        <p:txBody>
          <a:bodyPr wrap="square">
            <a:spAutoFit/>
          </a:bodyPr>
          <a:lstStyle/>
          <a:p>
            <a:pPr marL="171450" indent="-171450">
              <a:buFont typeface="Arial" panose="020B0604020202020204" pitchFamily="34" charset="0"/>
              <a:buChar char="•"/>
            </a:pPr>
            <a:r>
              <a:rPr lang="en-GB" sz="1000" dirty="0">
                <a:solidFill>
                  <a:srgbClr val="333333"/>
                </a:solidFill>
                <a:latin typeface="Skyscanner Relative Book" panose="02000506040000020004" pitchFamily="2" charset="77"/>
                <a:ea typeface="Skyscanner Relative Book" panose="02000506040000020004" pitchFamily="2" charset="77"/>
              </a:rPr>
              <a:t>based on the confounder characteristics of the untreated, find the closest match based on the treated clustering.</a:t>
            </a:r>
            <a:endPar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p:txBody>
      </p:sp>
      <p:cxnSp>
        <p:nvCxnSpPr>
          <p:cNvPr id="18" name="Straight Arrow Connector 17">
            <a:extLst>
              <a:ext uri="{FF2B5EF4-FFF2-40B4-BE49-F238E27FC236}">
                <a16:creationId xmlns:a16="http://schemas.microsoft.com/office/drawing/2014/main" id="{4BF09537-C718-B147-BCFB-A048CDB55B15}"/>
              </a:ext>
            </a:extLst>
          </p:cNvPr>
          <p:cNvCxnSpPr>
            <a:cxnSpLocks/>
          </p:cNvCxnSpPr>
          <p:nvPr/>
        </p:nvCxnSpPr>
        <p:spPr>
          <a:xfrm flipV="1">
            <a:off x="8935084" y="1456613"/>
            <a:ext cx="691516" cy="63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456BE9-5368-B347-9AC4-A05A23CD92D3}"/>
              </a:ext>
            </a:extLst>
          </p:cNvPr>
          <p:cNvCxnSpPr>
            <a:cxnSpLocks/>
          </p:cNvCxnSpPr>
          <p:nvPr/>
        </p:nvCxnSpPr>
        <p:spPr>
          <a:xfrm flipV="1">
            <a:off x="8880077" y="1982540"/>
            <a:ext cx="746523" cy="333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EB764-1216-C84E-AD0A-332DA05C23C9}"/>
              </a:ext>
            </a:extLst>
          </p:cNvPr>
          <p:cNvCxnSpPr>
            <a:cxnSpLocks/>
          </p:cNvCxnSpPr>
          <p:nvPr/>
        </p:nvCxnSpPr>
        <p:spPr>
          <a:xfrm flipV="1">
            <a:off x="8972994" y="2425133"/>
            <a:ext cx="653606" cy="314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699FD2-03A1-1D43-BCD0-0FD1766D48D6}"/>
              </a:ext>
            </a:extLst>
          </p:cNvPr>
          <p:cNvCxnSpPr>
            <a:cxnSpLocks/>
          </p:cNvCxnSpPr>
          <p:nvPr/>
        </p:nvCxnSpPr>
        <p:spPr>
          <a:xfrm>
            <a:off x="9019453" y="3079436"/>
            <a:ext cx="607147" cy="172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CA57EE2-A982-604F-952C-0DB9501BE541}"/>
              </a:ext>
            </a:extLst>
          </p:cNvPr>
          <p:cNvGrpSpPr/>
          <p:nvPr/>
        </p:nvGrpSpPr>
        <p:grpSpPr>
          <a:xfrm>
            <a:off x="5054386" y="3658965"/>
            <a:ext cx="3880698" cy="1660991"/>
            <a:chOff x="5092296" y="4396127"/>
            <a:chExt cx="3880698" cy="1660991"/>
          </a:xfrm>
        </p:grpSpPr>
        <p:pic>
          <p:nvPicPr>
            <p:cNvPr id="30" name="Picture 29">
              <a:extLst>
                <a:ext uri="{FF2B5EF4-FFF2-40B4-BE49-F238E27FC236}">
                  <a16:creationId xmlns:a16="http://schemas.microsoft.com/office/drawing/2014/main" id="{0CA50B6A-9118-3648-A798-A739E194C32F}"/>
                </a:ext>
              </a:extLst>
            </p:cNvPr>
            <p:cNvPicPr>
              <a:picLocks noChangeAspect="1"/>
            </p:cNvPicPr>
            <p:nvPr/>
          </p:nvPicPr>
          <p:blipFill>
            <a:blip r:embed="rId4"/>
            <a:stretch>
              <a:fillRect/>
            </a:stretch>
          </p:blipFill>
          <p:spPr>
            <a:xfrm>
              <a:off x="5092296" y="4601856"/>
              <a:ext cx="3880698" cy="1455262"/>
            </a:xfrm>
            <a:prstGeom prst="rect">
              <a:avLst/>
            </a:prstGeom>
          </p:spPr>
        </p:pic>
        <p:sp>
          <p:nvSpPr>
            <p:cNvPr id="31" name="Rounded Rectangle 30">
              <a:extLst>
                <a:ext uri="{FF2B5EF4-FFF2-40B4-BE49-F238E27FC236}">
                  <a16:creationId xmlns:a16="http://schemas.microsoft.com/office/drawing/2014/main" id="{44A0B719-C24B-AB42-B614-560819955661}"/>
                </a:ext>
              </a:extLst>
            </p:cNvPr>
            <p:cNvSpPr/>
            <p:nvPr/>
          </p:nvSpPr>
          <p:spPr>
            <a:xfrm>
              <a:off x="8424333" y="4601856"/>
              <a:ext cx="455744" cy="145351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435BB83B-D503-4B4E-B9C6-33ACCC7ED627}"/>
                </a:ext>
              </a:extLst>
            </p:cNvPr>
            <p:cNvSpPr/>
            <p:nvPr/>
          </p:nvSpPr>
          <p:spPr>
            <a:xfrm>
              <a:off x="6392338" y="4396127"/>
              <a:ext cx="2487735" cy="20397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kyscanner Relative Book" panose="02000506040000020004" pitchFamily="2" charset="77"/>
                  <a:ea typeface="Skyscanner Relative Book" panose="02000506040000020004" pitchFamily="2" charset="77"/>
                </a:rPr>
                <a:t>Recovery value of the match</a:t>
              </a: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1A3DD92-D8F9-F543-A784-70AECB9CA44E}"/>
                  </a:ext>
                </a:extLst>
              </p:cNvPr>
              <p:cNvSpPr txBox="1"/>
              <p:nvPr/>
            </p:nvSpPr>
            <p:spPr>
              <a:xfrm>
                <a:off x="9280842" y="4346956"/>
                <a:ext cx="2569100" cy="286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600" b="0" i="1" smtClean="0">
                          <a:solidFill>
                            <a:schemeClr val="accent4"/>
                          </a:solidFill>
                          <a:latin typeface="Cambria Math" panose="02040503050406030204" pitchFamily="18" charset="0"/>
                        </a:rPr>
                        <m:t>𝐴𝑇𝐸</m:t>
                      </m:r>
                      <m:r>
                        <a:rPr lang="en-GB" sz="1600" b="0" i="1" smtClean="0">
                          <a:solidFill>
                            <a:schemeClr val="accent4"/>
                          </a:solidFill>
                          <a:latin typeface="Cambria Math" panose="02040503050406030204" pitchFamily="18" charset="0"/>
                        </a:rPr>
                        <m:t>=</m:t>
                      </m:r>
                      <m:box>
                        <m:boxPr>
                          <m:ctrlPr>
                            <a:rPr lang="en-GB" sz="1600" b="0" i="1" smtClean="0">
                              <a:solidFill>
                                <a:schemeClr val="accent4"/>
                              </a:solidFill>
                              <a:latin typeface="Cambria Math" panose="02040503050406030204" pitchFamily="18" charset="0"/>
                            </a:rPr>
                          </m:ctrlPr>
                        </m:boxPr>
                        <m:e>
                          <m:argPr>
                            <m:argSz m:val="-1"/>
                          </m:argPr>
                          <m:f>
                            <m:fPr>
                              <m:ctrlPr>
                                <a:rPr lang="en-GB" sz="1600" b="0" i="1" smtClean="0">
                                  <a:solidFill>
                                    <a:schemeClr val="accent4"/>
                                  </a:solidFill>
                                  <a:latin typeface="Cambria Math" panose="02040503050406030204" pitchFamily="18" charset="0"/>
                                </a:rPr>
                              </m:ctrlPr>
                            </m:fPr>
                            <m:num>
                              <m:r>
                                <a:rPr lang="en-GB" sz="1600" b="0" i="1" smtClean="0">
                                  <a:solidFill>
                                    <a:schemeClr val="accent4"/>
                                  </a:solidFill>
                                  <a:latin typeface="Cambria Math" panose="02040503050406030204" pitchFamily="18" charset="0"/>
                                </a:rPr>
                                <m:t>1</m:t>
                              </m:r>
                            </m:num>
                            <m:den>
                              <m:r>
                                <a:rPr lang="en-GB" sz="1600" b="0" i="1" smtClean="0">
                                  <a:solidFill>
                                    <a:schemeClr val="accent4"/>
                                  </a:solidFill>
                                  <a:latin typeface="Cambria Math" panose="02040503050406030204" pitchFamily="18" charset="0"/>
                                </a:rPr>
                                <m:t>𝑁</m:t>
                              </m:r>
                            </m:den>
                          </m:f>
                          <m:nary>
                            <m:naryPr>
                              <m:chr m:val="∑"/>
                              <m:limLoc m:val="subSup"/>
                              <m:ctrlPr>
                                <a:rPr lang="en-GB" sz="1600" b="0" i="1" smtClean="0">
                                  <a:solidFill>
                                    <a:schemeClr val="accent4"/>
                                  </a:solidFill>
                                  <a:latin typeface="Cambria Math" panose="02040503050406030204" pitchFamily="18" charset="0"/>
                                </a:rPr>
                              </m:ctrlPr>
                            </m:naryPr>
                            <m:sub>
                              <m:r>
                                <m:rPr>
                                  <m:brk m:alnAt="25"/>
                                </m:rPr>
                                <a:rPr lang="en-GB" sz="1600" b="0" i="1" smtClean="0">
                                  <a:solidFill>
                                    <a:schemeClr val="accent4"/>
                                  </a:solidFill>
                                  <a:latin typeface="Cambria Math" panose="02040503050406030204" pitchFamily="18" charset="0"/>
                                </a:rPr>
                                <m:t>𝑖</m:t>
                              </m:r>
                              <m:r>
                                <a:rPr lang="en-GB" sz="1600" b="0" i="1" smtClean="0">
                                  <a:solidFill>
                                    <a:schemeClr val="accent4"/>
                                  </a:solidFill>
                                  <a:latin typeface="Cambria Math" panose="02040503050406030204" pitchFamily="18" charset="0"/>
                                </a:rPr>
                                <m:t>=0</m:t>
                              </m:r>
                            </m:sub>
                            <m:sup>
                              <m:r>
                                <a:rPr lang="en-GB" sz="1600" b="0" i="1" smtClean="0">
                                  <a:solidFill>
                                    <a:schemeClr val="accent4"/>
                                  </a:solidFill>
                                  <a:latin typeface="Cambria Math" panose="02040503050406030204" pitchFamily="18" charset="0"/>
                                </a:rPr>
                                <m:t>𝑁</m:t>
                              </m:r>
                            </m:sup>
                            <m:e>
                              <m:r>
                                <a:rPr lang="en-GB" sz="1600" b="0" i="1" smtClean="0">
                                  <a:solidFill>
                                    <a:schemeClr val="accent4"/>
                                  </a:solidFill>
                                  <a:latin typeface="Cambria Math" panose="02040503050406030204" pitchFamily="18" charset="0"/>
                                </a:rPr>
                                <m:t>(2</m:t>
                              </m:r>
                              <m:sSub>
                                <m:sSubPr>
                                  <m:ctrlPr>
                                    <a:rPr lang="en-GB" sz="1600" b="0" i="1" smtClean="0">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𝑇</m:t>
                                  </m:r>
                                </m:e>
                                <m:sub>
                                  <m:r>
                                    <a:rPr lang="en-GB" sz="1600" b="0" i="1" smtClean="0">
                                      <a:solidFill>
                                        <a:schemeClr val="accent4"/>
                                      </a:solidFill>
                                      <a:latin typeface="Cambria Math" panose="02040503050406030204" pitchFamily="18" charset="0"/>
                                    </a:rPr>
                                    <m:t>𝑖</m:t>
                                  </m:r>
                                </m:sub>
                              </m:sSub>
                              <m:r>
                                <a:rPr lang="en-GB" sz="1600" b="0" i="1" smtClean="0">
                                  <a:solidFill>
                                    <a:schemeClr val="accent4"/>
                                  </a:solidFill>
                                  <a:latin typeface="Cambria Math" panose="02040503050406030204" pitchFamily="18" charset="0"/>
                                </a:rPr>
                                <m:t>−1)(</m:t>
                              </m:r>
                              <m:sSub>
                                <m:sSubPr>
                                  <m:ctrlPr>
                                    <a:rPr lang="en-GB" sz="1600" b="0" i="1" smtClean="0">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𝑌</m:t>
                                  </m:r>
                                </m:e>
                                <m:sub>
                                  <m:r>
                                    <a:rPr lang="en-GB" sz="1600" b="0" i="1" smtClean="0">
                                      <a:solidFill>
                                        <a:schemeClr val="accent4"/>
                                      </a:solidFill>
                                      <a:latin typeface="Cambria Math" panose="02040503050406030204" pitchFamily="18" charset="0"/>
                                    </a:rPr>
                                    <m:t>𝑖</m:t>
                                  </m:r>
                                </m:sub>
                              </m:sSub>
                              <m:r>
                                <a:rPr lang="en-GB" sz="1600" b="0" i="1" smtClean="0">
                                  <a:solidFill>
                                    <a:schemeClr val="accent4"/>
                                  </a:solidFill>
                                  <a:latin typeface="Cambria Math" panose="02040503050406030204" pitchFamily="18" charset="0"/>
                                </a:rPr>
                                <m:t>−</m:t>
                              </m:r>
                              <m:sSub>
                                <m:sSubPr>
                                  <m:ctrlPr>
                                    <a:rPr lang="en-GB" sz="1600" b="0" i="1" smtClean="0">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𝑌</m:t>
                                  </m:r>
                                </m:e>
                                <m:sub>
                                  <m:r>
                                    <a:rPr lang="en-GB" sz="1600" b="0" i="1" smtClean="0">
                                      <a:solidFill>
                                        <a:schemeClr val="accent4"/>
                                      </a:solidFill>
                                      <a:latin typeface="Cambria Math" panose="02040503050406030204" pitchFamily="18" charset="0"/>
                                    </a:rPr>
                                    <m:t>𝑗𝑚</m:t>
                                  </m:r>
                                </m:sub>
                              </m:sSub>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𝑖</m:t>
                              </m:r>
                              <m:r>
                                <a:rPr lang="en-GB" sz="1600" b="0" i="1" smtClean="0">
                                  <a:solidFill>
                                    <a:schemeClr val="accent4"/>
                                  </a:solidFill>
                                  <a:latin typeface="Cambria Math" panose="02040503050406030204" pitchFamily="18" charset="0"/>
                                </a:rPr>
                                <m:t>))</m:t>
                              </m:r>
                            </m:e>
                          </m:nary>
                        </m:e>
                      </m:box>
                    </m:oMath>
                  </m:oMathPara>
                </a14:m>
                <a:endParaRPr lang="en-US" sz="1600" dirty="0">
                  <a:solidFill>
                    <a:schemeClr val="accent4"/>
                  </a:solidFill>
                </a:endParaRPr>
              </a:p>
            </p:txBody>
          </p:sp>
        </mc:Choice>
        <mc:Fallback xmlns="">
          <p:sp>
            <p:nvSpPr>
              <p:cNvPr id="37" name="TextBox 36">
                <a:extLst>
                  <a:ext uri="{FF2B5EF4-FFF2-40B4-BE49-F238E27FC236}">
                    <a16:creationId xmlns:a16="http://schemas.microsoft.com/office/drawing/2014/main" id="{61A3DD92-D8F9-F543-A784-70AECB9CA44E}"/>
                  </a:ext>
                </a:extLst>
              </p:cNvPr>
              <p:cNvSpPr txBox="1">
                <a:spLocks noRot="1" noChangeAspect="1" noMove="1" noResize="1" noEditPoints="1" noAdjustHandles="1" noChangeArrowheads="1" noChangeShapeType="1" noTextEdit="1"/>
              </p:cNvSpPr>
              <p:nvPr/>
            </p:nvSpPr>
            <p:spPr>
              <a:xfrm>
                <a:off x="9280842" y="4346956"/>
                <a:ext cx="2569100" cy="286938"/>
              </a:xfrm>
              <a:prstGeom prst="rect">
                <a:avLst/>
              </a:prstGeom>
              <a:blipFill>
                <a:blip r:embed="rId5"/>
                <a:stretch>
                  <a:fillRect l="-1471" t="-82609" r="-1471" b="-160870"/>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4D9EE709-092E-4D4B-90E8-420239CA9D73}"/>
              </a:ext>
            </a:extLst>
          </p:cNvPr>
          <p:cNvPicPr>
            <a:picLocks noChangeAspect="1"/>
          </p:cNvPicPr>
          <p:nvPr/>
        </p:nvPicPr>
        <p:blipFill rotWithShape="1">
          <a:blip r:embed="rId6"/>
          <a:srcRect t="17634" r="15666" b="49191"/>
          <a:stretch/>
        </p:blipFill>
        <p:spPr>
          <a:xfrm>
            <a:off x="5120504" y="5426105"/>
            <a:ext cx="3814580" cy="561813"/>
          </a:xfrm>
          <a:prstGeom prst="rect">
            <a:avLst/>
          </a:prstGeom>
        </p:spPr>
      </p:pic>
      <p:sp>
        <p:nvSpPr>
          <p:cNvPr id="39" name="TextBox 38">
            <a:extLst>
              <a:ext uri="{FF2B5EF4-FFF2-40B4-BE49-F238E27FC236}">
                <a16:creationId xmlns:a16="http://schemas.microsoft.com/office/drawing/2014/main" id="{C6C9504B-6962-8842-A268-F839006BF5F8}"/>
              </a:ext>
            </a:extLst>
          </p:cNvPr>
          <p:cNvSpPr txBox="1"/>
          <p:nvPr/>
        </p:nvSpPr>
        <p:spPr>
          <a:xfrm>
            <a:off x="5054386" y="6037791"/>
            <a:ext cx="3918606" cy="707886"/>
          </a:xfrm>
          <a:prstGeom prst="rect">
            <a:avLst/>
          </a:prstGeom>
          <a:noFill/>
        </p:spPr>
        <p:txBody>
          <a:bodyPr wrap="square">
            <a:spAutoFit/>
          </a:bodyPr>
          <a:lstStyle/>
          <a:p>
            <a:r>
              <a:rPr lang="en-GB" sz="1000" dirty="0">
                <a:solidFill>
                  <a:schemeClr val="accent4"/>
                </a:solidFill>
                <a:latin typeface="Skyscanner Relative Book" panose="02000506040000020004" pitchFamily="2" charset="77"/>
                <a:ea typeface="Skyscanner Relative Book" panose="02000506040000020004" pitchFamily="2" charset="77"/>
              </a:rPr>
              <a:t>Using this sort of matching, we can see that the effect of the medicine is not positive anymore. This means that, controlling for X, the medicine reduces the recovery time by about 1 day, on average. </a:t>
            </a:r>
            <a:endParaRPr lang="en-GB" sz="1000" b="0" i="0" u="none" strike="noStrike" dirty="0">
              <a:solidFill>
                <a:schemeClr val="accent4"/>
              </a:solidFill>
              <a:effectLst/>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EFD0C2C-462A-2346-9CBD-4FD4779CCF59}"/>
                  </a:ext>
                </a:extLst>
              </p:cNvPr>
              <p:cNvSpPr txBox="1"/>
              <p:nvPr/>
            </p:nvSpPr>
            <p:spPr>
              <a:xfrm>
                <a:off x="9253338" y="4812898"/>
                <a:ext cx="2596604" cy="1181927"/>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sSub>
                      <m:sSubPr>
                        <m:ctrlPr>
                          <a:rPr lang="en-GB" sz="1000" i="1" smtClean="0">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𝑗𝑚</m:t>
                        </m:r>
                      </m:sub>
                    </m:sSub>
                    <m:r>
                      <a:rPr lang="en-GB" sz="1000" i="1">
                        <a:solidFill>
                          <a:schemeClr val="accent4"/>
                        </a:solidFill>
                        <a:latin typeface="Cambria Math" panose="02040503050406030204" pitchFamily="18" charset="0"/>
                      </a:rPr>
                      <m:t>(</m:t>
                    </m:r>
                    <m:r>
                      <a:rPr lang="en-GB" sz="1000" i="1">
                        <a:solidFill>
                          <a:schemeClr val="accent4"/>
                        </a:solidFill>
                        <a:latin typeface="Cambria Math" panose="02040503050406030204" pitchFamily="18" charset="0"/>
                      </a:rPr>
                      <m:t>𝑖</m:t>
                    </m:r>
                    <m:r>
                      <a:rPr lang="en-GB" sz="1000" i="1">
                        <a:solidFill>
                          <a:schemeClr val="accent4"/>
                        </a:solidFill>
                        <a:latin typeface="Cambria Math" panose="02040503050406030204" pitchFamily="18" charset="0"/>
                      </a:rPr>
                      <m:t>)</m:t>
                    </m:r>
                  </m:oMath>
                </a14:m>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r>
                  <a:rPr lang="en-GB" sz="1000" b="0" i="1" u="none" strike="noStrike" dirty="0">
                    <a:solidFill>
                      <a:srgbClr val="333333"/>
                    </a:solidFill>
                    <a:effectLst/>
                    <a:latin typeface="Skyscanner Relative Book" panose="02000506040000020004" pitchFamily="2" charset="77"/>
                    <a:ea typeface="Skyscanner Relative Book" panose="02000506040000020004" pitchFamily="2" charset="77"/>
                  </a:rPr>
                  <a:t>(“target match”) </a:t>
                </a: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is the sample from the other treatment group which is most similar to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𝑖</m:t>
                        </m:r>
                      </m:sub>
                    </m:sSub>
                  </m:oMath>
                </a14:m>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r>
                  <a:rPr lang="en-GB" sz="1000" b="0" i="1" u="none" strike="noStrike" dirty="0">
                    <a:solidFill>
                      <a:srgbClr val="333333"/>
                    </a:solidFill>
                    <a:effectLst/>
                    <a:latin typeface="Skyscanner Relative Book" panose="02000506040000020004" pitchFamily="2" charset="77"/>
                    <a:ea typeface="Skyscanner Relative Book" panose="02000506040000020004" pitchFamily="2" charset="77"/>
                  </a:rPr>
                  <a:t>(“initial target”)</a:t>
                </a:r>
              </a:p>
              <a:p>
                <a:pPr marL="171450" indent="-171450">
                  <a:buFont typeface="Arial" panose="020B0604020202020204" pitchFamily="34" charset="0"/>
                  <a:buChar char="•"/>
                </a:pPr>
                <a14:m>
                  <m:oMath xmlns:m="http://schemas.openxmlformats.org/officeDocument/2006/math">
                    <m:r>
                      <a:rPr lang="en-GB" sz="1000" i="1">
                        <a:solidFill>
                          <a:schemeClr val="accent4"/>
                        </a:solidFill>
                        <a:latin typeface="Cambria Math" panose="02040503050406030204" pitchFamily="18" charset="0"/>
                      </a:rPr>
                      <m:t>2</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𝑇</m:t>
                        </m:r>
                      </m:e>
                      <m:sub>
                        <m:r>
                          <a:rPr lang="en-GB" sz="1000" i="1">
                            <a:solidFill>
                              <a:schemeClr val="accent4"/>
                            </a:solidFill>
                            <a:latin typeface="Cambria Math" panose="02040503050406030204" pitchFamily="18" charset="0"/>
                          </a:rPr>
                          <m:t>𝑖</m:t>
                        </m:r>
                      </m:sub>
                    </m:sSub>
                    <m:r>
                      <a:rPr lang="en-GB" sz="1000" i="1">
                        <a:solidFill>
                          <a:schemeClr val="accent4"/>
                        </a:solidFill>
                        <a:latin typeface="Cambria Math" panose="02040503050406030204" pitchFamily="18" charset="0"/>
                      </a:rPr>
                      <m:t>−1</m:t>
                    </m:r>
                  </m:oMath>
                </a14:m>
                <a:r>
                  <a:rPr lang="en-GB" sz="1000" b="0" u="none" strike="noStrike" dirty="0">
                    <a:solidFill>
                      <a:srgbClr val="333333"/>
                    </a:solidFill>
                    <a:effectLst/>
                    <a:latin typeface="Skyscanner Relative Book" panose="02000506040000020004" pitchFamily="2" charset="77"/>
                    <a:ea typeface="Skyscanner Relative Book" panose="02000506040000020004" pitchFamily="2" charset="77"/>
                  </a:rPr>
                  <a:t> is used to match both ways: treated with controls and controls with the treatment.</a:t>
                </a:r>
              </a:p>
              <a:p>
                <a:pPr marL="171450" indent="-171450">
                  <a:buFont typeface="Arial" panose="020B0604020202020204" pitchFamily="34" charset="0"/>
                  <a:buChar char="•"/>
                </a:pPr>
                <a14:m>
                  <m:oMath xmlns:m="http://schemas.openxmlformats.org/officeDocument/2006/math">
                    <m:r>
                      <a:rPr lang="en-GB" sz="1000" i="1">
                        <a:solidFill>
                          <a:schemeClr val="accent4"/>
                        </a:solidFill>
                        <a:latin typeface="Cambria Math" panose="02040503050406030204" pitchFamily="18" charset="0"/>
                      </a:rPr>
                      <m:t>𝑁</m:t>
                    </m:r>
                  </m:oMath>
                </a14:m>
                <a:r>
                  <a:rPr lang="en-GB" sz="1000" b="0" u="none" strike="noStrike" dirty="0">
                    <a:solidFill>
                      <a:srgbClr val="333333"/>
                    </a:solidFill>
                    <a:effectLst/>
                    <a:latin typeface="Skyscanner Relative Book" panose="02000506040000020004" pitchFamily="2" charset="77"/>
                    <a:ea typeface="Skyscanner Relative Book" panose="02000506040000020004" pitchFamily="2" charset="77"/>
                  </a:rPr>
                  <a:t> is simply all the records</a:t>
                </a:r>
              </a:p>
            </p:txBody>
          </p:sp>
        </mc:Choice>
        <mc:Fallback xmlns="">
          <p:sp>
            <p:nvSpPr>
              <p:cNvPr id="42" name="TextBox 41">
                <a:extLst>
                  <a:ext uri="{FF2B5EF4-FFF2-40B4-BE49-F238E27FC236}">
                    <a16:creationId xmlns:a16="http://schemas.microsoft.com/office/drawing/2014/main" id="{0EFD0C2C-462A-2346-9CBD-4FD4779CCF59}"/>
                  </a:ext>
                </a:extLst>
              </p:cNvPr>
              <p:cNvSpPr txBox="1">
                <a:spLocks noRot="1" noChangeAspect="1" noMove="1" noResize="1" noEditPoints="1" noAdjustHandles="1" noChangeArrowheads="1" noChangeShapeType="1" noTextEdit="1"/>
              </p:cNvSpPr>
              <p:nvPr/>
            </p:nvSpPr>
            <p:spPr>
              <a:xfrm>
                <a:off x="9253338" y="4812898"/>
                <a:ext cx="2596604" cy="1181927"/>
              </a:xfrm>
              <a:prstGeom prst="rect">
                <a:avLst/>
              </a:prstGeom>
              <a:blipFill>
                <a:blip r:embed="rId7"/>
                <a:stretch>
                  <a:fillRect b="-2151"/>
                </a:stretch>
              </a:blipFill>
            </p:spPr>
            <p:txBody>
              <a:bodyPr/>
              <a:lstStyle/>
              <a:p>
                <a:r>
                  <a:rPr lang="en-US">
                    <a:noFill/>
                  </a:rPr>
                  <a:t> </a:t>
                </a:r>
              </a:p>
            </p:txBody>
          </p:sp>
        </mc:Fallback>
      </mc:AlternateContent>
    </p:spTree>
    <p:extLst>
      <p:ext uri="{BB962C8B-B14F-4D97-AF65-F5344CB8AC3E}">
        <p14:creationId xmlns:p14="http://schemas.microsoft.com/office/powerpoint/2010/main" val="1447010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2D0521-2E0C-2041-B558-868905F134D6}"/>
              </a:ext>
            </a:extLst>
          </p:cNvPr>
          <p:cNvSpPr>
            <a:spLocks noGrp="1"/>
          </p:cNvSpPr>
          <p:nvPr>
            <p:ph type="body" sz="quarter" idx="15"/>
          </p:nvPr>
        </p:nvSpPr>
        <p:spPr>
          <a:xfrm>
            <a:off x="569155" y="808038"/>
            <a:ext cx="11284165" cy="405111"/>
          </a:xfrm>
        </p:spPr>
        <p:txBody>
          <a:bodyPr/>
          <a:lstStyle/>
          <a:p>
            <a:r>
              <a:rPr lang="en-US" dirty="0"/>
              <a:t>With more complex matching comes bias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C8F68B-E48C-264D-8917-47A756942ACD}"/>
                  </a:ext>
                </a:extLst>
              </p:cNvPr>
              <p:cNvSpPr txBox="1"/>
              <p:nvPr/>
            </p:nvSpPr>
            <p:spPr>
              <a:xfrm>
                <a:off x="569156" y="1530403"/>
                <a:ext cx="10979377" cy="1633139"/>
              </a:xfrm>
              <a:prstGeom prst="rect">
                <a:avLst/>
              </a:prstGeom>
              <a:noFill/>
            </p:spPr>
            <p:txBody>
              <a:bodyPr wrap="square">
                <a:spAutoFit/>
              </a:bodyPr>
              <a:lstStyle/>
              <a:p>
                <a:pPr marL="171450" indent="-171450">
                  <a:buFont typeface="Arial" panose="020B0604020202020204" pitchFamily="34" charset="0"/>
                  <a:buChar char="•"/>
                </a:pPr>
                <a:r>
                  <a:rPr lang="en-GB" sz="1400" dirty="0">
                    <a:solidFill>
                      <a:srgbClr val="333333"/>
                    </a:solidFill>
                    <a:latin typeface="Skyscanner Relative Book" panose="02000506040000020004" pitchFamily="2" charset="77"/>
                    <a:ea typeface="Skyscanner Relative Book" panose="02000506040000020004" pitchFamily="2" charset="77"/>
                  </a:rPr>
                  <a:t>In the previous slide, we ran a </a:t>
                </a:r>
                <a:r>
                  <a:rPr lang="en-GB" sz="1400" dirty="0" err="1">
                    <a:solidFill>
                      <a:srgbClr val="333333"/>
                    </a:solidFill>
                    <a:latin typeface="Skyscanner Relative Book" panose="02000506040000020004" pitchFamily="2" charset="77"/>
                    <a:ea typeface="Skyscanner Relative Book" panose="02000506040000020004" pitchFamily="2" charset="77"/>
                  </a:rPr>
                  <a:t>kNN</a:t>
                </a:r>
                <a:r>
                  <a:rPr lang="en-GB" sz="1400" dirty="0">
                    <a:solidFill>
                      <a:srgbClr val="333333"/>
                    </a:solidFill>
                    <a:latin typeface="Skyscanner Relative Book" panose="02000506040000020004" pitchFamily="2" charset="77"/>
                    <a:ea typeface="Skyscanner Relative Book" panose="02000506040000020004" pitchFamily="2" charset="77"/>
                  </a:rPr>
                  <a:t> model to find matches between treatment groups, but we haven’t even checked if this model is doing a good matching job.</a:t>
                </a:r>
                <a:endPar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We are not going to get into understanding if a method provides good matching or not, but we know that, because the matching is not perfect, there will be </a:t>
                </a:r>
                <a:r>
                  <a:rPr lang="en-GB" sz="1400" dirty="0">
                    <a:solidFill>
                      <a:srgbClr val="333333"/>
                    </a:solidFill>
                    <a:latin typeface="Skyscanner Relative Book" panose="02000506040000020004" pitchFamily="2" charset="77"/>
                    <a:ea typeface="Skyscanner Relative Book" panose="02000506040000020004" pitchFamily="2" charset="77"/>
                  </a:rPr>
                  <a:t>bias in our estimation. Bias arises when the matching discrepancies are big.</a:t>
                </a:r>
                <a:endPar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Fortunately, there is a way we can mitigate this bias.</a:t>
                </a:r>
              </a:p>
              <a:p>
                <a:pPr marL="171450" indent="-171450">
                  <a:buFont typeface="Arial" panose="020B0604020202020204" pitchFamily="34" charset="0"/>
                  <a:buChar char="•"/>
                </a:pPr>
                <a:r>
                  <a:rPr lang="en-GB" sz="1400" dirty="0">
                    <a:solidFill>
                      <a:srgbClr val="333333"/>
                    </a:solidFill>
                    <a:latin typeface="Skyscanner Relative Book" panose="02000506040000020004" pitchFamily="2" charset="77"/>
                    <a:ea typeface="Skyscanner Relative Book" panose="02000506040000020004" pitchFamily="2" charset="77"/>
                  </a:rPr>
                  <a:t>Each observation contributes </a:t>
                </a:r>
                <a14:m>
                  <m:oMath xmlns:m="http://schemas.openxmlformats.org/officeDocument/2006/math">
                    <m:sSub>
                      <m:sSubPr>
                        <m:ctrlPr>
                          <a:rPr lang="en-GB" sz="1400" b="0" i="1" smtClean="0">
                            <a:solidFill>
                              <a:srgbClr val="333333"/>
                            </a:solidFill>
                            <a:latin typeface="Cambria Math" panose="02040503050406030204" pitchFamily="18" charset="0"/>
                            <a:ea typeface="Skyscanner Relative Book" panose="02000506040000020004" pitchFamily="2" charset="77"/>
                          </a:rPr>
                        </m:ctrlPr>
                      </m:sSubPr>
                      <m:e>
                        <m:r>
                          <a:rPr lang="en-GB" sz="1400" b="0" i="1" smtClean="0">
                            <a:solidFill>
                              <a:srgbClr val="333333"/>
                            </a:solidFill>
                            <a:latin typeface="Cambria Math" panose="02040503050406030204" pitchFamily="18" charset="0"/>
                            <a:ea typeface="Cambria Math" panose="02040503050406030204" pitchFamily="18" charset="0"/>
                          </a:rPr>
                          <m:t>𝜇</m:t>
                        </m:r>
                      </m:e>
                      <m:sub>
                        <m:r>
                          <a:rPr lang="en-GB" sz="1400" b="0" i="1" smtClean="0">
                            <a:solidFill>
                              <a:srgbClr val="333333"/>
                            </a:solidFill>
                            <a:latin typeface="Cambria Math" panose="02040503050406030204" pitchFamily="18" charset="0"/>
                            <a:ea typeface="Skyscanner Relative Book" panose="02000506040000020004" pitchFamily="2" charset="77"/>
                          </a:rPr>
                          <m:t>0</m:t>
                        </m:r>
                      </m:sub>
                    </m:sSub>
                    <m:d>
                      <m:dPr>
                        <m:ctrlPr>
                          <a:rPr lang="en-GB" sz="1400" b="0" i="1" smtClean="0">
                            <a:solidFill>
                              <a:srgbClr val="333333"/>
                            </a:solidFill>
                            <a:latin typeface="Cambria Math" panose="02040503050406030204" pitchFamily="18" charset="0"/>
                            <a:ea typeface="Skyscanner Relative Book" panose="02000506040000020004" pitchFamily="2" charset="77"/>
                          </a:rPr>
                        </m:ctrlPr>
                      </m:dPr>
                      <m:e>
                        <m:sSub>
                          <m:sSubPr>
                            <m:ctrlPr>
                              <a:rPr lang="en-GB" sz="1400" b="0" i="1" smtClean="0">
                                <a:solidFill>
                                  <a:srgbClr val="333333"/>
                                </a:solidFill>
                                <a:latin typeface="Cambria Math" panose="02040503050406030204" pitchFamily="18" charset="0"/>
                                <a:ea typeface="Skyscanner Relative Book" panose="02000506040000020004" pitchFamily="2" charset="77"/>
                              </a:rPr>
                            </m:ctrlPr>
                          </m:sSubPr>
                          <m:e>
                            <m:r>
                              <a:rPr lang="en-GB" sz="1400" b="0" i="1" smtClean="0">
                                <a:solidFill>
                                  <a:srgbClr val="333333"/>
                                </a:solidFill>
                                <a:latin typeface="Cambria Math" panose="02040503050406030204" pitchFamily="18" charset="0"/>
                                <a:ea typeface="Skyscanner Relative Book" panose="02000506040000020004" pitchFamily="2" charset="77"/>
                              </a:rPr>
                              <m:t>𝑋</m:t>
                            </m:r>
                          </m:e>
                          <m:sub>
                            <m:r>
                              <a:rPr lang="en-GB" sz="1400" b="0" i="1" smtClean="0">
                                <a:solidFill>
                                  <a:srgbClr val="333333"/>
                                </a:solidFill>
                                <a:latin typeface="Cambria Math" panose="02040503050406030204" pitchFamily="18" charset="0"/>
                                <a:ea typeface="Skyscanner Relative Book" panose="02000506040000020004" pitchFamily="2" charset="77"/>
                              </a:rPr>
                              <m:t>𝑖</m:t>
                            </m:r>
                          </m:sub>
                        </m:sSub>
                      </m:e>
                    </m:d>
                    <m:r>
                      <a:rPr lang="en-GB" sz="1400" b="0" i="1" smtClean="0">
                        <a:solidFill>
                          <a:srgbClr val="333333"/>
                        </a:solidFill>
                        <a:latin typeface="Cambria Math" panose="02040503050406030204" pitchFamily="18" charset="0"/>
                        <a:ea typeface="Skyscanner Relative Book" panose="02000506040000020004" pitchFamily="2" charset="77"/>
                      </a:rPr>
                      <m:t>−</m:t>
                    </m:r>
                    <m:sSub>
                      <m:sSubPr>
                        <m:ctrlPr>
                          <a:rPr lang="en-GB" sz="1400" i="1">
                            <a:solidFill>
                              <a:srgbClr val="333333"/>
                            </a:solidFill>
                            <a:latin typeface="Cambria Math" panose="02040503050406030204" pitchFamily="18" charset="0"/>
                            <a:ea typeface="Skyscanner Relative Book" panose="02000506040000020004" pitchFamily="2" charset="77"/>
                          </a:rPr>
                        </m:ctrlPr>
                      </m:sSubPr>
                      <m:e>
                        <m:r>
                          <a:rPr lang="en-GB" sz="1400" i="1">
                            <a:solidFill>
                              <a:srgbClr val="333333"/>
                            </a:solidFill>
                            <a:latin typeface="Cambria Math" panose="02040503050406030204" pitchFamily="18" charset="0"/>
                            <a:ea typeface="Cambria Math" panose="02040503050406030204" pitchFamily="18" charset="0"/>
                          </a:rPr>
                          <m:t>𝜇</m:t>
                        </m:r>
                      </m:e>
                      <m:sub>
                        <m:r>
                          <a:rPr lang="en-GB" sz="1400" i="1">
                            <a:solidFill>
                              <a:srgbClr val="333333"/>
                            </a:solidFill>
                            <a:latin typeface="Cambria Math" panose="02040503050406030204" pitchFamily="18" charset="0"/>
                            <a:ea typeface="Skyscanner Relative Book" panose="02000506040000020004" pitchFamily="2" charset="77"/>
                          </a:rPr>
                          <m:t>0</m:t>
                        </m:r>
                      </m:sub>
                    </m:sSub>
                    <m:d>
                      <m:dPr>
                        <m:ctrlPr>
                          <a:rPr lang="en-GB" sz="1400" i="1">
                            <a:solidFill>
                              <a:srgbClr val="333333"/>
                            </a:solidFill>
                            <a:latin typeface="Cambria Math" panose="02040503050406030204" pitchFamily="18" charset="0"/>
                            <a:ea typeface="Skyscanner Relative Book" panose="02000506040000020004" pitchFamily="2" charset="77"/>
                          </a:rPr>
                        </m:ctrlPr>
                      </m:dPr>
                      <m:e>
                        <m:sSub>
                          <m:sSubPr>
                            <m:ctrlPr>
                              <a:rPr lang="en-GB" sz="1400" i="1">
                                <a:solidFill>
                                  <a:srgbClr val="333333"/>
                                </a:solidFill>
                                <a:latin typeface="Cambria Math" panose="02040503050406030204" pitchFamily="18" charset="0"/>
                                <a:ea typeface="Skyscanner Relative Book" panose="02000506040000020004" pitchFamily="2" charset="77"/>
                              </a:rPr>
                            </m:ctrlPr>
                          </m:sSubPr>
                          <m:e>
                            <m:r>
                              <a:rPr lang="en-GB" sz="1400" i="1">
                                <a:solidFill>
                                  <a:srgbClr val="333333"/>
                                </a:solidFill>
                                <a:latin typeface="Cambria Math" panose="02040503050406030204" pitchFamily="18" charset="0"/>
                                <a:ea typeface="Skyscanner Relative Book" panose="02000506040000020004" pitchFamily="2" charset="77"/>
                              </a:rPr>
                              <m:t>𝑋</m:t>
                            </m:r>
                          </m:e>
                          <m:sub>
                            <m:r>
                              <a:rPr lang="en-GB" sz="1400" b="0" i="1" smtClean="0">
                                <a:solidFill>
                                  <a:srgbClr val="333333"/>
                                </a:solidFill>
                                <a:latin typeface="Cambria Math" panose="02040503050406030204" pitchFamily="18" charset="0"/>
                                <a:ea typeface="Skyscanner Relative Book" panose="02000506040000020004" pitchFamily="2" charset="77"/>
                              </a:rPr>
                              <m:t>𝑗</m:t>
                            </m:r>
                          </m:sub>
                        </m:sSub>
                        <m:r>
                          <a:rPr lang="en-GB" sz="1400" b="0" i="1" smtClean="0">
                            <a:solidFill>
                              <a:srgbClr val="333333"/>
                            </a:solidFill>
                            <a:latin typeface="Cambria Math" panose="02040503050406030204" pitchFamily="18" charset="0"/>
                            <a:ea typeface="Skyscanner Relative Book" panose="02000506040000020004" pitchFamily="2" charset="77"/>
                          </a:rPr>
                          <m:t>(</m:t>
                        </m:r>
                        <m:r>
                          <a:rPr lang="en-GB" sz="1400" b="0" i="1" smtClean="0">
                            <a:solidFill>
                              <a:srgbClr val="333333"/>
                            </a:solidFill>
                            <a:latin typeface="Cambria Math" panose="02040503050406030204" pitchFamily="18" charset="0"/>
                            <a:ea typeface="Skyscanner Relative Book" panose="02000506040000020004" pitchFamily="2" charset="77"/>
                          </a:rPr>
                          <m:t>𝑖</m:t>
                        </m:r>
                        <m:r>
                          <a:rPr lang="en-GB" sz="1400" b="0" i="1" smtClean="0">
                            <a:solidFill>
                              <a:srgbClr val="333333"/>
                            </a:solidFill>
                            <a:latin typeface="Cambria Math" panose="02040503050406030204" pitchFamily="18" charset="0"/>
                            <a:ea typeface="Skyscanner Relative Book" panose="02000506040000020004" pitchFamily="2" charset="77"/>
                          </a:rPr>
                          <m:t>)</m:t>
                        </m:r>
                      </m:e>
                    </m:d>
                  </m:oMath>
                </a14:m>
                <a:r>
                  <a:rPr lang="en-US" sz="1400" dirty="0">
                    <a:latin typeface="Skyscanner Relative Book" panose="02000506040000020004" pitchFamily="2" charset="77"/>
                    <a:ea typeface="Skyscanner Relative Book" panose="02000506040000020004" pitchFamily="2" charset="77"/>
                  </a:rPr>
                  <a:t> </a:t>
                </a:r>
                <a:r>
                  <a:rPr lang="en-GB" sz="1400" dirty="0">
                    <a:solidFill>
                      <a:srgbClr val="333333"/>
                    </a:solidFill>
                    <a:latin typeface="Skyscanner Relative Book" panose="02000506040000020004" pitchFamily="2" charset="77"/>
                    <a:ea typeface="Skyscanner Relative Book" panose="02000506040000020004" pitchFamily="2" charset="77"/>
                  </a:rPr>
                  <a:t>to the bias, so all we need to do is subtract this quantity from each matching comparison.</a:t>
                </a:r>
                <a:endParaRPr lang="en-US" sz="1400" dirty="0">
                  <a:latin typeface="Skyscanner Relative Book" panose="02000506040000020004" pitchFamily="2" charset="77"/>
                  <a:ea typeface="Skyscanner Relative Book" panose="02000506040000020004" pitchFamily="2" charset="77"/>
                </a:endParaRPr>
              </a:p>
            </p:txBody>
          </p:sp>
        </mc:Choice>
        <mc:Fallback xmlns="">
          <p:sp>
            <p:nvSpPr>
              <p:cNvPr id="23" name="TextBox 22">
                <a:extLst>
                  <a:ext uri="{FF2B5EF4-FFF2-40B4-BE49-F238E27FC236}">
                    <a16:creationId xmlns:a16="http://schemas.microsoft.com/office/drawing/2014/main" id="{BEC8F68B-E48C-264D-8917-47A756942ACD}"/>
                  </a:ext>
                </a:extLst>
              </p:cNvPr>
              <p:cNvSpPr txBox="1">
                <a:spLocks noRot="1" noChangeAspect="1" noMove="1" noResize="1" noEditPoints="1" noAdjustHandles="1" noChangeArrowheads="1" noChangeShapeType="1" noTextEdit="1"/>
              </p:cNvSpPr>
              <p:nvPr/>
            </p:nvSpPr>
            <p:spPr>
              <a:xfrm>
                <a:off x="569156" y="1530403"/>
                <a:ext cx="10979377" cy="1633139"/>
              </a:xfrm>
              <a:prstGeom prst="rect">
                <a:avLst/>
              </a:prstGeom>
              <a:blipFill>
                <a:blip r:embed="rId2"/>
                <a:stretch>
                  <a:fillRect l="-115" t="-769" b="-2308"/>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B53BF26D-9F86-3646-AFD6-121960D47286}"/>
              </a:ext>
            </a:extLst>
          </p:cNvPr>
          <p:cNvSpPr/>
          <p:nvPr/>
        </p:nvSpPr>
        <p:spPr>
          <a:xfrm>
            <a:off x="2218268" y="2658533"/>
            <a:ext cx="3310466" cy="2794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6E4912E4-D71B-6D47-9376-6142FC3FCF60}"/>
              </a:ext>
            </a:extLst>
          </p:cNvPr>
          <p:cNvSpPr/>
          <p:nvPr/>
        </p:nvSpPr>
        <p:spPr>
          <a:xfrm>
            <a:off x="2218267" y="2938921"/>
            <a:ext cx="3395133" cy="363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Skyscanner Relative Book" panose="02000506040000020004" pitchFamily="2" charset="77"/>
                <a:ea typeface="Skyscanner Relative Book" panose="02000506040000020004" pitchFamily="2" charset="77"/>
              </a:rPr>
              <a:t>Sorry, what??...</a:t>
            </a:r>
          </a:p>
        </p:txBody>
      </p:sp>
      <p:pic>
        <p:nvPicPr>
          <p:cNvPr id="8" name="Picture 7">
            <a:extLst>
              <a:ext uri="{FF2B5EF4-FFF2-40B4-BE49-F238E27FC236}">
                <a16:creationId xmlns:a16="http://schemas.microsoft.com/office/drawing/2014/main" id="{1A3D4D42-4DA2-6440-9475-7E96B259C7DE}"/>
              </a:ext>
            </a:extLst>
          </p:cNvPr>
          <p:cNvPicPr>
            <a:picLocks noChangeAspect="1"/>
          </p:cNvPicPr>
          <p:nvPr/>
        </p:nvPicPr>
        <p:blipFill rotWithShape="1">
          <a:blip r:embed="rId3"/>
          <a:srcRect r="16519"/>
          <a:stretch/>
        </p:blipFill>
        <p:spPr>
          <a:xfrm>
            <a:off x="6096000" y="3218322"/>
            <a:ext cx="5541107" cy="311361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47E67E-DFDE-7046-A6BA-2880AA3B7286}"/>
                  </a:ext>
                </a:extLst>
              </p:cNvPr>
              <p:cNvSpPr txBox="1"/>
              <p:nvPr/>
            </p:nvSpPr>
            <p:spPr>
              <a:xfrm>
                <a:off x="708530" y="3302695"/>
                <a:ext cx="4904870" cy="1680845"/>
              </a:xfrm>
              <a:prstGeom prst="rect">
                <a:avLst/>
              </a:prstGeom>
              <a:noFill/>
              <a:ln>
                <a:solidFill>
                  <a:schemeClr val="accent1"/>
                </a:solidFill>
              </a:ln>
            </p:spPr>
            <p:txBody>
              <a:bodyPr wrap="square">
                <a:spAutoFit/>
              </a:bodyPr>
              <a:lstStyle/>
              <a:p>
                <a:pPr marL="171450" indent="-171450">
                  <a:buFont typeface="Arial" panose="020B0604020202020204" pitchFamily="34" charset="0"/>
                  <a:buChar char="•"/>
                </a:pPr>
                <a14:m>
                  <m:oMath xmlns:m="http://schemas.openxmlformats.org/officeDocument/2006/math">
                    <m:sSub>
                      <m:sSubPr>
                        <m:ctrlPr>
                          <a:rPr lang="en-GB" sz="1100" i="1" smtClean="0">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Cambria Math" panose="02040503050406030204" pitchFamily="18" charset="0"/>
                          </a:rPr>
                          <m:t>𝜇</m:t>
                        </m:r>
                      </m:e>
                      <m:sub>
                        <m:r>
                          <a:rPr lang="en-GB" sz="1100" i="1">
                            <a:solidFill>
                              <a:srgbClr val="333333"/>
                            </a:solidFill>
                            <a:latin typeface="Cambria Math" panose="02040503050406030204" pitchFamily="18" charset="0"/>
                            <a:ea typeface="Skyscanner Relative Book" panose="02000506040000020004" pitchFamily="2" charset="77"/>
                          </a:rPr>
                          <m:t>0</m:t>
                        </m:r>
                      </m:sub>
                    </m:sSub>
                    <m:d>
                      <m:dPr>
                        <m:ctrlPr>
                          <a:rPr lang="en-GB" sz="1100" i="1">
                            <a:solidFill>
                              <a:srgbClr val="333333"/>
                            </a:solidFill>
                            <a:latin typeface="Cambria Math" panose="02040503050406030204" pitchFamily="18" charset="0"/>
                            <a:ea typeface="Skyscanner Relative Book" panose="02000506040000020004" pitchFamily="2" charset="77"/>
                          </a:rPr>
                        </m:ctrlPr>
                      </m:dPr>
                      <m:e>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𝑋</m:t>
                            </m:r>
                          </m:e>
                          <m:sub>
                            <m:r>
                              <a:rPr lang="en-GB" sz="1100" i="1">
                                <a:solidFill>
                                  <a:srgbClr val="333333"/>
                                </a:solidFill>
                                <a:latin typeface="Cambria Math" panose="02040503050406030204" pitchFamily="18" charset="0"/>
                                <a:ea typeface="Skyscanner Relative Book" panose="02000506040000020004" pitchFamily="2" charset="77"/>
                              </a:rPr>
                              <m:t>𝑖</m:t>
                            </m:r>
                          </m:sub>
                        </m:sSub>
                      </m:e>
                    </m:d>
                    <m:r>
                      <a:rPr lang="en-GB" sz="1100" i="1">
                        <a:solidFill>
                          <a:srgbClr val="333333"/>
                        </a:solidFill>
                        <a:latin typeface="Cambria Math" panose="02040503050406030204" pitchFamily="18" charset="0"/>
                        <a:ea typeface="Skyscanner Relative Book" panose="02000506040000020004" pitchFamily="2" charset="77"/>
                      </a:rPr>
                      <m:t> </m:t>
                    </m:r>
                  </m:oMath>
                </a14:m>
                <a:r>
                  <a:rPr lang="en-GB" sz="1100" dirty="0">
                    <a:solidFill>
                      <a:srgbClr val="333333"/>
                    </a:solidFill>
                    <a:latin typeface="Skyscanner Relative Book" panose="02000506040000020004" pitchFamily="2" charset="77"/>
                    <a:ea typeface="Skyscanner Relative Book" panose="02000506040000020004" pitchFamily="2" charset="77"/>
                  </a:rPr>
                  <a:t>is the outcome </a:t>
                </a:r>
                <a14:m>
                  <m:oMath xmlns:m="http://schemas.openxmlformats.org/officeDocument/2006/math">
                    <m:r>
                      <a:rPr lang="en-GB" sz="1100" b="0" i="1" smtClean="0">
                        <a:solidFill>
                          <a:srgbClr val="333333"/>
                        </a:solidFill>
                        <a:latin typeface="Cambria Math" panose="02040503050406030204" pitchFamily="18" charset="0"/>
                        <a:ea typeface="Skyscanner Relative Book" panose="02000506040000020004" pitchFamily="2" charset="77"/>
                      </a:rPr>
                      <m:t>𝑌</m:t>
                    </m:r>
                  </m:oMath>
                </a14:m>
                <a:r>
                  <a:rPr lang="en-GB" sz="1100" dirty="0">
                    <a:solidFill>
                      <a:srgbClr val="333333"/>
                    </a:solidFill>
                    <a:latin typeface="Skyscanner Relative Book" panose="02000506040000020004" pitchFamily="2" charset="77"/>
                    <a:ea typeface="Skyscanner Relative Book" panose="02000506040000020004" pitchFamily="2" charset="77"/>
                  </a:rPr>
                  <a:t> of a treated unit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𝑖</m:t>
                    </m:r>
                  </m:oMath>
                </a14:m>
                <a:r>
                  <a:rPr lang="en-GB" sz="1100" dirty="0">
                    <a:solidFill>
                      <a:srgbClr val="333333"/>
                    </a:solidFill>
                    <a:latin typeface="Skyscanner Relative Book" panose="02000506040000020004" pitchFamily="2" charset="77"/>
                    <a:ea typeface="Skyscanner Relative Book" panose="02000506040000020004" pitchFamily="2" charset="77"/>
                  </a:rPr>
                  <a:t> had it not been treated -&gt; it is the counterfactual outcome</a:t>
                </a:r>
                <a14:m>
                  <m:oMath xmlns:m="http://schemas.openxmlformats.org/officeDocument/2006/math">
                    <m:r>
                      <a:rPr lang="en-GB" sz="1100" b="0" i="1" smtClean="0">
                        <a:solidFill>
                          <a:srgbClr val="333333"/>
                        </a:solidFill>
                        <a:latin typeface="Cambria Math" panose="02040503050406030204" pitchFamily="18" charset="0"/>
                        <a:ea typeface="Skyscanner Relative Book" panose="02000506040000020004" pitchFamily="2" charset="77"/>
                      </a:rPr>
                      <m:t> </m:t>
                    </m:r>
                    <m:sSub>
                      <m:sSubPr>
                        <m:ctrlPr>
                          <a:rPr lang="en-GB" sz="1100" b="0" i="1" smtClean="0">
                            <a:solidFill>
                              <a:srgbClr val="333333"/>
                            </a:solidFill>
                            <a:latin typeface="Cambria Math" panose="02040503050406030204" pitchFamily="18" charset="0"/>
                            <a:ea typeface="Skyscanner Relative Book" panose="02000506040000020004" pitchFamily="2" charset="77"/>
                          </a:rPr>
                        </m:ctrlPr>
                      </m:sSubPr>
                      <m:e>
                        <m:r>
                          <a:rPr lang="en-GB" sz="1100" b="0" i="1" smtClean="0">
                            <a:solidFill>
                              <a:srgbClr val="333333"/>
                            </a:solidFill>
                            <a:latin typeface="Cambria Math" panose="02040503050406030204" pitchFamily="18" charset="0"/>
                            <a:ea typeface="Skyscanner Relative Book" panose="02000506040000020004" pitchFamily="2" charset="77"/>
                          </a:rPr>
                          <m:t>𝑌</m:t>
                        </m:r>
                      </m:e>
                      <m:sub>
                        <m:r>
                          <a:rPr lang="en-GB" sz="1100" b="0" i="1" smtClean="0">
                            <a:solidFill>
                              <a:srgbClr val="333333"/>
                            </a:solidFill>
                            <a:latin typeface="Cambria Math" panose="02040503050406030204" pitchFamily="18" charset="0"/>
                            <a:ea typeface="Skyscanner Relative Book" panose="02000506040000020004" pitchFamily="2" charset="77"/>
                          </a:rPr>
                          <m:t>0</m:t>
                        </m:r>
                      </m:sub>
                    </m:sSub>
                    <m:r>
                      <a:rPr lang="en-GB" sz="1100" i="1">
                        <a:solidFill>
                          <a:srgbClr val="333333"/>
                        </a:solidFill>
                        <a:latin typeface="Cambria Math" panose="02040503050406030204" pitchFamily="18" charset="0"/>
                        <a:ea typeface="Skyscanner Relative Book" panose="02000506040000020004" pitchFamily="2" charset="77"/>
                      </a:rPr>
                      <m:t> </m:t>
                    </m:r>
                  </m:oMath>
                </a14:m>
                <a:r>
                  <a:rPr lang="en-GB" sz="1100" dirty="0">
                    <a:solidFill>
                      <a:srgbClr val="333333"/>
                    </a:solidFill>
                    <a:latin typeface="Skyscanner Relative Book" panose="02000506040000020004" pitchFamily="2" charset="77"/>
                    <a:ea typeface="Skyscanner Relative Book" panose="02000506040000020004" pitchFamily="2" charset="77"/>
                  </a:rPr>
                  <a:t>for unit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𝑖</m:t>
                    </m:r>
                  </m:oMath>
                </a14:m>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a:t>
                </a:r>
              </a:p>
              <a:p>
                <a:pPr marL="171450" indent="-171450">
                  <a:buFont typeface="Arial" panose="020B0604020202020204" pitchFamily="34" charset="0"/>
                  <a:buChar char="•"/>
                </a:pPr>
                <a14:m>
                  <m:oMath xmlns:m="http://schemas.openxmlformats.org/officeDocument/2006/math">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Cambria Math" panose="02040503050406030204" pitchFamily="18" charset="0"/>
                          </a:rPr>
                          <m:t>𝜇</m:t>
                        </m:r>
                      </m:e>
                      <m:sub>
                        <m:r>
                          <a:rPr lang="en-GB" sz="1100" i="1">
                            <a:solidFill>
                              <a:srgbClr val="333333"/>
                            </a:solidFill>
                            <a:latin typeface="Cambria Math" panose="02040503050406030204" pitchFamily="18" charset="0"/>
                            <a:ea typeface="Skyscanner Relative Book" panose="02000506040000020004" pitchFamily="2" charset="77"/>
                          </a:rPr>
                          <m:t>0</m:t>
                        </m:r>
                      </m:sub>
                    </m:sSub>
                    <m:d>
                      <m:dPr>
                        <m:ctrlPr>
                          <a:rPr lang="en-GB" sz="1100" i="1">
                            <a:solidFill>
                              <a:srgbClr val="333333"/>
                            </a:solidFill>
                            <a:latin typeface="Cambria Math" panose="02040503050406030204" pitchFamily="18" charset="0"/>
                            <a:ea typeface="Skyscanner Relative Book" panose="02000506040000020004" pitchFamily="2" charset="77"/>
                          </a:rPr>
                        </m:ctrlPr>
                      </m:dPr>
                      <m:e>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𝑋</m:t>
                            </m:r>
                          </m:e>
                          <m:sub>
                            <m:r>
                              <a:rPr lang="en-GB" sz="1100" i="1">
                                <a:solidFill>
                                  <a:srgbClr val="333333"/>
                                </a:solidFill>
                                <a:latin typeface="Cambria Math" panose="02040503050406030204" pitchFamily="18" charset="0"/>
                                <a:ea typeface="Skyscanner Relative Book" panose="02000506040000020004" pitchFamily="2" charset="77"/>
                              </a:rPr>
                              <m:t>𝑗</m:t>
                            </m:r>
                          </m:sub>
                        </m:sSub>
                        <m:r>
                          <a:rPr lang="en-GB" sz="1100" i="1">
                            <a:solidFill>
                              <a:srgbClr val="333333"/>
                            </a:solidFill>
                            <a:latin typeface="Cambria Math" panose="02040503050406030204" pitchFamily="18" charset="0"/>
                            <a:ea typeface="Skyscanner Relative Book" panose="02000506040000020004" pitchFamily="2" charset="77"/>
                          </a:rPr>
                          <m:t>(</m:t>
                        </m:r>
                        <m:r>
                          <a:rPr lang="en-GB" sz="1100" i="1">
                            <a:solidFill>
                              <a:srgbClr val="333333"/>
                            </a:solidFill>
                            <a:latin typeface="Cambria Math" panose="02040503050406030204" pitchFamily="18" charset="0"/>
                            <a:ea typeface="Skyscanner Relative Book" panose="02000506040000020004" pitchFamily="2" charset="77"/>
                          </a:rPr>
                          <m:t>𝑖</m:t>
                        </m:r>
                        <m:r>
                          <a:rPr lang="en-GB" sz="1100" i="1">
                            <a:solidFill>
                              <a:srgbClr val="333333"/>
                            </a:solidFill>
                            <a:latin typeface="Cambria Math" panose="02040503050406030204" pitchFamily="18" charset="0"/>
                            <a:ea typeface="Skyscanner Relative Book" panose="02000506040000020004" pitchFamily="2" charset="77"/>
                          </a:rPr>
                          <m:t>)</m:t>
                        </m:r>
                      </m:e>
                    </m:d>
                    <m:r>
                      <a:rPr lang="en-GB" sz="1100" b="0" i="1" smtClean="0">
                        <a:solidFill>
                          <a:srgbClr val="333333"/>
                        </a:solidFill>
                        <a:latin typeface="Cambria Math" panose="02040503050406030204" pitchFamily="18" charset="0"/>
                        <a:ea typeface="Skyscanner Relative Book" panose="02000506040000020004" pitchFamily="2" charset="77"/>
                      </a:rPr>
                      <m:t> </m:t>
                    </m:r>
                  </m:oMath>
                </a14:m>
                <a:r>
                  <a:rPr lang="en-GB" sz="1100" dirty="0">
                    <a:solidFill>
                      <a:srgbClr val="333333"/>
                    </a:solidFill>
                    <a:latin typeface="Skyscanner Relative Book" panose="02000506040000020004" pitchFamily="2" charset="77"/>
                    <a:ea typeface="Skyscanner Relative Book" panose="02000506040000020004" pitchFamily="2" charset="77"/>
                  </a:rPr>
                  <a:t>is the outcome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𝑌</m:t>
                    </m:r>
                  </m:oMath>
                </a14:m>
                <a:r>
                  <a:rPr lang="en-GB" sz="1100" dirty="0">
                    <a:solidFill>
                      <a:srgbClr val="333333"/>
                    </a:solidFill>
                    <a:latin typeface="Skyscanner Relative Book" panose="02000506040000020004" pitchFamily="2" charset="77"/>
                    <a:ea typeface="Skyscanner Relative Book" panose="02000506040000020004" pitchFamily="2" charset="77"/>
                  </a:rPr>
                  <a:t> of a untreated unit </a:t>
                </a:r>
                <a14:m>
                  <m:oMath xmlns:m="http://schemas.openxmlformats.org/officeDocument/2006/math">
                    <m:r>
                      <a:rPr lang="en-GB" sz="1100" b="0" i="1" smtClean="0">
                        <a:solidFill>
                          <a:srgbClr val="333333"/>
                        </a:solidFill>
                        <a:latin typeface="Cambria Math" panose="02040503050406030204" pitchFamily="18" charset="0"/>
                        <a:ea typeface="Skyscanner Relative Book" panose="02000506040000020004" pitchFamily="2" charset="77"/>
                      </a:rPr>
                      <m:t>𝑗</m:t>
                    </m:r>
                  </m:oMath>
                </a14:m>
                <a:r>
                  <a:rPr lang="en-GB" sz="1100" dirty="0">
                    <a:solidFill>
                      <a:srgbClr val="333333"/>
                    </a:solidFill>
                    <a:latin typeface="Skyscanner Relative Book" panose="02000506040000020004" pitchFamily="2" charset="77"/>
                    <a:ea typeface="Skyscanner Relative Book" panose="02000506040000020004" pitchFamily="2" charset="77"/>
                  </a:rPr>
                  <a:t> that is the match of unit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𝑖</m:t>
                    </m:r>
                  </m:oMath>
                </a14:m>
                <a:r>
                  <a:rPr lang="en-GB" sz="1100" dirty="0">
                    <a:solidFill>
                      <a:srgbClr val="333333"/>
                    </a:solidFill>
                    <a:latin typeface="Skyscanner Relative Book" panose="02000506040000020004" pitchFamily="2" charset="77"/>
                    <a:ea typeface="Skyscanner Relative Book" panose="02000506040000020004" pitchFamily="2" charset="77"/>
                  </a:rPr>
                  <a:t> -&gt; it is the </a:t>
                </a:r>
                <a14:m>
                  <m:oMath xmlns:m="http://schemas.openxmlformats.org/officeDocument/2006/math">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𝑌</m:t>
                        </m:r>
                      </m:e>
                      <m:sub>
                        <m:r>
                          <a:rPr lang="en-GB" sz="1100" i="1">
                            <a:solidFill>
                              <a:srgbClr val="333333"/>
                            </a:solidFill>
                            <a:latin typeface="Cambria Math" panose="02040503050406030204" pitchFamily="18" charset="0"/>
                            <a:ea typeface="Skyscanner Relative Book" panose="02000506040000020004" pitchFamily="2" charset="77"/>
                          </a:rPr>
                          <m:t>0</m:t>
                        </m:r>
                      </m:sub>
                    </m:sSub>
                    <m:r>
                      <a:rPr lang="en-GB" sz="1100" i="1">
                        <a:solidFill>
                          <a:srgbClr val="333333"/>
                        </a:solidFill>
                        <a:latin typeface="Cambria Math" panose="02040503050406030204" pitchFamily="18" charset="0"/>
                        <a:ea typeface="Skyscanner Relative Book" panose="02000506040000020004" pitchFamily="2" charset="77"/>
                      </a:rPr>
                      <m:t> </m:t>
                    </m:r>
                  </m:oMath>
                </a14:m>
                <a:r>
                  <a:rPr lang="en-GB" sz="1100" dirty="0">
                    <a:solidFill>
                      <a:srgbClr val="333333"/>
                    </a:solidFill>
                    <a:latin typeface="Skyscanner Relative Book" panose="02000506040000020004" pitchFamily="2" charset="77"/>
                    <a:ea typeface="Skyscanner Relative Book" panose="02000506040000020004" pitchFamily="2" charset="77"/>
                  </a:rPr>
                  <a:t>for unit </a:t>
                </a:r>
                <a14:m>
                  <m:oMath xmlns:m="http://schemas.openxmlformats.org/officeDocument/2006/math">
                    <m:r>
                      <a:rPr lang="en-GB" sz="1100" b="0" i="1" smtClean="0">
                        <a:solidFill>
                          <a:srgbClr val="333333"/>
                        </a:solidFill>
                        <a:latin typeface="Cambria Math" panose="02040503050406030204" pitchFamily="18" charset="0"/>
                        <a:ea typeface="Skyscanner Relative Book" panose="02000506040000020004" pitchFamily="2" charset="77"/>
                      </a:rPr>
                      <m:t>𝑗</m:t>
                    </m:r>
                  </m:oMath>
                </a14:m>
                <a:r>
                  <a:rPr lang="en-GB" sz="1100" dirty="0">
                    <a:solidFill>
                      <a:srgbClr val="333333"/>
                    </a:solidFill>
                    <a:latin typeface="Skyscanner Relative Book" panose="02000506040000020004" pitchFamily="2" charset="77"/>
                    <a:ea typeface="Skyscanner Relative Book" panose="02000506040000020004" pitchFamily="2" charset="77"/>
                  </a:rPr>
                  <a:t> -&gt; which in this case is a factual outcome, because you are looking at an untreated ‘matched’ unit, so you know Y.</a:t>
                </a:r>
              </a:p>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Now, because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𝑗</m:t>
                    </m:r>
                  </m:oMath>
                </a14:m>
                <a:r>
                  <a:rPr lang="en-GB" sz="1100" dirty="0">
                    <a:solidFill>
                      <a:srgbClr val="333333"/>
                    </a:solidFill>
                    <a:latin typeface="Skyscanner Relative Book" panose="02000506040000020004" pitchFamily="2" charset="77"/>
                    <a:ea typeface="Skyscanner Relative Book" panose="02000506040000020004" pitchFamily="2" charset="77"/>
                  </a:rPr>
                  <a:t> and </a:t>
                </a:r>
                <a14:m>
                  <m:oMath xmlns:m="http://schemas.openxmlformats.org/officeDocument/2006/math">
                    <m:r>
                      <a:rPr lang="en-GB" sz="1100" b="0" i="1" smtClean="0">
                        <a:solidFill>
                          <a:srgbClr val="333333"/>
                        </a:solidFill>
                        <a:latin typeface="Cambria Math" panose="02040503050406030204" pitchFamily="18" charset="0"/>
                        <a:ea typeface="Skyscanner Relative Book" panose="02000506040000020004" pitchFamily="2" charset="77"/>
                      </a:rPr>
                      <m:t>𝑖</m:t>
                    </m:r>
                  </m:oMath>
                </a14:m>
                <a:r>
                  <a:rPr lang="en-GB" sz="1100" dirty="0">
                    <a:solidFill>
                      <a:srgbClr val="333333"/>
                    </a:solidFill>
                    <a:latin typeface="Skyscanner Relative Book" panose="02000506040000020004" pitchFamily="2" charset="77"/>
                    <a:ea typeface="Skyscanner Relative Book" panose="02000506040000020004" pitchFamily="2" charset="77"/>
                  </a:rPr>
                  <a:t> are similar (not the same), the difference </a:t>
                </a:r>
                <a14:m>
                  <m:oMath xmlns:m="http://schemas.openxmlformats.org/officeDocument/2006/math">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Cambria Math" panose="02040503050406030204" pitchFamily="18" charset="0"/>
                          </a:rPr>
                          <m:t>𝜇</m:t>
                        </m:r>
                      </m:e>
                      <m:sub>
                        <m:r>
                          <a:rPr lang="en-GB" sz="1100" i="1">
                            <a:solidFill>
                              <a:srgbClr val="333333"/>
                            </a:solidFill>
                            <a:latin typeface="Cambria Math" panose="02040503050406030204" pitchFamily="18" charset="0"/>
                            <a:ea typeface="Skyscanner Relative Book" panose="02000506040000020004" pitchFamily="2" charset="77"/>
                          </a:rPr>
                          <m:t>0</m:t>
                        </m:r>
                      </m:sub>
                    </m:sSub>
                    <m:d>
                      <m:dPr>
                        <m:ctrlPr>
                          <a:rPr lang="en-GB" sz="1100" i="1">
                            <a:solidFill>
                              <a:srgbClr val="333333"/>
                            </a:solidFill>
                            <a:latin typeface="Cambria Math" panose="02040503050406030204" pitchFamily="18" charset="0"/>
                            <a:ea typeface="Skyscanner Relative Book" panose="02000506040000020004" pitchFamily="2" charset="77"/>
                          </a:rPr>
                        </m:ctrlPr>
                      </m:dPr>
                      <m:e>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𝑋</m:t>
                            </m:r>
                          </m:e>
                          <m:sub>
                            <m:r>
                              <a:rPr lang="en-GB" sz="1100" i="1">
                                <a:solidFill>
                                  <a:srgbClr val="333333"/>
                                </a:solidFill>
                                <a:latin typeface="Cambria Math" panose="02040503050406030204" pitchFamily="18" charset="0"/>
                                <a:ea typeface="Skyscanner Relative Book" panose="02000506040000020004" pitchFamily="2" charset="77"/>
                              </a:rPr>
                              <m:t>𝑖</m:t>
                            </m:r>
                          </m:sub>
                        </m:sSub>
                      </m:e>
                    </m:d>
                    <m:r>
                      <a:rPr lang="en-GB" sz="1100" i="1">
                        <a:solidFill>
                          <a:srgbClr val="333333"/>
                        </a:solidFill>
                        <a:latin typeface="Cambria Math" panose="02040503050406030204" pitchFamily="18" charset="0"/>
                        <a:ea typeface="Skyscanner Relative Book" panose="02000506040000020004" pitchFamily="2" charset="77"/>
                      </a:rPr>
                      <m:t>−</m:t>
                    </m:r>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Cambria Math" panose="02040503050406030204" pitchFamily="18" charset="0"/>
                          </a:rPr>
                          <m:t>𝜇</m:t>
                        </m:r>
                      </m:e>
                      <m:sub>
                        <m:r>
                          <a:rPr lang="en-GB" sz="1100" i="1">
                            <a:solidFill>
                              <a:srgbClr val="333333"/>
                            </a:solidFill>
                            <a:latin typeface="Cambria Math" panose="02040503050406030204" pitchFamily="18" charset="0"/>
                            <a:ea typeface="Skyscanner Relative Book" panose="02000506040000020004" pitchFamily="2" charset="77"/>
                          </a:rPr>
                          <m:t>0</m:t>
                        </m:r>
                      </m:sub>
                    </m:sSub>
                    <m:d>
                      <m:dPr>
                        <m:ctrlPr>
                          <a:rPr lang="en-GB" sz="1100" i="1">
                            <a:solidFill>
                              <a:srgbClr val="333333"/>
                            </a:solidFill>
                            <a:latin typeface="Cambria Math" panose="02040503050406030204" pitchFamily="18" charset="0"/>
                            <a:ea typeface="Skyscanner Relative Book" panose="02000506040000020004" pitchFamily="2" charset="77"/>
                          </a:rPr>
                        </m:ctrlPr>
                      </m:dPr>
                      <m:e>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𝑋</m:t>
                            </m:r>
                          </m:e>
                          <m:sub>
                            <m:r>
                              <a:rPr lang="en-GB" sz="1100" i="1">
                                <a:solidFill>
                                  <a:srgbClr val="333333"/>
                                </a:solidFill>
                                <a:latin typeface="Cambria Math" panose="02040503050406030204" pitchFamily="18" charset="0"/>
                                <a:ea typeface="Skyscanner Relative Book" panose="02000506040000020004" pitchFamily="2" charset="77"/>
                              </a:rPr>
                              <m:t>𝑗</m:t>
                            </m:r>
                          </m:sub>
                        </m:sSub>
                        <m:r>
                          <a:rPr lang="en-GB" sz="1100" i="1">
                            <a:solidFill>
                              <a:srgbClr val="333333"/>
                            </a:solidFill>
                            <a:latin typeface="Cambria Math" panose="02040503050406030204" pitchFamily="18" charset="0"/>
                            <a:ea typeface="Skyscanner Relative Book" panose="02000506040000020004" pitchFamily="2" charset="77"/>
                          </a:rPr>
                          <m:t>(</m:t>
                        </m:r>
                        <m:r>
                          <a:rPr lang="en-GB" sz="1100" i="1">
                            <a:solidFill>
                              <a:srgbClr val="333333"/>
                            </a:solidFill>
                            <a:latin typeface="Cambria Math" panose="02040503050406030204" pitchFamily="18" charset="0"/>
                            <a:ea typeface="Skyscanner Relative Book" panose="02000506040000020004" pitchFamily="2" charset="77"/>
                          </a:rPr>
                          <m:t>𝑖</m:t>
                        </m:r>
                        <m:r>
                          <a:rPr lang="en-GB" sz="1100" i="1">
                            <a:solidFill>
                              <a:srgbClr val="333333"/>
                            </a:solidFill>
                            <a:latin typeface="Cambria Math" panose="02040503050406030204" pitchFamily="18" charset="0"/>
                            <a:ea typeface="Skyscanner Relative Book" panose="02000506040000020004" pitchFamily="2" charset="77"/>
                          </a:rPr>
                          <m:t>)</m:t>
                        </m:r>
                      </m:e>
                    </m:d>
                  </m:oMath>
                </a14:m>
                <a:r>
                  <a:rPr lang="en-GB" sz="1100" dirty="0">
                    <a:solidFill>
                      <a:srgbClr val="333333"/>
                    </a:solidFill>
                    <a:latin typeface="Skyscanner Relative Book" panose="02000506040000020004" pitchFamily="2" charset="77"/>
                    <a:ea typeface="Skyscanner Relative Book" panose="02000506040000020004" pitchFamily="2" charset="77"/>
                  </a:rPr>
                  <a:t> will likely not be zero</a:t>
                </a:r>
              </a:p>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In other words  </a:t>
                </a:r>
                <a14:m>
                  <m:oMath xmlns:m="http://schemas.openxmlformats.org/officeDocument/2006/math">
                    <m:r>
                      <a:rPr lang="en-GB" sz="1100" i="1">
                        <a:solidFill>
                          <a:srgbClr val="333333"/>
                        </a:solidFill>
                        <a:latin typeface="Cambria Math" panose="02040503050406030204" pitchFamily="18" charset="0"/>
                        <a:ea typeface="Skyscanner Relative Book" panose="02000506040000020004" pitchFamily="2" charset="77"/>
                      </a:rPr>
                      <m:t> </m:t>
                    </m:r>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𝑌</m:t>
                        </m:r>
                      </m:e>
                      <m:sub>
                        <m:r>
                          <a:rPr lang="en-GB" sz="1100" i="1">
                            <a:solidFill>
                              <a:srgbClr val="333333"/>
                            </a:solidFill>
                            <a:latin typeface="Cambria Math" panose="02040503050406030204" pitchFamily="18" charset="0"/>
                            <a:ea typeface="Skyscanner Relative Book" panose="02000506040000020004" pitchFamily="2" charset="77"/>
                          </a:rPr>
                          <m:t>0</m:t>
                        </m:r>
                        <m:r>
                          <a:rPr lang="en-GB" sz="1100" b="0" i="1" smtClean="0">
                            <a:solidFill>
                              <a:srgbClr val="333333"/>
                            </a:solidFill>
                            <a:latin typeface="Cambria Math" panose="02040503050406030204" pitchFamily="18" charset="0"/>
                            <a:ea typeface="Skyscanner Relative Book" panose="02000506040000020004" pitchFamily="2" charset="77"/>
                          </a:rPr>
                          <m:t>𝑖</m:t>
                        </m:r>
                      </m:sub>
                    </m:sSub>
                    <m:r>
                      <a:rPr lang="en-GB" sz="1100" i="1" smtClean="0">
                        <a:solidFill>
                          <a:srgbClr val="333333"/>
                        </a:solidFill>
                        <a:latin typeface="Cambria Math" panose="02040503050406030204" pitchFamily="18" charset="0"/>
                        <a:ea typeface="Cambria Math" panose="02040503050406030204" pitchFamily="18" charset="0"/>
                      </a:rPr>
                      <m:t>≈</m:t>
                    </m:r>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𝑌</m:t>
                        </m:r>
                      </m:e>
                      <m:sub>
                        <m:r>
                          <a:rPr lang="en-GB" sz="1100" i="1">
                            <a:solidFill>
                              <a:srgbClr val="333333"/>
                            </a:solidFill>
                            <a:latin typeface="Cambria Math" panose="02040503050406030204" pitchFamily="18" charset="0"/>
                            <a:ea typeface="Skyscanner Relative Book" panose="02000506040000020004" pitchFamily="2" charset="77"/>
                          </a:rPr>
                          <m:t>0</m:t>
                        </m:r>
                        <m:r>
                          <a:rPr lang="en-GB" sz="1100" b="0" i="1" smtClean="0">
                            <a:solidFill>
                              <a:srgbClr val="333333"/>
                            </a:solidFill>
                            <a:latin typeface="Cambria Math" panose="02040503050406030204" pitchFamily="18" charset="0"/>
                            <a:ea typeface="Skyscanner Relative Book" panose="02000506040000020004" pitchFamily="2" charset="77"/>
                          </a:rPr>
                          <m:t>𝑗</m:t>
                        </m:r>
                      </m:sub>
                    </m:sSub>
                  </m:oMath>
                </a14:m>
                <a:r>
                  <a:rPr lang="en-GB" sz="1100" dirty="0">
                    <a:solidFill>
                      <a:srgbClr val="333333"/>
                    </a:solidFill>
                    <a:latin typeface="Skyscanner Relative Book" panose="02000506040000020004" pitchFamily="2" charset="77"/>
                    <a:ea typeface="Skyscanner Relative Book" panose="02000506040000020004" pitchFamily="2" charset="77"/>
                  </a:rPr>
                  <a:t> but not </a:t>
                </a:r>
                <a14:m>
                  <m:oMath xmlns:m="http://schemas.openxmlformats.org/officeDocument/2006/math">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𝑌</m:t>
                        </m:r>
                      </m:e>
                      <m:sub>
                        <m:r>
                          <a:rPr lang="en-GB" sz="1100" i="1">
                            <a:solidFill>
                              <a:srgbClr val="333333"/>
                            </a:solidFill>
                            <a:latin typeface="Cambria Math" panose="02040503050406030204" pitchFamily="18" charset="0"/>
                            <a:ea typeface="Skyscanner Relative Book" panose="02000506040000020004" pitchFamily="2" charset="77"/>
                          </a:rPr>
                          <m:t>0</m:t>
                        </m:r>
                        <m:r>
                          <a:rPr lang="en-GB" sz="1100" i="1">
                            <a:solidFill>
                              <a:srgbClr val="333333"/>
                            </a:solidFill>
                            <a:latin typeface="Cambria Math" panose="02040503050406030204" pitchFamily="18" charset="0"/>
                            <a:ea typeface="Skyscanner Relative Book" panose="02000506040000020004" pitchFamily="2" charset="77"/>
                          </a:rPr>
                          <m:t>𝑖</m:t>
                        </m:r>
                      </m:sub>
                    </m:sSub>
                    <m:r>
                      <a:rPr lang="en-GB" sz="1100" b="0" i="1" smtClean="0">
                        <a:solidFill>
                          <a:srgbClr val="333333"/>
                        </a:solidFill>
                        <a:latin typeface="Cambria Math" panose="02040503050406030204" pitchFamily="18" charset="0"/>
                        <a:ea typeface="Skyscanner Relative Book" panose="02000506040000020004" pitchFamily="2" charset="77"/>
                      </a:rPr>
                      <m:t>=</m:t>
                    </m:r>
                    <m:sSub>
                      <m:sSubPr>
                        <m:ctrlPr>
                          <a:rPr lang="en-GB" sz="1100" i="1">
                            <a:solidFill>
                              <a:srgbClr val="333333"/>
                            </a:solidFill>
                            <a:latin typeface="Cambria Math" panose="02040503050406030204" pitchFamily="18" charset="0"/>
                            <a:ea typeface="Skyscanner Relative Book" panose="02000506040000020004" pitchFamily="2" charset="77"/>
                          </a:rPr>
                        </m:ctrlPr>
                      </m:sSubPr>
                      <m:e>
                        <m:r>
                          <a:rPr lang="en-GB" sz="1100" i="1">
                            <a:solidFill>
                              <a:srgbClr val="333333"/>
                            </a:solidFill>
                            <a:latin typeface="Cambria Math" panose="02040503050406030204" pitchFamily="18" charset="0"/>
                            <a:ea typeface="Skyscanner Relative Book" panose="02000506040000020004" pitchFamily="2" charset="77"/>
                          </a:rPr>
                          <m:t>𝑌</m:t>
                        </m:r>
                      </m:e>
                      <m:sub>
                        <m:r>
                          <a:rPr lang="en-GB" sz="1100" i="1">
                            <a:solidFill>
                              <a:srgbClr val="333333"/>
                            </a:solidFill>
                            <a:latin typeface="Cambria Math" panose="02040503050406030204" pitchFamily="18" charset="0"/>
                            <a:ea typeface="Skyscanner Relative Book" panose="02000506040000020004" pitchFamily="2" charset="77"/>
                          </a:rPr>
                          <m:t>0</m:t>
                        </m:r>
                        <m:r>
                          <a:rPr lang="en-GB" sz="1100" i="1">
                            <a:solidFill>
                              <a:srgbClr val="333333"/>
                            </a:solidFill>
                            <a:latin typeface="Cambria Math" panose="02040503050406030204" pitchFamily="18" charset="0"/>
                            <a:ea typeface="Skyscanner Relative Book" panose="02000506040000020004" pitchFamily="2" charset="77"/>
                          </a:rPr>
                          <m:t>𝑗</m:t>
                        </m:r>
                      </m:sub>
                    </m:sSub>
                  </m:oMath>
                </a14:m>
                <a:r>
                  <a:rPr lang="en-GB" sz="1100" dirty="0">
                    <a:solidFill>
                      <a:srgbClr val="333333"/>
                    </a:solidFill>
                    <a:latin typeface="Skyscanner Relative Book" panose="02000506040000020004" pitchFamily="2" charset="77"/>
                    <a:ea typeface="Skyscanner Relative Book" panose="02000506040000020004" pitchFamily="2" charset="77"/>
                  </a:rPr>
                  <a:t>, and here is where we are introducing this biased noised.</a:t>
                </a:r>
              </a:p>
            </p:txBody>
          </p:sp>
        </mc:Choice>
        <mc:Fallback xmlns="">
          <p:sp>
            <p:nvSpPr>
              <p:cNvPr id="29" name="TextBox 28">
                <a:extLst>
                  <a:ext uri="{FF2B5EF4-FFF2-40B4-BE49-F238E27FC236}">
                    <a16:creationId xmlns:a16="http://schemas.microsoft.com/office/drawing/2014/main" id="{5F47E67E-DFDE-7046-A6BA-2880AA3B7286}"/>
                  </a:ext>
                </a:extLst>
              </p:cNvPr>
              <p:cNvSpPr txBox="1">
                <a:spLocks noRot="1" noChangeAspect="1" noMove="1" noResize="1" noEditPoints="1" noAdjustHandles="1" noChangeArrowheads="1" noChangeShapeType="1" noTextEdit="1"/>
              </p:cNvSpPr>
              <p:nvPr/>
            </p:nvSpPr>
            <p:spPr>
              <a:xfrm>
                <a:off x="708530" y="3302695"/>
                <a:ext cx="4904870" cy="1680845"/>
              </a:xfrm>
              <a:prstGeom prst="rect">
                <a:avLst/>
              </a:prstGeom>
              <a:blipFill>
                <a:blip r:embed="rId4"/>
                <a:stretch>
                  <a:fillRect b="-741"/>
                </a:stretch>
              </a:blipFill>
              <a:ln>
                <a:solidFill>
                  <a:schemeClr val="accent1"/>
                </a:solidFill>
              </a:ln>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CA284AA4-022A-7E48-81D8-CAD090CE581E}"/>
              </a:ext>
            </a:extLst>
          </p:cNvPr>
          <p:cNvSpPr/>
          <p:nvPr/>
        </p:nvSpPr>
        <p:spPr>
          <a:xfrm>
            <a:off x="5581487" y="2661618"/>
            <a:ext cx="5171179" cy="279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B8E65CCF-4BED-3244-871C-767854F79CA9}"/>
              </a:ext>
            </a:extLst>
          </p:cNvPr>
          <p:cNvSpPr/>
          <p:nvPr/>
        </p:nvSpPr>
        <p:spPr>
          <a:xfrm>
            <a:off x="6189132" y="2938921"/>
            <a:ext cx="4563533" cy="3637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solidFill>
                <a:latin typeface="Skyscanner Relative Book" panose="02000506040000020004" pitchFamily="2" charset="77"/>
                <a:ea typeface="Skyscanner Relative Book" panose="02000506040000020004" pitchFamily="2" charset="77"/>
              </a:rPr>
              <a:t>We could do this manually, but the </a:t>
            </a:r>
            <a:r>
              <a:rPr lang="en-US" sz="1050" dirty="0" err="1">
                <a:solidFill>
                  <a:schemeClr val="bg1"/>
                </a:solidFill>
                <a:latin typeface="Skyscanner Relative Book" panose="02000506040000020004" pitchFamily="2" charset="77"/>
                <a:ea typeface="Skyscanner Relative Book" panose="02000506040000020004" pitchFamily="2" charset="77"/>
              </a:rPr>
              <a:t>causalInference</a:t>
            </a:r>
            <a:r>
              <a:rPr lang="en-US" sz="1050" dirty="0">
                <a:solidFill>
                  <a:schemeClr val="bg1"/>
                </a:solidFill>
                <a:latin typeface="Skyscanner Relative Book" panose="02000506040000020004" pitchFamily="2" charset="77"/>
                <a:ea typeface="Skyscanner Relative Book" panose="02000506040000020004" pitchFamily="2" charset="77"/>
              </a:rPr>
              <a:t> package already has an in-built bias adjustment method </a:t>
            </a:r>
          </a:p>
        </p:txBody>
      </p:sp>
      <p:sp>
        <p:nvSpPr>
          <p:cNvPr id="36" name="Rounded Rectangle 35">
            <a:extLst>
              <a:ext uri="{FF2B5EF4-FFF2-40B4-BE49-F238E27FC236}">
                <a16:creationId xmlns:a16="http://schemas.microsoft.com/office/drawing/2014/main" id="{E9CC7C16-CD5B-784B-B6C1-FCF0B3E4E547}"/>
              </a:ext>
            </a:extLst>
          </p:cNvPr>
          <p:cNvSpPr/>
          <p:nvPr/>
        </p:nvSpPr>
        <p:spPr>
          <a:xfrm>
            <a:off x="6248400" y="4398764"/>
            <a:ext cx="5871307" cy="279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i="1" dirty="0">
                <a:solidFill>
                  <a:schemeClr val="bg1"/>
                </a:solidFill>
                <a:latin typeface="Skyscanner Relative Book" panose="02000506040000020004" pitchFamily="2" charset="77"/>
                <a:ea typeface="Skyscanner Relative Book" panose="02000506040000020004" pitchFamily="2" charset="77"/>
              </a:rPr>
              <a:t>Find 1 match using X between D groups, and adjust the bias</a:t>
            </a:r>
          </a:p>
        </p:txBody>
      </p:sp>
      <p:sp>
        <p:nvSpPr>
          <p:cNvPr id="40" name="TextBox 39">
            <a:extLst>
              <a:ext uri="{FF2B5EF4-FFF2-40B4-BE49-F238E27FC236}">
                <a16:creationId xmlns:a16="http://schemas.microsoft.com/office/drawing/2014/main" id="{299A5DC8-FE99-F742-8D6F-DBE6A2168E67}"/>
              </a:ext>
            </a:extLst>
          </p:cNvPr>
          <p:cNvSpPr txBox="1"/>
          <p:nvPr/>
        </p:nvSpPr>
        <p:spPr>
          <a:xfrm>
            <a:off x="2535427" y="6318982"/>
            <a:ext cx="9101680" cy="276999"/>
          </a:xfrm>
          <a:prstGeom prst="rect">
            <a:avLst/>
          </a:prstGeom>
          <a:noFill/>
        </p:spPr>
        <p:txBody>
          <a:bodyPr wrap="square">
            <a:spAutoFit/>
          </a:bodyPr>
          <a:lstStyle/>
          <a:p>
            <a:pPr algn="r"/>
            <a:r>
              <a:rPr lang="en-GB" sz="1200" b="0" i="1" u="none" strike="noStrike" dirty="0">
                <a:solidFill>
                  <a:schemeClr val="bg1"/>
                </a:solidFill>
                <a:effectLst/>
                <a:latin typeface="Skyscanner Relative Book" panose="02000506040000020004" pitchFamily="2" charset="77"/>
                <a:ea typeface="Skyscanner Relative Book" panose="02000506040000020004" pitchFamily="2" charset="77"/>
              </a:rPr>
              <a:t>We can say with confidence that our medicine does indeed lower the time someone spends at the hospital.</a:t>
            </a:r>
            <a:endParaRPr lang="en-US" sz="1200" i="1" dirty="0">
              <a:solidFill>
                <a:schemeClr val="bg1"/>
              </a:solidFill>
              <a:latin typeface="Skyscanner Relative Book" panose="02000506040000020004" pitchFamily="2" charset="77"/>
              <a:ea typeface="Skyscanner Relative Book" panose="02000506040000020004" pitchFamily="2" charset="77"/>
            </a:endParaRPr>
          </a:p>
        </p:txBody>
      </p:sp>
      <p:sp>
        <p:nvSpPr>
          <p:cNvPr id="41" name="Rounded Rectangle 40">
            <a:extLst>
              <a:ext uri="{FF2B5EF4-FFF2-40B4-BE49-F238E27FC236}">
                <a16:creationId xmlns:a16="http://schemas.microsoft.com/office/drawing/2014/main" id="{5D37BC25-00E4-1045-AE9A-5C40A5EF8AD9}"/>
              </a:ext>
            </a:extLst>
          </p:cNvPr>
          <p:cNvSpPr/>
          <p:nvPr/>
        </p:nvSpPr>
        <p:spPr>
          <a:xfrm>
            <a:off x="6932573" y="5718906"/>
            <a:ext cx="4548228" cy="19929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387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Propensity score matching</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A way to avoid controlling for all possible confounders (be that through regression or matching algorithms)</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02533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14FE3A-A882-C44D-960F-CEACD6180759}"/>
              </a:ext>
            </a:extLst>
          </p:cNvPr>
          <p:cNvPicPr>
            <a:picLocks noChangeAspect="1"/>
          </p:cNvPicPr>
          <p:nvPr/>
        </p:nvPicPr>
        <p:blipFill>
          <a:blip r:embed="rId2"/>
          <a:stretch>
            <a:fillRect/>
          </a:stretch>
        </p:blipFill>
        <p:spPr>
          <a:xfrm>
            <a:off x="6332954" y="2972402"/>
            <a:ext cx="4927519" cy="2991708"/>
          </a:xfrm>
          <a:prstGeom prst="rect">
            <a:avLst/>
          </a:prstGeom>
        </p:spPr>
      </p:pic>
      <p:pic>
        <p:nvPicPr>
          <p:cNvPr id="5" name="Picture 4">
            <a:extLst>
              <a:ext uri="{FF2B5EF4-FFF2-40B4-BE49-F238E27FC236}">
                <a16:creationId xmlns:a16="http://schemas.microsoft.com/office/drawing/2014/main" id="{30C123E6-45E3-AC47-B16E-AFCDDF05E935}"/>
              </a:ext>
            </a:extLst>
          </p:cNvPr>
          <p:cNvPicPr>
            <a:picLocks noChangeAspect="1"/>
          </p:cNvPicPr>
          <p:nvPr/>
        </p:nvPicPr>
        <p:blipFill>
          <a:blip r:embed="rId3"/>
          <a:stretch>
            <a:fillRect/>
          </a:stretch>
        </p:blipFill>
        <p:spPr>
          <a:xfrm>
            <a:off x="569155" y="2972402"/>
            <a:ext cx="5033534" cy="2914151"/>
          </a:xfrm>
          <a:prstGeom prst="rect">
            <a:avLst/>
          </a:prstGeom>
        </p:spPr>
      </p:pic>
      <p:sp>
        <p:nvSpPr>
          <p:cNvPr id="4" name="Text Placeholder 3">
            <a:extLst>
              <a:ext uri="{FF2B5EF4-FFF2-40B4-BE49-F238E27FC236}">
                <a16:creationId xmlns:a16="http://schemas.microsoft.com/office/drawing/2014/main" id="{62CD259E-1252-2A40-883B-031FB89261BC}"/>
              </a:ext>
            </a:extLst>
          </p:cNvPr>
          <p:cNvSpPr>
            <a:spLocks noGrp="1"/>
          </p:cNvSpPr>
          <p:nvPr>
            <p:ph type="body" sz="quarter" idx="15"/>
          </p:nvPr>
        </p:nvSpPr>
        <p:spPr/>
        <p:txBody>
          <a:bodyPr/>
          <a:lstStyle/>
          <a:p>
            <a:r>
              <a:rPr lang="en-US" dirty="0"/>
              <a:t>Causality suffers from bias</a:t>
            </a:r>
          </a:p>
        </p:txBody>
      </p:sp>
      <p:sp>
        <p:nvSpPr>
          <p:cNvPr id="6" name="Rounded Rectangle 5">
            <a:extLst>
              <a:ext uri="{FF2B5EF4-FFF2-40B4-BE49-F238E27FC236}">
                <a16:creationId xmlns:a16="http://schemas.microsoft.com/office/drawing/2014/main" id="{C772B2BD-3509-0144-BB8B-0E09DC564E8A}"/>
              </a:ext>
            </a:extLst>
          </p:cNvPr>
          <p:cNvSpPr/>
          <p:nvPr/>
        </p:nvSpPr>
        <p:spPr>
          <a:xfrm>
            <a:off x="3534310" y="4787218"/>
            <a:ext cx="1140432" cy="1038229"/>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57D5233-C746-524F-B11D-AADF8F82A636}"/>
              </a:ext>
            </a:extLst>
          </p:cNvPr>
          <p:cNvSpPr/>
          <p:nvPr/>
        </p:nvSpPr>
        <p:spPr>
          <a:xfrm>
            <a:off x="3534310" y="3626777"/>
            <a:ext cx="1140432" cy="1038229"/>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4991DFE-5F06-9248-BE84-CB16BC051BD2}"/>
              </a:ext>
            </a:extLst>
          </p:cNvPr>
          <p:cNvSpPr/>
          <p:nvPr/>
        </p:nvSpPr>
        <p:spPr>
          <a:xfrm>
            <a:off x="569154" y="1746606"/>
            <a:ext cx="4927519" cy="122579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4"/>
                </a:solidFill>
                <a:latin typeface="Skyscanner Relative Book" panose="02000506040000020004" pitchFamily="2" charset="77"/>
                <a:ea typeface="Skyscanner Relative Book" panose="02000506040000020004" pitchFamily="2" charset="77"/>
              </a:rPr>
              <a:t>If we don’t try to predict counterfactuals, based on the results, we might say that, </a:t>
            </a:r>
            <a:r>
              <a:rPr lang="en-US" sz="1400" b="1" dirty="0">
                <a:solidFill>
                  <a:schemeClr val="bg1"/>
                </a:solidFill>
                <a:latin typeface="Skyscanner Relative Book" panose="02000506040000020004" pitchFamily="2" charset="77"/>
                <a:ea typeface="Skyscanner Relative Book" panose="02000506040000020004" pitchFamily="2" charset="77"/>
              </a:rPr>
              <a:t>those schools with the new education system benefitted from it… </a:t>
            </a:r>
            <a:r>
              <a:rPr lang="en-US" sz="1100" i="1" dirty="0">
                <a:solidFill>
                  <a:schemeClr val="accent4"/>
                </a:solidFill>
                <a:latin typeface="Skyscanner Relative Book" panose="02000506040000020004" pitchFamily="2" charset="77"/>
                <a:ea typeface="Skyscanner Relative Book" panose="02000506040000020004" pitchFamily="2" charset="77"/>
              </a:rPr>
              <a:t>(the association eq. below says that 125 points better)</a:t>
            </a:r>
            <a:endParaRPr lang="en-US" sz="140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8F2BDE4C-9447-3047-8FFE-1FD9E2DB1E9E}"/>
              </a:ext>
            </a:extLst>
          </p:cNvPr>
          <p:cNvSpPr/>
          <p:nvPr/>
        </p:nvSpPr>
        <p:spPr>
          <a:xfrm>
            <a:off x="10263883" y="3652192"/>
            <a:ext cx="902414" cy="1038229"/>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56E0662-DC37-614C-80D4-9A8A9DFA1ECB}"/>
              </a:ext>
            </a:extLst>
          </p:cNvPr>
          <p:cNvSpPr/>
          <p:nvPr/>
        </p:nvSpPr>
        <p:spPr>
          <a:xfrm>
            <a:off x="10263883" y="4848324"/>
            <a:ext cx="902414" cy="1038229"/>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4B4CA3-E154-E141-BF12-E46FB06B5D7D}"/>
              </a:ext>
            </a:extLst>
          </p:cNvPr>
          <p:cNvSpPr/>
          <p:nvPr/>
        </p:nvSpPr>
        <p:spPr>
          <a:xfrm>
            <a:off x="6332954" y="1746606"/>
            <a:ext cx="4927519" cy="122579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4"/>
                </a:solidFill>
                <a:latin typeface="Skyscanner Relative Book" panose="02000506040000020004" pitchFamily="2" charset="77"/>
                <a:ea typeface="Skyscanner Relative Book" panose="02000506040000020004" pitchFamily="2" charset="77"/>
              </a:rPr>
              <a:t>… But assume we had true data like the one below, then we would actually be wrong! The schools 3 &amp; 4 actually had better grades before being treated!</a:t>
            </a:r>
          </a:p>
        </p:txBody>
      </p:sp>
      <p:sp>
        <p:nvSpPr>
          <p:cNvPr id="14" name="Rounded Rectangle 13">
            <a:extLst>
              <a:ext uri="{FF2B5EF4-FFF2-40B4-BE49-F238E27FC236}">
                <a16:creationId xmlns:a16="http://schemas.microsoft.com/office/drawing/2014/main" id="{D6417A3D-58AD-B34E-A03C-E50E665EBF43}"/>
              </a:ext>
            </a:extLst>
          </p:cNvPr>
          <p:cNvSpPr/>
          <p:nvPr/>
        </p:nvSpPr>
        <p:spPr>
          <a:xfrm>
            <a:off x="5332288" y="280992"/>
            <a:ext cx="6657061" cy="122579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4"/>
                </a:solidFill>
                <a:latin typeface="Skyscanner Relative Book" panose="02000506040000020004" pitchFamily="2" charset="77"/>
                <a:ea typeface="Skyscanner Relative Book" panose="02000506040000020004" pitchFamily="2" charset="77"/>
              </a:rPr>
              <a:t>If we said that the new education system is working with tablets, then one could argue that schools 3 &amp; 4 have better grades, not because of the new system, but because:</a:t>
            </a:r>
          </a:p>
          <a:p>
            <a:pPr marL="285750" indent="-285750">
              <a:buFont typeface="Arial" panose="020B0604020202020204" pitchFamily="34" charset="0"/>
              <a:buChar char="•"/>
            </a:pPr>
            <a:r>
              <a:rPr lang="en-US" sz="1400" dirty="0">
                <a:solidFill>
                  <a:schemeClr val="accent4"/>
                </a:solidFill>
                <a:latin typeface="Skyscanner Relative Book" panose="02000506040000020004" pitchFamily="2" charset="77"/>
                <a:ea typeface="Skyscanner Relative Book" panose="02000506040000020004" pitchFamily="2" charset="77"/>
              </a:rPr>
              <a:t>Schools with tablets =&gt; wealthy families =&gt; more time to study =&gt; even without tablets, they would still achieve better grades!</a:t>
            </a:r>
          </a:p>
          <a:p>
            <a:pPr marL="285750" indent="-285750">
              <a:buFont typeface="Arial" panose="020B0604020202020204" pitchFamily="34" charset="0"/>
              <a:buChar char="•"/>
            </a:pP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16" name="Straight Arrow Connector 15">
            <a:extLst>
              <a:ext uri="{FF2B5EF4-FFF2-40B4-BE49-F238E27FC236}">
                <a16:creationId xmlns:a16="http://schemas.microsoft.com/office/drawing/2014/main" id="{ACD76FEF-C419-E543-8A02-FBD4CD8E0776}"/>
              </a:ext>
            </a:extLst>
          </p:cNvPr>
          <p:cNvCxnSpPr/>
          <p:nvPr/>
        </p:nvCxnSpPr>
        <p:spPr>
          <a:xfrm flipV="1">
            <a:off x="4232953" y="1325366"/>
            <a:ext cx="965771" cy="42124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DDCCF3-298D-7047-B754-176039FF9367}"/>
              </a:ext>
            </a:extLst>
          </p:cNvPr>
          <p:cNvCxnSpPr>
            <a:cxnSpLocks/>
          </p:cNvCxnSpPr>
          <p:nvPr/>
        </p:nvCxnSpPr>
        <p:spPr>
          <a:xfrm>
            <a:off x="5633511" y="2359504"/>
            <a:ext cx="49331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8F173A-9C54-6E41-809E-1792A9A974A4}"/>
              </a:ext>
            </a:extLst>
          </p:cNvPr>
          <p:cNvCxnSpPr>
            <a:cxnSpLocks/>
          </p:cNvCxnSpPr>
          <p:nvPr/>
        </p:nvCxnSpPr>
        <p:spPr>
          <a:xfrm flipH="1" flipV="1">
            <a:off x="7594416" y="1612573"/>
            <a:ext cx="143842" cy="2389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27E69FF-F7E3-D147-AEC3-36C5897EE190}"/>
                  </a:ext>
                </a:extLst>
              </p:cNvPr>
              <p:cNvSpPr txBox="1"/>
              <p:nvPr/>
            </p:nvSpPr>
            <p:spPr>
              <a:xfrm>
                <a:off x="569154" y="6276153"/>
                <a:ext cx="4165179" cy="276999"/>
              </a:xfrm>
              <a:prstGeom prst="rect">
                <a:avLst/>
              </a:prstGeom>
              <a:solidFill>
                <a:srgbClr val="FFFFFF"/>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accent1"/>
                          </a:solidFill>
                          <a:latin typeface="Cambria Math" panose="02040503050406030204" pitchFamily="18" charset="0"/>
                        </a:rPr>
                        <m:t>𝑨𝒔𝒔𝒐𝒄𝒊𝒂𝒕𝒊𝒐𝒏</m:t>
                      </m:r>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e>
                        <m:e>
                          <m:r>
                            <a:rPr lang="en-GB" b="0" i="1" smtClean="0">
                              <a:solidFill>
                                <a:schemeClr val="accent4"/>
                              </a:solidFill>
                              <a:latin typeface="Cambria Math" panose="02040503050406030204" pitchFamily="18" charset="0"/>
                            </a:rPr>
                            <m:t>𝑇</m:t>
                          </m:r>
                          <m:r>
                            <a:rPr lang="en-GB" b="0" i="1" smtClean="0">
                              <a:solidFill>
                                <a:schemeClr val="accent4"/>
                              </a:solidFill>
                              <a:latin typeface="Cambria Math" panose="02040503050406030204" pitchFamily="18" charset="0"/>
                            </a:rPr>
                            <m:t>=1</m:t>
                          </m:r>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e>
                        <m:e>
                          <m:r>
                            <a:rPr lang="en-GB" b="0" i="1" smtClean="0">
                              <a:solidFill>
                                <a:schemeClr val="accent4"/>
                              </a:solidFill>
                              <a:latin typeface="Cambria Math" panose="02040503050406030204" pitchFamily="18" charset="0"/>
                            </a:rPr>
                            <m:t>𝑇</m:t>
                          </m:r>
                          <m:r>
                            <a:rPr lang="en-GB" b="0" i="1" smtClean="0">
                              <a:solidFill>
                                <a:schemeClr val="accent4"/>
                              </a:solidFill>
                              <a:latin typeface="Cambria Math" panose="02040503050406030204" pitchFamily="18" charset="0"/>
                            </a:rPr>
                            <m:t>=0</m:t>
                          </m:r>
                        </m:e>
                      </m:d>
                    </m:oMath>
                  </m:oMathPara>
                </a14:m>
                <a:endParaRPr lang="en-US" dirty="0">
                  <a:solidFill>
                    <a:schemeClr val="accent4"/>
                  </a:solidFill>
                </a:endParaRPr>
              </a:p>
            </p:txBody>
          </p:sp>
        </mc:Choice>
        <mc:Fallback xmlns="">
          <p:sp>
            <p:nvSpPr>
              <p:cNvPr id="29" name="TextBox 28">
                <a:extLst>
                  <a:ext uri="{FF2B5EF4-FFF2-40B4-BE49-F238E27FC236}">
                    <a16:creationId xmlns:a16="http://schemas.microsoft.com/office/drawing/2014/main" id="{027E69FF-F7E3-D147-AEC3-36C5897EE190}"/>
                  </a:ext>
                </a:extLst>
              </p:cNvPr>
              <p:cNvSpPr txBox="1">
                <a:spLocks noRot="1" noChangeAspect="1" noMove="1" noResize="1" noEditPoints="1" noAdjustHandles="1" noChangeArrowheads="1" noChangeShapeType="1" noTextEdit="1"/>
              </p:cNvSpPr>
              <p:nvPr/>
            </p:nvSpPr>
            <p:spPr>
              <a:xfrm>
                <a:off x="569154" y="6276153"/>
                <a:ext cx="4165179" cy="276999"/>
              </a:xfrm>
              <a:prstGeom prst="rect">
                <a:avLst/>
              </a:prstGeom>
              <a:blipFill>
                <a:blip r:embed="rId4"/>
                <a:stretch>
                  <a:fillRect l="-608" b="-9091"/>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46FBF420-2FA3-8C40-B7B2-3D3E2F39DA20}"/>
              </a:ext>
            </a:extLst>
          </p:cNvPr>
          <p:cNvSpPr/>
          <p:nvPr/>
        </p:nvSpPr>
        <p:spPr>
          <a:xfrm>
            <a:off x="5089781" y="6300009"/>
            <a:ext cx="2876764" cy="2769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solidFill>
                <a:latin typeface="Skyscanner Relative Book" panose="02000506040000020004" pitchFamily="2" charset="77"/>
                <a:ea typeface="Skyscanner Relative Book" panose="02000506040000020004" pitchFamily="2" charset="77"/>
              </a:rPr>
              <a:t>Average test score for treated schools minus average test score for untreated schools</a:t>
            </a:r>
          </a:p>
        </p:txBody>
      </p:sp>
      <mc:AlternateContent xmlns:mc="http://schemas.openxmlformats.org/markup-compatibility/2006" xmlns:a14="http://schemas.microsoft.com/office/drawing/2010/main">
        <mc:Choice Requires="a14">
          <p:sp>
            <p:nvSpPr>
              <p:cNvPr id="32" name="Text Placeholder 1">
                <a:extLst>
                  <a:ext uri="{FF2B5EF4-FFF2-40B4-BE49-F238E27FC236}">
                    <a16:creationId xmlns:a16="http://schemas.microsoft.com/office/drawing/2014/main" id="{27354C9B-5B71-EC4E-9486-837B22D88AE0}"/>
                  </a:ext>
                </a:extLst>
              </p:cNvPr>
              <p:cNvSpPr>
                <a:spLocks noGrp="1"/>
              </p:cNvSpPr>
              <p:nvPr>
                <p:ph type="body" sz="quarter" idx="16"/>
              </p:nvPr>
            </p:nvSpPr>
            <p:spPr>
              <a:xfrm>
                <a:off x="569156" y="1195266"/>
                <a:ext cx="6657062" cy="305148"/>
              </a:xfrm>
            </p:spPr>
            <p:txBody>
              <a:bodyPr/>
              <a:lstStyle/>
              <a:p>
                <a:r>
                  <a:rPr lang="en-US" sz="2000" dirty="0"/>
                  <a:t>Association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Causation</a:t>
                </a:r>
              </a:p>
            </p:txBody>
          </p:sp>
        </mc:Choice>
        <mc:Fallback xmlns="">
          <p:sp>
            <p:nvSpPr>
              <p:cNvPr id="32" name="Text Placeholder 1">
                <a:extLst>
                  <a:ext uri="{FF2B5EF4-FFF2-40B4-BE49-F238E27FC236}">
                    <a16:creationId xmlns:a16="http://schemas.microsoft.com/office/drawing/2014/main" id="{27354C9B-5B71-EC4E-9486-837B22D88AE0}"/>
                  </a:ext>
                </a:extLst>
              </p:cNvPr>
              <p:cNvSpPr>
                <a:spLocks noGrp="1" noRot="1" noChangeAspect="1" noMove="1" noResize="1" noEditPoints="1" noAdjustHandles="1" noChangeArrowheads="1" noChangeShapeType="1" noTextEdit="1"/>
              </p:cNvSpPr>
              <p:nvPr>
                <p:ph type="body" sz="quarter" idx="16"/>
              </p:nvPr>
            </p:nvSpPr>
            <p:spPr>
              <a:xfrm>
                <a:off x="569156" y="1195266"/>
                <a:ext cx="6657062" cy="305148"/>
              </a:xfrm>
              <a:blipFill>
                <a:blip r:embed="rId5"/>
                <a:stretch>
                  <a:fillRect l="-2286" t="-32000" b="-4400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7F411F69-19B6-2E42-AD11-7A81BD08D3AE}"/>
              </a:ext>
            </a:extLst>
          </p:cNvPr>
          <p:cNvGrpSpPr/>
          <p:nvPr/>
        </p:nvGrpSpPr>
        <p:grpSpPr>
          <a:xfrm>
            <a:off x="1397285" y="5964110"/>
            <a:ext cx="2707241" cy="250937"/>
            <a:chOff x="1397285" y="5964110"/>
            <a:chExt cx="2707241" cy="250937"/>
          </a:xfrm>
        </p:grpSpPr>
        <p:cxnSp>
          <p:nvCxnSpPr>
            <p:cNvPr id="34" name="Elbow Connector 33">
              <a:extLst>
                <a:ext uri="{FF2B5EF4-FFF2-40B4-BE49-F238E27FC236}">
                  <a16:creationId xmlns:a16="http://schemas.microsoft.com/office/drawing/2014/main" id="{3BA1CFFF-8A6E-294A-A0CE-CF18E0AB9749}"/>
                </a:ext>
              </a:extLst>
            </p:cNvPr>
            <p:cNvCxnSpPr/>
            <p:nvPr/>
          </p:nvCxnSpPr>
          <p:spPr>
            <a:xfrm rot="10800000" flipV="1">
              <a:off x="1397285" y="6024937"/>
              <a:ext cx="2707241" cy="190110"/>
            </a:xfrm>
            <a:prstGeom prst="bentConnector3">
              <a:avLst>
                <a:gd name="adj1" fmla="val 1000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B48761-65C5-E64D-9E93-345999C0FCBF}"/>
                </a:ext>
              </a:extLst>
            </p:cNvPr>
            <p:cNvCxnSpPr/>
            <p:nvPr/>
          </p:nvCxnSpPr>
          <p:spPr>
            <a:xfrm flipV="1">
              <a:off x="4104526" y="5964110"/>
              <a:ext cx="0" cy="6082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C31796A8-9B98-E344-A050-787E3449ECDC}"/>
              </a:ext>
            </a:extLst>
          </p:cNvPr>
          <p:cNvCxnSpPr/>
          <p:nvPr/>
        </p:nvCxnSpPr>
        <p:spPr>
          <a:xfrm>
            <a:off x="4816525" y="6414652"/>
            <a:ext cx="238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DC3B7A-C45A-0443-ADAF-127681BB4D13}"/>
              </a:ext>
            </a:extLst>
          </p:cNvPr>
          <p:cNvCxnSpPr>
            <a:cxnSpLocks/>
          </p:cNvCxnSpPr>
          <p:nvPr/>
        </p:nvCxnSpPr>
        <p:spPr>
          <a:xfrm>
            <a:off x="7822709" y="6414652"/>
            <a:ext cx="238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7DC2C90-37D6-804D-97AC-90B8BC803D5B}"/>
                  </a:ext>
                </a:extLst>
              </p:cNvPr>
              <p:cNvSpPr txBox="1"/>
              <p:nvPr/>
            </p:nvSpPr>
            <p:spPr>
              <a:xfrm>
                <a:off x="8209052" y="6219859"/>
                <a:ext cx="2317879" cy="357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200" i="1" smtClean="0">
                              <a:solidFill>
                                <a:schemeClr val="accent4"/>
                              </a:solidFill>
                              <a:latin typeface="Cambria Math" panose="02040503050406030204" pitchFamily="18" charset="0"/>
                            </a:rPr>
                          </m:ctrlPr>
                        </m:fPr>
                        <m:num>
                          <m:r>
                            <a:rPr lang="en-GB" sz="1200" b="0" i="1" smtClean="0">
                              <a:solidFill>
                                <a:schemeClr val="accent4"/>
                              </a:solidFill>
                              <a:latin typeface="Cambria Math" panose="02040503050406030204" pitchFamily="18" charset="0"/>
                            </a:rPr>
                            <m:t>(600+750)</m:t>
                          </m:r>
                        </m:num>
                        <m:den>
                          <m:r>
                            <a:rPr lang="en-GB" sz="1200" b="0" i="1" smtClean="0">
                              <a:solidFill>
                                <a:schemeClr val="accent4"/>
                              </a:solidFill>
                              <a:latin typeface="Cambria Math" panose="02040503050406030204" pitchFamily="18" charset="0"/>
                            </a:rPr>
                            <m:t>2</m:t>
                          </m:r>
                        </m:den>
                      </m:f>
                      <m:r>
                        <a:rPr lang="en-GB" sz="1200" b="0" i="1" smtClean="0">
                          <a:solidFill>
                            <a:schemeClr val="accent4"/>
                          </a:solidFill>
                          <a:latin typeface="Cambria Math" panose="02040503050406030204" pitchFamily="18" charset="0"/>
                        </a:rPr>
                        <m:t>−</m:t>
                      </m:r>
                      <m:f>
                        <m:fPr>
                          <m:ctrlPr>
                            <a:rPr lang="en-US" sz="1200" i="1">
                              <a:solidFill>
                                <a:schemeClr val="accent4"/>
                              </a:solidFill>
                              <a:latin typeface="Cambria Math" panose="02040503050406030204" pitchFamily="18" charset="0"/>
                            </a:rPr>
                          </m:ctrlPr>
                        </m:fPr>
                        <m:num>
                          <m:d>
                            <m:dPr>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5</m:t>
                              </m:r>
                              <m:r>
                                <a:rPr lang="en-GB" sz="1200" i="1" smtClean="0">
                                  <a:solidFill>
                                    <a:schemeClr val="accent4"/>
                                  </a:solidFill>
                                  <a:latin typeface="Cambria Math" panose="02040503050406030204" pitchFamily="18" charset="0"/>
                                </a:rPr>
                                <m:t>00+</m:t>
                              </m:r>
                              <m:r>
                                <a:rPr lang="en-GB" sz="1200" b="0" i="1" smtClean="0">
                                  <a:solidFill>
                                    <a:schemeClr val="accent4"/>
                                  </a:solidFill>
                                  <a:latin typeface="Cambria Math" panose="02040503050406030204" pitchFamily="18" charset="0"/>
                                </a:rPr>
                                <m:t>60</m:t>
                              </m:r>
                              <m:r>
                                <a:rPr lang="en-GB" sz="1200" i="1" smtClean="0">
                                  <a:solidFill>
                                    <a:schemeClr val="accent4"/>
                                  </a:solidFill>
                                  <a:latin typeface="Cambria Math" panose="02040503050406030204" pitchFamily="18" charset="0"/>
                                </a:rPr>
                                <m:t>0</m:t>
                              </m:r>
                            </m:e>
                          </m:d>
                        </m:num>
                        <m:den>
                          <m:r>
                            <a:rPr lang="en-GB" sz="1200" i="1">
                              <a:solidFill>
                                <a:schemeClr val="accent4"/>
                              </a:solidFill>
                              <a:latin typeface="Cambria Math" panose="02040503050406030204" pitchFamily="18" charset="0"/>
                            </a:rPr>
                            <m:t>2</m:t>
                          </m:r>
                        </m:den>
                      </m:f>
                      <m:r>
                        <a:rPr lang="en-GB" sz="1200" b="0" i="1" smtClean="0">
                          <a:solidFill>
                            <a:schemeClr val="accent4"/>
                          </a:solidFill>
                          <a:latin typeface="Cambria Math" panose="02040503050406030204" pitchFamily="18" charset="0"/>
                        </a:rPr>
                        <m:t>=125</m:t>
                      </m:r>
                    </m:oMath>
                  </m:oMathPara>
                </a14:m>
                <a:endParaRPr lang="en-US" sz="1200" dirty="0">
                  <a:solidFill>
                    <a:schemeClr val="accent4"/>
                  </a:solidFill>
                </a:endParaRPr>
              </a:p>
            </p:txBody>
          </p:sp>
        </mc:Choice>
        <mc:Fallback xmlns="">
          <p:sp>
            <p:nvSpPr>
              <p:cNvPr id="43" name="TextBox 42">
                <a:extLst>
                  <a:ext uri="{FF2B5EF4-FFF2-40B4-BE49-F238E27FC236}">
                    <a16:creationId xmlns:a16="http://schemas.microsoft.com/office/drawing/2014/main" id="{B7DC2C90-37D6-804D-97AC-90B8BC803D5B}"/>
                  </a:ext>
                </a:extLst>
              </p:cNvPr>
              <p:cNvSpPr txBox="1">
                <a:spLocks noRot="1" noChangeAspect="1" noMove="1" noResize="1" noEditPoints="1" noAdjustHandles="1" noChangeArrowheads="1" noChangeShapeType="1" noTextEdit="1"/>
              </p:cNvSpPr>
              <p:nvPr/>
            </p:nvSpPr>
            <p:spPr>
              <a:xfrm>
                <a:off x="8209052" y="6219859"/>
                <a:ext cx="2317879" cy="357149"/>
              </a:xfrm>
              <a:prstGeom prst="rect">
                <a:avLst/>
              </a:prstGeom>
              <a:blipFill>
                <a:blip r:embed="rId6"/>
                <a:stretch>
                  <a:fillRect l="-2186" r="-1093" b="-17241"/>
                </a:stretch>
              </a:blipFill>
            </p:spPr>
            <p:txBody>
              <a:bodyPr/>
              <a:lstStyle/>
              <a:p>
                <a:r>
                  <a:rPr lang="en-US">
                    <a:noFill/>
                  </a:rPr>
                  <a:t> </a:t>
                </a:r>
              </a:p>
            </p:txBody>
          </p:sp>
        </mc:Fallback>
      </mc:AlternateContent>
      <p:sp>
        <p:nvSpPr>
          <p:cNvPr id="44" name="Rounded Rectangle 43">
            <a:extLst>
              <a:ext uri="{FF2B5EF4-FFF2-40B4-BE49-F238E27FC236}">
                <a16:creationId xmlns:a16="http://schemas.microsoft.com/office/drawing/2014/main" id="{AFF960C1-63DB-A143-BC1A-7636C51D0FC5}"/>
              </a:ext>
            </a:extLst>
          </p:cNvPr>
          <p:cNvSpPr/>
          <p:nvPr/>
        </p:nvSpPr>
        <p:spPr>
          <a:xfrm>
            <a:off x="10875188" y="6259933"/>
            <a:ext cx="1316811" cy="2769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1"/>
                </a:solidFill>
                <a:latin typeface="Skyscanner Relative Book" panose="02000506040000020004" pitchFamily="2" charset="77"/>
                <a:ea typeface="Skyscanner Relative Book" panose="02000506040000020004" pitchFamily="2" charset="77"/>
              </a:rPr>
              <a:t>Which is wrong!</a:t>
            </a:r>
          </a:p>
        </p:txBody>
      </p:sp>
      <p:cxnSp>
        <p:nvCxnSpPr>
          <p:cNvPr id="45" name="Straight Arrow Connector 44">
            <a:extLst>
              <a:ext uri="{FF2B5EF4-FFF2-40B4-BE49-F238E27FC236}">
                <a16:creationId xmlns:a16="http://schemas.microsoft.com/office/drawing/2014/main" id="{9D383C06-47B6-EB4A-A679-5580DB2083F9}"/>
              </a:ext>
            </a:extLst>
          </p:cNvPr>
          <p:cNvCxnSpPr>
            <a:cxnSpLocks/>
          </p:cNvCxnSpPr>
          <p:nvPr/>
        </p:nvCxnSpPr>
        <p:spPr>
          <a:xfrm>
            <a:off x="10595910" y="6398433"/>
            <a:ext cx="238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69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4F4CDA-75D5-8D4D-9B38-B58A7EAEDE96}"/>
              </a:ext>
            </a:extLst>
          </p:cNvPr>
          <p:cNvSpPr>
            <a:spLocks noGrp="1"/>
          </p:cNvSpPr>
          <p:nvPr>
            <p:ph type="body" sz="quarter" idx="15"/>
          </p:nvPr>
        </p:nvSpPr>
        <p:spPr/>
        <p:txBody>
          <a:bodyPr/>
          <a:lstStyle/>
          <a:p>
            <a:r>
              <a:rPr lang="en-US" dirty="0"/>
              <a:t>How can a propensity score help?</a:t>
            </a:r>
          </a:p>
        </p:txBody>
      </p:sp>
      <p:pic>
        <p:nvPicPr>
          <p:cNvPr id="5" name="Picture 4">
            <a:extLst>
              <a:ext uri="{FF2B5EF4-FFF2-40B4-BE49-F238E27FC236}">
                <a16:creationId xmlns:a16="http://schemas.microsoft.com/office/drawing/2014/main" id="{FE23C271-E34D-3B40-9F31-EB104223F4F4}"/>
              </a:ext>
            </a:extLst>
          </p:cNvPr>
          <p:cNvPicPr>
            <a:picLocks noChangeAspect="1"/>
          </p:cNvPicPr>
          <p:nvPr/>
        </p:nvPicPr>
        <p:blipFill>
          <a:blip r:embed="rId2"/>
          <a:stretch>
            <a:fillRect/>
          </a:stretch>
        </p:blipFill>
        <p:spPr>
          <a:xfrm>
            <a:off x="569156" y="1389526"/>
            <a:ext cx="10844574" cy="1018062"/>
          </a:xfrm>
          <a:prstGeom prst="rect">
            <a:avLst/>
          </a:prstGeom>
        </p:spPr>
      </p:pic>
      <p:sp>
        <p:nvSpPr>
          <p:cNvPr id="6" name="Rounded Rectangle 5">
            <a:extLst>
              <a:ext uri="{FF2B5EF4-FFF2-40B4-BE49-F238E27FC236}">
                <a16:creationId xmlns:a16="http://schemas.microsoft.com/office/drawing/2014/main" id="{57A046E0-4258-DF49-9330-F35DF15C4F35}"/>
              </a:ext>
            </a:extLst>
          </p:cNvPr>
          <p:cNvSpPr/>
          <p:nvPr/>
        </p:nvSpPr>
        <p:spPr>
          <a:xfrm>
            <a:off x="569156" y="2407588"/>
            <a:ext cx="3957750" cy="3891612"/>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accent4"/>
                </a:solidFill>
                <a:latin typeface="Skyscanner Relative Book" panose="02000506040000020004" pitchFamily="2" charset="77"/>
                <a:ea typeface="Skyscanner Relative Book" panose="02000506040000020004" pitchFamily="2" charset="77"/>
              </a:rPr>
              <a:t>Imagine we want to evaluate the impact of a ‘growth mindset’ in school success.</a:t>
            </a:r>
          </a:p>
          <a:p>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800" b="1" dirty="0">
                <a:solidFill>
                  <a:schemeClr val="accent4"/>
                </a:solidFill>
                <a:latin typeface="Skyscanner Relative Book" panose="02000506040000020004" pitchFamily="2" charset="77"/>
                <a:ea typeface="Skyscanner Relative Book" panose="02000506040000020004" pitchFamily="2" charset="77"/>
              </a:rPr>
              <a:t>Intervention: </a:t>
            </a:r>
            <a:r>
              <a:rPr lang="en-GB" sz="800" dirty="0">
                <a:solidFill>
                  <a:schemeClr val="accent4"/>
                </a:solidFill>
                <a:latin typeface="Skyscanner Relative Book" panose="02000506040000020004" pitchFamily="2" charset="77"/>
                <a:ea typeface="Skyscanner Relative Book" panose="02000506040000020004" pitchFamily="2" charset="77"/>
              </a:rPr>
              <a:t>students receive from the school a seminar to instil in them a growth mindset</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schoolid</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identifier of the student’s school</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success_expect</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self-reported expectations for success in the future, a proxy for prior achievement, measured prior to random assignment</a:t>
            </a:r>
          </a:p>
          <a:p>
            <a:pPr marL="171450" indent="-171450">
              <a:buFont typeface="Arial" panose="020B0604020202020204" pitchFamily="34" charset="0"/>
              <a:buChar char="•"/>
            </a:pPr>
            <a:r>
              <a:rPr lang="en-GB" sz="800" b="1" dirty="0">
                <a:solidFill>
                  <a:schemeClr val="accent4"/>
                </a:solidFill>
                <a:latin typeface="Skyscanner Relative Book" panose="02000506040000020004" pitchFamily="2" charset="77"/>
                <a:ea typeface="Skyscanner Relative Book" panose="02000506040000020004" pitchFamily="2" charset="77"/>
              </a:rPr>
              <a:t>ethnicity:</a:t>
            </a:r>
            <a:r>
              <a:rPr lang="en-GB" sz="800" dirty="0">
                <a:solidFill>
                  <a:schemeClr val="accent4"/>
                </a:solidFill>
                <a:latin typeface="Skyscanner Relative Book" panose="02000506040000020004" pitchFamily="2" charset="77"/>
                <a:ea typeface="Skyscanner Relative Book" panose="02000506040000020004" pitchFamily="2" charset="77"/>
              </a:rPr>
              <a:t> categorical variable for student race/ethnicity</a:t>
            </a:r>
          </a:p>
          <a:p>
            <a:pPr marL="171450" indent="-171450">
              <a:buFont typeface="Arial" panose="020B0604020202020204" pitchFamily="34" charset="0"/>
              <a:buChar char="•"/>
            </a:pPr>
            <a:r>
              <a:rPr lang="en-GB" sz="800" b="1" dirty="0">
                <a:solidFill>
                  <a:schemeClr val="accent4"/>
                </a:solidFill>
                <a:latin typeface="Skyscanner Relative Book" panose="02000506040000020004" pitchFamily="2" charset="77"/>
                <a:ea typeface="Skyscanner Relative Book" panose="02000506040000020004" pitchFamily="2" charset="77"/>
              </a:rPr>
              <a:t>gender:</a:t>
            </a:r>
            <a:r>
              <a:rPr lang="en-GB" sz="800" dirty="0">
                <a:solidFill>
                  <a:schemeClr val="accent4"/>
                </a:solidFill>
                <a:latin typeface="Skyscanner Relative Book" panose="02000506040000020004" pitchFamily="2" charset="77"/>
                <a:ea typeface="Skyscanner Relative Book" panose="02000506040000020004" pitchFamily="2" charset="77"/>
              </a:rPr>
              <a:t> categorical variable for student identified gender</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frst_in_family</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categorical variable for student first-generation status, i.e. first in family to go to college</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school_urbanicity</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school-level categorical variable for urbanicity of the school, i.e. rural, suburban, etc</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school_mindset</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school-level mean of students’ fixed mindsets, reported prior to random assignment, standardised</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school_achievement</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school achievement level, as measured by test scores and college preparation for the previous 4 cohorts of students, standardised</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school_ethnic_minority</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school racial/ethnic minority composition, i.e., percentage of student body that is Black, Latino, or Native American, standardised</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school_poverty</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school poverty concentration, i.e., percentage of students who are from families whose incomes fall below the federal poverty line, standardised</a:t>
            </a:r>
          </a:p>
          <a:p>
            <a:pPr marL="171450" indent="-171450">
              <a:buFont typeface="Arial" panose="020B0604020202020204" pitchFamily="34" charset="0"/>
              <a:buChar char="•"/>
            </a:pPr>
            <a:r>
              <a:rPr lang="en-GB" sz="800" b="1" dirty="0" err="1">
                <a:solidFill>
                  <a:schemeClr val="accent4"/>
                </a:solidFill>
                <a:latin typeface="Skyscanner Relative Book" panose="02000506040000020004" pitchFamily="2" charset="77"/>
                <a:ea typeface="Skyscanner Relative Book" panose="02000506040000020004" pitchFamily="2" charset="77"/>
              </a:rPr>
              <a:t>school_size</a:t>
            </a:r>
            <a:r>
              <a:rPr lang="en-GB" sz="800" b="1" dirty="0">
                <a:solidFill>
                  <a:schemeClr val="accent4"/>
                </a:solidFill>
                <a:latin typeface="Skyscanner Relative Book" panose="02000506040000020004" pitchFamily="2" charset="77"/>
                <a:ea typeface="Skyscanner Relative Book" panose="02000506040000020004" pitchFamily="2" charset="77"/>
              </a:rPr>
              <a:t>:</a:t>
            </a:r>
            <a:r>
              <a:rPr lang="en-GB" sz="800" dirty="0">
                <a:solidFill>
                  <a:schemeClr val="accent4"/>
                </a:solidFill>
                <a:latin typeface="Skyscanner Relative Book" panose="02000506040000020004" pitchFamily="2" charset="77"/>
                <a:ea typeface="Skyscanner Relative Book" panose="02000506040000020004" pitchFamily="2" charset="77"/>
              </a:rPr>
              <a:t> total number of students in all four grade levels in the school, standardised.</a:t>
            </a:r>
          </a:p>
          <a:p>
            <a:pPr marL="171450" indent="-171450">
              <a:buFont typeface="Arial" panose="020B0604020202020204" pitchFamily="34" charset="0"/>
              <a:buChar char="•"/>
            </a:pP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8" name="Straight Connector 7">
            <a:extLst>
              <a:ext uri="{FF2B5EF4-FFF2-40B4-BE49-F238E27FC236}">
                <a16:creationId xmlns:a16="http://schemas.microsoft.com/office/drawing/2014/main" id="{B99D0F41-EAB4-3C42-BC38-E14D65E0E8B8}"/>
              </a:ext>
            </a:extLst>
          </p:cNvPr>
          <p:cNvCxnSpPr/>
          <p:nvPr/>
        </p:nvCxnSpPr>
        <p:spPr>
          <a:xfrm>
            <a:off x="4526906" y="2599267"/>
            <a:ext cx="0" cy="3699933"/>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5381B05-31A8-9D45-85C0-00AB712686DE}"/>
              </a:ext>
            </a:extLst>
          </p:cNvPr>
          <p:cNvPicPr>
            <a:picLocks noChangeAspect="1"/>
          </p:cNvPicPr>
          <p:nvPr/>
        </p:nvPicPr>
        <p:blipFill rotWithShape="1">
          <a:blip r:embed="rId3"/>
          <a:srcRect r="21042"/>
          <a:stretch/>
        </p:blipFill>
        <p:spPr>
          <a:xfrm>
            <a:off x="4671483" y="2583965"/>
            <a:ext cx="3617375" cy="951270"/>
          </a:xfrm>
          <a:prstGeom prst="rect">
            <a:avLst/>
          </a:prstGeom>
        </p:spPr>
      </p:pic>
      <p:sp>
        <p:nvSpPr>
          <p:cNvPr id="10" name="Rounded Rectangle 9">
            <a:extLst>
              <a:ext uri="{FF2B5EF4-FFF2-40B4-BE49-F238E27FC236}">
                <a16:creationId xmlns:a16="http://schemas.microsoft.com/office/drawing/2014/main" id="{09CB37C3-71C8-7B4C-AA67-0D60FD59438C}"/>
              </a:ext>
            </a:extLst>
          </p:cNvPr>
          <p:cNvSpPr/>
          <p:nvPr/>
        </p:nvSpPr>
        <p:spPr>
          <a:xfrm>
            <a:off x="4671483" y="3580622"/>
            <a:ext cx="3617373"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accent4"/>
                </a:solidFill>
                <a:latin typeface="Skyscanner Relative Book" panose="02000506040000020004" pitchFamily="2" charset="77"/>
                <a:ea typeface="Skyscanner Relative Book" panose="02000506040000020004" pitchFamily="2" charset="77"/>
              </a:rPr>
              <a:t>It seems that the intervention had a significant positive effect of + 0.47 points in the achievement score… but, we already suspect this is biased (</a:t>
            </a:r>
            <a:r>
              <a:rPr lang="en-GB" sz="1000" dirty="0">
                <a:solidFill>
                  <a:schemeClr val="accent4"/>
                </a:solidFill>
                <a:latin typeface="Skyscanner Relative Book" panose="02000506040000020004" pitchFamily="2" charset="77"/>
                <a:ea typeface="Skyscanner Relative Book" panose="02000506040000020004" pitchFamily="2" charset="77"/>
              </a:rPr>
              <a:t>more ambitious people are more willing to go to the seminar, so they probably would have achieved more even if they had not attended it). </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r>
              <a:rPr lang="en-GB" sz="1000" dirty="0">
                <a:solidFill>
                  <a:schemeClr val="accent4"/>
                </a:solidFill>
                <a:latin typeface="Skyscanner Relative Book" panose="02000506040000020004" pitchFamily="2" charset="77"/>
                <a:ea typeface="Skyscanner Relative Book" panose="02000506040000020004" pitchFamily="2" charset="77"/>
              </a:rPr>
              <a:t>We could try to control for bias through regression or simple matching, but we will introduce propensity score matching.</a:t>
            </a:r>
            <a:r>
              <a:rPr lang="en-US" sz="1000" dirty="0">
                <a:solidFill>
                  <a:schemeClr val="accent4"/>
                </a:solidFill>
                <a:latin typeface="Skyscanner Relative Book" panose="02000506040000020004" pitchFamily="2" charset="77"/>
                <a:ea typeface="Skyscanner Relative Book" panose="02000506040000020004" pitchFamily="2" charset="77"/>
              </a:rPr>
              <a:t> </a:t>
            </a:r>
          </a:p>
          <a:p>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38A0D5C7-6280-E640-8326-F1D1F703CC6D}"/>
                  </a:ext>
                </a:extLst>
              </p:cNvPr>
              <p:cNvSpPr/>
              <p:nvPr/>
            </p:nvSpPr>
            <p:spPr>
              <a:xfrm>
                <a:off x="4671482" y="5092451"/>
                <a:ext cx="3617373"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accent4"/>
                    </a:solidFill>
                    <a:latin typeface="Skyscanner Relative Book" panose="02000506040000020004" pitchFamily="2" charset="77"/>
                    <a:ea typeface="Skyscanner Relative Book" panose="02000506040000020004" pitchFamily="2" charset="77"/>
                  </a:rPr>
                  <a:t>What is Propensity Score in the context of Y, T and X?</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Propensity score comes from the realisation that you don’t need to directly control for confounders X to achieve conditional independence.</a:t>
                </a: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The propensity score is often the conditional probability of the treatment </a:t>
                </a:r>
                <a14:m>
                  <m:oMath xmlns:m="http://schemas.openxmlformats.org/officeDocument/2006/math">
                    <m:r>
                      <a:rPr lang="en-GB" sz="1000" b="0" i="1" smtClean="0">
                        <a:solidFill>
                          <a:schemeClr val="accent4"/>
                        </a:solidFill>
                        <a:latin typeface="Cambria Math" panose="02040503050406030204" pitchFamily="18" charset="0"/>
                        <a:ea typeface="Skyscanner Relative Book" panose="02000506040000020004" pitchFamily="2" charset="77"/>
                      </a:rPr>
                      <m:t>𝑃</m:t>
                    </m:r>
                    <m:r>
                      <a:rPr lang="en-GB" sz="1000" b="0" i="1" smtClean="0">
                        <a:solidFill>
                          <a:schemeClr val="accent4"/>
                        </a:solidFill>
                        <a:latin typeface="Cambria Math" panose="02040503050406030204" pitchFamily="18" charset="0"/>
                        <a:ea typeface="Skyscanner Relative Book" panose="02000506040000020004" pitchFamily="2" charset="77"/>
                      </a:rPr>
                      <m:t>(</m:t>
                    </m:r>
                    <m:r>
                      <a:rPr lang="en-GB" sz="1000" b="0" i="1" smtClean="0">
                        <a:solidFill>
                          <a:schemeClr val="accent4"/>
                        </a:solidFill>
                        <a:latin typeface="Cambria Math" panose="02040503050406030204" pitchFamily="18" charset="0"/>
                        <a:ea typeface="Skyscanner Relative Book" panose="02000506040000020004" pitchFamily="2" charset="77"/>
                      </a:rPr>
                      <m:t>𝑇</m:t>
                    </m:r>
                    <m:r>
                      <a:rPr lang="en-GB" sz="1000" b="0" i="1" smtClean="0">
                        <a:solidFill>
                          <a:schemeClr val="accent4"/>
                        </a:solidFill>
                        <a:latin typeface="Cambria Math" panose="02040503050406030204" pitchFamily="18" charset="0"/>
                        <a:ea typeface="Skyscanner Relative Book" panose="02000506040000020004" pitchFamily="2" charset="77"/>
                      </a:rPr>
                      <m:t>|</m:t>
                    </m:r>
                    <m:r>
                      <a:rPr lang="en-GB" sz="1000" b="0" i="1" smtClean="0">
                        <a:solidFill>
                          <a:schemeClr val="accent4"/>
                        </a:solidFill>
                        <a:latin typeface="Cambria Math" panose="02040503050406030204" pitchFamily="18" charset="0"/>
                        <a:ea typeface="Skyscanner Relative Book" panose="02000506040000020004" pitchFamily="2" charset="77"/>
                      </a:rPr>
                      <m:t>𝑋</m:t>
                    </m:r>
                    <m:r>
                      <a:rPr lang="en-GB" sz="1000" b="0" i="1" smtClean="0">
                        <a:solidFill>
                          <a:schemeClr val="accent4"/>
                        </a:solidFill>
                        <a:latin typeface="Cambria Math" panose="02040503050406030204" pitchFamily="18" charset="0"/>
                        <a:ea typeface="Skyscanner Relative Book" panose="02000506040000020004" pitchFamily="2" charset="77"/>
                      </a:rPr>
                      <m:t>)</m:t>
                    </m:r>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1" name="Rounded Rectangle 10">
                <a:extLst>
                  <a:ext uri="{FF2B5EF4-FFF2-40B4-BE49-F238E27FC236}">
                    <a16:creationId xmlns:a16="http://schemas.microsoft.com/office/drawing/2014/main" id="{38A0D5C7-6280-E640-8326-F1D1F703CC6D}"/>
                  </a:ext>
                </a:extLst>
              </p:cNvPr>
              <p:cNvSpPr>
                <a:spLocks noRot="1" noChangeAspect="1" noMove="1" noResize="1" noEditPoints="1" noAdjustHandles="1" noChangeArrowheads="1" noChangeShapeType="1" noTextEdit="1"/>
              </p:cNvSpPr>
              <p:nvPr/>
            </p:nvSpPr>
            <p:spPr>
              <a:xfrm>
                <a:off x="4671482" y="5092451"/>
                <a:ext cx="3617373" cy="951269"/>
              </a:xfrm>
              <a:prstGeom prst="roundRect">
                <a:avLst/>
              </a:prstGeom>
              <a:blipFill>
                <a:blip r:embed="rId4"/>
                <a:stretch>
                  <a:fillRect b="-57895"/>
                </a:stretch>
              </a:blipFill>
              <a:ln w="28575">
                <a:noFill/>
              </a:ln>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A0A3D81E-CEB2-9C42-9C4F-42E5939F6BF6}"/>
              </a:ext>
            </a:extLst>
          </p:cNvPr>
          <p:cNvGrpSpPr/>
          <p:nvPr/>
        </p:nvGrpSpPr>
        <p:grpSpPr>
          <a:xfrm>
            <a:off x="9067800" y="2697772"/>
            <a:ext cx="1524001" cy="2566980"/>
            <a:chOff x="9067800" y="2697772"/>
            <a:chExt cx="1524001" cy="2566980"/>
          </a:xfrm>
        </p:grpSpPr>
        <p:cxnSp>
          <p:nvCxnSpPr>
            <p:cNvPr id="20" name="Curved Connector 19">
              <a:extLst>
                <a:ext uri="{FF2B5EF4-FFF2-40B4-BE49-F238E27FC236}">
                  <a16:creationId xmlns:a16="http://schemas.microsoft.com/office/drawing/2014/main" id="{5E59B25E-C522-514A-931D-DEF299A72A5A}"/>
                </a:ext>
              </a:extLst>
            </p:cNvPr>
            <p:cNvCxnSpPr>
              <a:cxnSpLocks/>
              <a:stCxn id="13" idx="4"/>
              <a:endCxn id="14" idx="0"/>
            </p:cNvCxnSpPr>
            <p:nvPr/>
          </p:nvCxnSpPr>
          <p:spPr>
            <a:xfrm rot="16200000" flipH="1">
              <a:off x="10093720" y="3957482"/>
              <a:ext cx="234161"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61D271D-8675-674E-ABBD-A5DEFCCA2861}"/>
                </a:ext>
              </a:extLst>
            </p:cNvPr>
            <p:cNvGrpSpPr/>
            <p:nvPr/>
          </p:nvGrpSpPr>
          <p:grpSpPr>
            <a:xfrm>
              <a:off x="9067800" y="2697772"/>
              <a:ext cx="1524001" cy="2566980"/>
              <a:chOff x="9067800" y="2697772"/>
              <a:chExt cx="1524001" cy="2566980"/>
            </a:xfrm>
          </p:grpSpPr>
          <p:sp>
            <p:nvSpPr>
              <p:cNvPr id="12" name="Oval 11">
                <a:extLst>
                  <a:ext uri="{FF2B5EF4-FFF2-40B4-BE49-F238E27FC236}">
                    <a16:creationId xmlns:a16="http://schemas.microsoft.com/office/drawing/2014/main" id="{E1050B96-6208-614C-9D5A-01DC688581D2}"/>
                  </a:ext>
                </a:extLst>
              </p:cNvPr>
              <p:cNvSpPr/>
              <p:nvPr/>
            </p:nvSpPr>
            <p:spPr>
              <a:xfrm>
                <a:off x="9067800" y="2697772"/>
                <a:ext cx="762000" cy="51956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Skyscanner Relative Book" panose="02000506040000020004" pitchFamily="2" charset="77"/>
                    <a:ea typeface="Skyscanner Relative Book" panose="02000506040000020004" pitchFamily="2" charset="77"/>
                  </a:rPr>
                  <a:t>X</a:t>
                </a:r>
              </a:p>
            </p:txBody>
          </p:sp>
          <p:sp>
            <p:nvSpPr>
              <p:cNvPr id="13" name="Oval 12">
                <a:extLst>
                  <a:ext uri="{FF2B5EF4-FFF2-40B4-BE49-F238E27FC236}">
                    <a16:creationId xmlns:a16="http://schemas.microsoft.com/office/drawing/2014/main" id="{EA828D58-6775-814E-919A-F230FDEC86B4}"/>
                  </a:ext>
                </a:extLst>
              </p:cNvPr>
              <p:cNvSpPr/>
              <p:nvPr/>
            </p:nvSpPr>
            <p:spPr>
              <a:xfrm>
                <a:off x="9829800" y="3320841"/>
                <a:ext cx="762000" cy="51956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latin typeface="Skyscanner Relative Book" panose="02000506040000020004" pitchFamily="2" charset="77"/>
                    <a:ea typeface="Skyscanner Relative Book" panose="02000506040000020004" pitchFamily="2" charset="77"/>
                  </a:rPr>
                  <a:t>P(x)</a:t>
                </a:r>
              </a:p>
            </p:txBody>
          </p:sp>
          <p:sp>
            <p:nvSpPr>
              <p:cNvPr id="14" name="Oval 13">
                <a:extLst>
                  <a:ext uri="{FF2B5EF4-FFF2-40B4-BE49-F238E27FC236}">
                    <a16:creationId xmlns:a16="http://schemas.microsoft.com/office/drawing/2014/main" id="{15C8D199-1CE7-8C4C-8324-1DF38C2D2E9D}"/>
                  </a:ext>
                </a:extLst>
              </p:cNvPr>
              <p:cNvSpPr/>
              <p:nvPr/>
            </p:nvSpPr>
            <p:spPr>
              <a:xfrm>
                <a:off x="9829801" y="4074564"/>
                <a:ext cx="762000" cy="51956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Skyscanner Relative Book" panose="02000506040000020004" pitchFamily="2" charset="77"/>
                    <a:ea typeface="Skyscanner Relative Book" panose="02000506040000020004" pitchFamily="2" charset="77"/>
                  </a:rPr>
                  <a:t>T</a:t>
                </a:r>
              </a:p>
            </p:txBody>
          </p:sp>
          <p:sp>
            <p:nvSpPr>
              <p:cNvPr id="15" name="Oval 14">
                <a:extLst>
                  <a:ext uri="{FF2B5EF4-FFF2-40B4-BE49-F238E27FC236}">
                    <a16:creationId xmlns:a16="http://schemas.microsoft.com/office/drawing/2014/main" id="{26D66F38-3376-744A-896A-591A86245DDF}"/>
                  </a:ext>
                </a:extLst>
              </p:cNvPr>
              <p:cNvSpPr/>
              <p:nvPr/>
            </p:nvSpPr>
            <p:spPr>
              <a:xfrm>
                <a:off x="9067800" y="4745190"/>
                <a:ext cx="762000" cy="51956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Skyscanner Relative Book" panose="02000506040000020004" pitchFamily="2" charset="77"/>
                    <a:ea typeface="Skyscanner Relative Book" panose="02000506040000020004" pitchFamily="2" charset="77"/>
                  </a:rPr>
                  <a:t>Y</a:t>
                </a:r>
              </a:p>
            </p:txBody>
          </p:sp>
          <p:cxnSp>
            <p:nvCxnSpPr>
              <p:cNvPr id="17" name="Curved Connector 16">
                <a:extLst>
                  <a:ext uri="{FF2B5EF4-FFF2-40B4-BE49-F238E27FC236}">
                    <a16:creationId xmlns:a16="http://schemas.microsoft.com/office/drawing/2014/main" id="{296A6BB1-DE1C-7444-BC03-432E36F5AB2C}"/>
                  </a:ext>
                </a:extLst>
              </p:cNvPr>
              <p:cNvCxnSpPr>
                <a:cxnSpLocks/>
                <a:stCxn id="12" idx="6"/>
                <a:endCxn id="13" idx="0"/>
              </p:cNvCxnSpPr>
              <p:nvPr/>
            </p:nvCxnSpPr>
            <p:spPr>
              <a:xfrm>
                <a:off x="9829800" y="2957553"/>
                <a:ext cx="381000" cy="3632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3319FF4-85E0-1A42-B93E-16E98976D3D9}"/>
                  </a:ext>
                </a:extLst>
              </p:cNvPr>
              <p:cNvCxnSpPr>
                <a:cxnSpLocks/>
                <a:stCxn id="14" idx="4"/>
                <a:endCxn id="15" idx="6"/>
              </p:cNvCxnSpPr>
              <p:nvPr/>
            </p:nvCxnSpPr>
            <p:spPr>
              <a:xfrm rot="5400000">
                <a:off x="9814879" y="4609048"/>
                <a:ext cx="410845" cy="3810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E8CA938D-DFCF-7143-A7EA-9612C7990FD2}"/>
                  </a:ext>
                </a:extLst>
              </p:cNvPr>
              <p:cNvCxnSpPr>
                <a:cxnSpLocks/>
                <a:stCxn id="12" idx="4"/>
                <a:endCxn id="15" idx="0"/>
              </p:cNvCxnSpPr>
              <p:nvPr/>
            </p:nvCxnSpPr>
            <p:spPr>
              <a:xfrm rot="5400000">
                <a:off x="8684872" y="3981262"/>
                <a:ext cx="1527856"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9" name="Rounded Rectangle 28">
            <a:extLst>
              <a:ext uri="{FF2B5EF4-FFF2-40B4-BE49-F238E27FC236}">
                <a16:creationId xmlns:a16="http://schemas.microsoft.com/office/drawing/2014/main" id="{2EB8B3A8-3861-E649-BA8A-254DF7A2EF4D}"/>
              </a:ext>
            </a:extLst>
          </p:cNvPr>
          <p:cNvSpPr/>
          <p:nvPr/>
        </p:nvSpPr>
        <p:spPr>
          <a:xfrm>
            <a:off x="8574631" y="5467247"/>
            <a:ext cx="3617369"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The list X feature to control might be too big or difficult to go within a regression model.</a:t>
            </a: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But, if we managed to get a good representation of X through P(x), then X will not really be needed to give me extra information about T.</a:t>
            </a:r>
          </a:p>
          <a:p>
            <a:pPr marL="171450" indent="-171450">
              <a:buFont typeface="Arial" panose="020B0604020202020204" pitchFamily="34" charset="0"/>
              <a:buChar char="•"/>
            </a:pPr>
            <a:r>
              <a:rPr lang="en-GB" sz="1000" b="1" dirty="0">
                <a:solidFill>
                  <a:schemeClr val="tx2"/>
                </a:solidFill>
                <a:latin typeface="Skyscanner Relative Book" panose="02000506040000020004" pitchFamily="2" charset="77"/>
                <a:ea typeface="Skyscanner Relative Book" panose="02000506040000020004" pitchFamily="2" charset="77"/>
              </a:rPr>
              <a:t>Therefore controlling for P(x) is the same as controlling for X.</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32" name="Rectangle 31">
            <a:extLst>
              <a:ext uri="{FF2B5EF4-FFF2-40B4-BE49-F238E27FC236}">
                <a16:creationId xmlns:a16="http://schemas.microsoft.com/office/drawing/2014/main" id="{85FE820C-215A-6440-B522-F625ED1E15EF}"/>
              </a:ext>
            </a:extLst>
          </p:cNvPr>
          <p:cNvSpPr/>
          <p:nvPr/>
        </p:nvSpPr>
        <p:spPr>
          <a:xfrm>
            <a:off x="8771467" y="2583965"/>
            <a:ext cx="1981200" cy="2884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AA56CE4A-3456-204A-9039-E0BD057F3B7D}"/>
              </a:ext>
            </a:extLst>
          </p:cNvPr>
          <p:cNvSpPr/>
          <p:nvPr/>
        </p:nvSpPr>
        <p:spPr>
          <a:xfrm>
            <a:off x="8094133" y="3983056"/>
            <a:ext cx="943917" cy="2028277"/>
          </a:xfrm>
          <a:custGeom>
            <a:avLst/>
            <a:gdLst>
              <a:gd name="connsiteX0" fmla="*/ 0 w 943917"/>
              <a:gd name="connsiteY0" fmla="*/ 2028277 h 2028277"/>
              <a:gd name="connsiteX1" fmla="*/ 304800 w 943917"/>
              <a:gd name="connsiteY1" fmla="*/ 1867411 h 2028277"/>
              <a:gd name="connsiteX2" fmla="*/ 355600 w 943917"/>
              <a:gd name="connsiteY2" fmla="*/ 1232411 h 2028277"/>
              <a:gd name="connsiteX3" fmla="*/ 381000 w 943917"/>
              <a:gd name="connsiteY3" fmla="*/ 343411 h 2028277"/>
              <a:gd name="connsiteX4" fmla="*/ 872067 w 943917"/>
              <a:gd name="connsiteY4" fmla="*/ 30144 h 2028277"/>
              <a:gd name="connsiteX5" fmla="*/ 931334 w 943917"/>
              <a:gd name="connsiteY5" fmla="*/ 30144 h 202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917" h="2028277">
                <a:moveTo>
                  <a:pt x="0" y="2028277"/>
                </a:moveTo>
                <a:cubicBezTo>
                  <a:pt x="122766" y="2014166"/>
                  <a:pt x="245533" y="2000055"/>
                  <a:pt x="304800" y="1867411"/>
                </a:cubicBezTo>
                <a:cubicBezTo>
                  <a:pt x="364067" y="1734767"/>
                  <a:pt x="342900" y="1486411"/>
                  <a:pt x="355600" y="1232411"/>
                </a:cubicBezTo>
                <a:cubicBezTo>
                  <a:pt x="368300" y="978411"/>
                  <a:pt x="294922" y="543789"/>
                  <a:pt x="381000" y="343411"/>
                </a:cubicBezTo>
                <a:cubicBezTo>
                  <a:pt x="467078" y="143033"/>
                  <a:pt x="780345" y="82355"/>
                  <a:pt x="872067" y="30144"/>
                </a:cubicBezTo>
                <a:cubicBezTo>
                  <a:pt x="963789" y="-22067"/>
                  <a:pt x="947561" y="4038"/>
                  <a:pt x="931334" y="30144"/>
                </a:cubicBez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A9331C5-4373-9341-8A1E-B4FA70386C6B}"/>
              </a:ext>
            </a:extLst>
          </p:cNvPr>
          <p:cNvCxnSpPr>
            <a:cxnSpLocks/>
            <a:stCxn id="41" idx="5"/>
          </p:cNvCxnSpPr>
          <p:nvPr/>
        </p:nvCxnSpPr>
        <p:spPr>
          <a:xfrm flipV="1">
            <a:off x="9025467" y="3929094"/>
            <a:ext cx="188772" cy="8410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713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B40C9-8337-8340-978E-217D0BD9D40B}"/>
              </a:ext>
            </a:extLst>
          </p:cNvPr>
          <p:cNvSpPr>
            <a:spLocks noGrp="1"/>
          </p:cNvSpPr>
          <p:nvPr>
            <p:ph type="body" sz="quarter" idx="16"/>
          </p:nvPr>
        </p:nvSpPr>
        <p:spPr>
          <a:xfrm>
            <a:off x="569155" y="1195266"/>
            <a:ext cx="10742311" cy="300082"/>
          </a:xfrm>
        </p:spPr>
        <p:txBody>
          <a:bodyPr/>
          <a:lstStyle/>
          <a:p>
            <a:r>
              <a:rPr lang="en-US" sz="2000" dirty="0"/>
              <a:t>We will use logistic regression in this example, but the same applies using other ML algos. </a:t>
            </a:r>
          </a:p>
        </p:txBody>
      </p:sp>
      <p:sp>
        <p:nvSpPr>
          <p:cNvPr id="4" name="Text Placeholder 3">
            <a:extLst>
              <a:ext uri="{FF2B5EF4-FFF2-40B4-BE49-F238E27FC236}">
                <a16:creationId xmlns:a16="http://schemas.microsoft.com/office/drawing/2014/main" id="{F618C7EB-4E9D-204D-A07A-7B4CF166B953}"/>
              </a:ext>
            </a:extLst>
          </p:cNvPr>
          <p:cNvSpPr>
            <a:spLocks noGrp="1"/>
          </p:cNvSpPr>
          <p:nvPr>
            <p:ph type="body" sz="quarter" idx="15"/>
          </p:nvPr>
        </p:nvSpPr>
        <p:spPr/>
        <p:txBody>
          <a:bodyPr/>
          <a:lstStyle/>
          <a:p>
            <a:r>
              <a:rPr lang="en-US" dirty="0"/>
              <a:t>How do we calculate a propensity score?</a:t>
            </a:r>
          </a:p>
        </p:txBody>
      </p:sp>
      <p:pic>
        <p:nvPicPr>
          <p:cNvPr id="5" name="Picture 4">
            <a:extLst>
              <a:ext uri="{FF2B5EF4-FFF2-40B4-BE49-F238E27FC236}">
                <a16:creationId xmlns:a16="http://schemas.microsoft.com/office/drawing/2014/main" id="{C2CCB24E-7768-B648-84F3-7F2D4374F572}"/>
              </a:ext>
            </a:extLst>
          </p:cNvPr>
          <p:cNvPicPr>
            <a:picLocks noChangeAspect="1"/>
          </p:cNvPicPr>
          <p:nvPr/>
        </p:nvPicPr>
        <p:blipFill>
          <a:blip r:embed="rId2"/>
          <a:stretch>
            <a:fillRect/>
          </a:stretch>
        </p:blipFill>
        <p:spPr>
          <a:xfrm>
            <a:off x="569156" y="1713241"/>
            <a:ext cx="5588000" cy="939800"/>
          </a:xfrm>
          <a:prstGeom prst="rect">
            <a:avLst/>
          </a:prstGeom>
        </p:spPr>
      </p:pic>
      <p:pic>
        <p:nvPicPr>
          <p:cNvPr id="6" name="Picture 5">
            <a:extLst>
              <a:ext uri="{FF2B5EF4-FFF2-40B4-BE49-F238E27FC236}">
                <a16:creationId xmlns:a16="http://schemas.microsoft.com/office/drawing/2014/main" id="{AA7C4999-6921-164A-AA61-BCC062CAD967}"/>
              </a:ext>
            </a:extLst>
          </p:cNvPr>
          <p:cNvPicPr>
            <a:picLocks noChangeAspect="1"/>
          </p:cNvPicPr>
          <p:nvPr/>
        </p:nvPicPr>
        <p:blipFill>
          <a:blip r:embed="rId3"/>
          <a:stretch>
            <a:fillRect/>
          </a:stretch>
        </p:blipFill>
        <p:spPr>
          <a:xfrm>
            <a:off x="569155" y="2755897"/>
            <a:ext cx="5587999" cy="3455531"/>
          </a:xfrm>
          <a:prstGeom prst="rect">
            <a:avLst/>
          </a:prstGeom>
        </p:spPr>
      </p:pic>
      <p:sp>
        <p:nvSpPr>
          <p:cNvPr id="7" name="Rounded Rectangle 6">
            <a:extLst>
              <a:ext uri="{FF2B5EF4-FFF2-40B4-BE49-F238E27FC236}">
                <a16:creationId xmlns:a16="http://schemas.microsoft.com/office/drawing/2014/main" id="{5129EA4A-AD31-F54E-8D60-A5504365D499}"/>
              </a:ext>
            </a:extLst>
          </p:cNvPr>
          <p:cNvSpPr/>
          <p:nvPr/>
        </p:nvSpPr>
        <p:spPr>
          <a:xfrm>
            <a:off x="1371600" y="3657600"/>
            <a:ext cx="4292600" cy="21166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5FA358C-C33E-3443-A113-82B05C4FF3D0}"/>
              </a:ext>
            </a:extLst>
          </p:cNvPr>
          <p:cNvSpPr/>
          <p:nvPr/>
        </p:nvSpPr>
        <p:spPr>
          <a:xfrm>
            <a:off x="4705012" y="3118707"/>
            <a:ext cx="1390988" cy="460181"/>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800" dirty="0">
                <a:solidFill>
                  <a:schemeClr val="accent1"/>
                </a:solidFill>
                <a:latin typeface="Skyscanner Relative Book" panose="02000506040000020004" pitchFamily="2" charset="77"/>
                <a:ea typeface="Skyscanner Relative Book" panose="02000506040000020004" pitchFamily="2" charset="77"/>
              </a:rPr>
              <a:t>Fit a logit using all the confounders X to predict our treatment T</a:t>
            </a:r>
          </a:p>
        </p:txBody>
      </p:sp>
      <p:sp>
        <p:nvSpPr>
          <p:cNvPr id="9" name="Rounded Rectangle 8">
            <a:extLst>
              <a:ext uri="{FF2B5EF4-FFF2-40B4-BE49-F238E27FC236}">
                <a16:creationId xmlns:a16="http://schemas.microsoft.com/office/drawing/2014/main" id="{792EF3E3-FDD7-5E44-A0E1-246ECECF2F0B}"/>
              </a:ext>
            </a:extLst>
          </p:cNvPr>
          <p:cNvSpPr/>
          <p:nvPr/>
        </p:nvSpPr>
        <p:spPr>
          <a:xfrm>
            <a:off x="6297082" y="1648202"/>
            <a:ext cx="5505451" cy="19306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accent4"/>
                </a:solidFill>
                <a:latin typeface="Skyscanner Relative Book" panose="02000506040000020004" pitchFamily="2" charset="77"/>
                <a:ea typeface="Skyscanner Relative Book" panose="02000506040000020004" pitchFamily="2" charset="77"/>
              </a:rPr>
              <a:t>Sense check 1: use P(x) to find evidence of confounding.</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If a segmentation of the population has a higher propensity score than another, it means that something which is not random is causing the treatment.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If that same thing is also causing the outcome, we have confounding.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In our case, we can see that students that reported to be more ambitious also have a higher probability of attending the growth mindset seminar.</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10" name="Picture 9">
            <a:extLst>
              <a:ext uri="{FF2B5EF4-FFF2-40B4-BE49-F238E27FC236}">
                <a16:creationId xmlns:a16="http://schemas.microsoft.com/office/drawing/2014/main" id="{5033976B-829B-D44A-9552-79AFF11A9D54}"/>
              </a:ext>
            </a:extLst>
          </p:cNvPr>
          <p:cNvPicPr>
            <a:picLocks noChangeAspect="1"/>
          </p:cNvPicPr>
          <p:nvPr/>
        </p:nvPicPr>
        <p:blipFill>
          <a:blip r:embed="rId4"/>
          <a:stretch>
            <a:fillRect/>
          </a:stretch>
        </p:blipFill>
        <p:spPr>
          <a:xfrm>
            <a:off x="6889749" y="3632199"/>
            <a:ext cx="4320116" cy="3022303"/>
          </a:xfrm>
          <a:prstGeom prst="rect">
            <a:avLst/>
          </a:prstGeom>
        </p:spPr>
      </p:pic>
      <p:pic>
        <p:nvPicPr>
          <p:cNvPr id="11" name="Picture 10">
            <a:extLst>
              <a:ext uri="{FF2B5EF4-FFF2-40B4-BE49-F238E27FC236}">
                <a16:creationId xmlns:a16="http://schemas.microsoft.com/office/drawing/2014/main" id="{24AE3CAB-B033-AA46-A4C5-DD6A80B31B05}"/>
              </a:ext>
            </a:extLst>
          </p:cNvPr>
          <p:cNvPicPr>
            <a:picLocks noChangeAspect="1"/>
          </p:cNvPicPr>
          <p:nvPr/>
        </p:nvPicPr>
        <p:blipFill>
          <a:blip r:embed="rId5"/>
          <a:stretch>
            <a:fillRect/>
          </a:stretch>
        </p:blipFill>
        <p:spPr>
          <a:xfrm>
            <a:off x="6959598" y="3303717"/>
            <a:ext cx="3860801" cy="462209"/>
          </a:xfrm>
          <a:prstGeom prst="rect">
            <a:avLst/>
          </a:prstGeom>
        </p:spPr>
      </p:pic>
    </p:spTree>
    <p:extLst>
      <p:ext uri="{BB962C8B-B14F-4D97-AF65-F5344CB8AC3E}">
        <p14:creationId xmlns:p14="http://schemas.microsoft.com/office/powerpoint/2010/main" val="293794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B40C9-8337-8340-978E-217D0BD9D40B}"/>
              </a:ext>
            </a:extLst>
          </p:cNvPr>
          <p:cNvSpPr>
            <a:spLocks noGrp="1"/>
          </p:cNvSpPr>
          <p:nvPr>
            <p:ph type="body" sz="quarter" idx="16"/>
          </p:nvPr>
        </p:nvSpPr>
        <p:spPr>
          <a:xfrm>
            <a:off x="569155" y="1195266"/>
            <a:ext cx="10742311" cy="300082"/>
          </a:xfrm>
        </p:spPr>
        <p:txBody>
          <a:bodyPr/>
          <a:lstStyle/>
          <a:p>
            <a:r>
              <a:rPr lang="en-US" sz="2000" dirty="0"/>
              <a:t>We will use logistic regression in this example, but the same applies using other ML algos. </a:t>
            </a:r>
          </a:p>
        </p:txBody>
      </p:sp>
      <p:sp>
        <p:nvSpPr>
          <p:cNvPr id="4" name="Text Placeholder 3">
            <a:extLst>
              <a:ext uri="{FF2B5EF4-FFF2-40B4-BE49-F238E27FC236}">
                <a16:creationId xmlns:a16="http://schemas.microsoft.com/office/drawing/2014/main" id="{F618C7EB-4E9D-204D-A07A-7B4CF166B953}"/>
              </a:ext>
            </a:extLst>
          </p:cNvPr>
          <p:cNvSpPr>
            <a:spLocks noGrp="1"/>
          </p:cNvSpPr>
          <p:nvPr>
            <p:ph type="body" sz="quarter" idx="15"/>
          </p:nvPr>
        </p:nvSpPr>
        <p:spPr/>
        <p:txBody>
          <a:bodyPr/>
          <a:lstStyle/>
          <a:p>
            <a:r>
              <a:rPr lang="en-US" dirty="0"/>
              <a:t>How do we calculate a propensity score?</a:t>
            </a:r>
          </a:p>
        </p:txBody>
      </p:sp>
      <p:pic>
        <p:nvPicPr>
          <p:cNvPr id="5" name="Picture 4">
            <a:extLst>
              <a:ext uri="{FF2B5EF4-FFF2-40B4-BE49-F238E27FC236}">
                <a16:creationId xmlns:a16="http://schemas.microsoft.com/office/drawing/2014/main" id="{C2CCB24E-7768-B648-84F3-7F2D4374F572}"/>
              </a:ext>
            </a:extLst>
          </p:cNvPr>
          <p:cNvPicPr>
            <a:picLocks noChangeAspect="1"/>
          </p:cNvPicPr>
          <p:nvPr/>
        </p:nvPicPr>
        <p:blipFill>
          <a:blip r:embed="rId2"/>
          <a:stretch>
            <a:fillRect/>
          </a:stretch>
        </p:blipFill>
        <p:spPr>
          <a:xfrm>
            <a:off x="569156" y="1713241"/>
            <a:ext cx="5588000" cy="939800"/>
          </a:xfrm>
          <a:prstGeom prst="rect">
            <a:avLst/>
          </a:prstGeom>
        </p:spPr>
      </p:pic>
      <p:pic>
        <p:nvPicPr>
          <p:cNvPr id="6" name="Picture 5">
            <a:extLst>
              <a:ext uri="{FF2B5EF4-FFF2-40B4-BE49-F238E27FC236}">
                <a16:creationId xmlns:a16="http://schemas.microsoft.com/office/drawing/2014/main" id="{AA7C4999-6921-164A-AA61-BCC062CAD967}"/>
              </a:ext>
            </a:extLst>
          </p:cNvPr>
          <p:cNvPicPr>
            <a:picLocks noChangeAspect="1"/>
          </p:cNvPicPr>
          <p:nvPr/>
        </p:nvPicPr>
        <p:blipFill>
          <a:blip r:embed="rId3"/>
          <a:stretch>
            <a:fillRect/>
          </a:stretch>
        </p:blipFill>
        <p:spPr>
          <a:xfrm>
            <a:off x="569155" y="2755897"/>
            <a:ext cx="5587999" cy="3455531"/>
          </a:xfrm>
          <a:prstGeom prst="rect">
            <a:avLst/>
          </a:prstGeom>
        </p:spPr>
      </p:pic>
      <p:sp>
        <p:nvSpPr>
          <p:cNvPr id="7" name="Rounded Rectangle 6">
            <a:extLst>
              <a:ext uri="{FF2B5EF4-FFF2-40B4-BE49-F238E27FC236}">
                <a16:creationId xmlns:a16="http://schemas.microsoft.com/office/drawing/2014/main" id="{5129EA4A-AD31-F54E-8D60-A5504365D499}"/>
              </a:ext>
            </a:extLst>
          </p:cNvPr>
          <p:cNvSpPr/>
          <p:nvPr/>
        </p:nvSpPr>
        <p:spPr>
          <a:xfrm>
            <a:off x="1371600" y="3657600"/>
            <a:ext cx="4292600" cy="21166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5FA358C-C33E-3443-A113-82B05C4FF3D0}"/>
              </a:ext>
            </a:extLst>
          </p:cNvPr>
          <p:cNvSpPr/>
          <p:nvPr/>
        </p:nvSpPr>
        <p:spPr>
          <a:xfrm>
            <a:off x="4705012" y="3118707"/>
            <a:ext cx="1390988" cy="460181"/>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800" dirty="0">
                <a:solidFill>
                  <a:schemeClr val="accent1"/>
                </a:solidFill>
                <a:latin typeface="Skyscanner Relative Book" panose="02000506040000020004" pitchFamily="2" charset="77"/>
                <a:ea typeface="Skyscanner Relative Book" panose="02000506040000020004" pitchFamily="2" charset="77"/>
              </a:rPr>
              <a:t>Fit a logit using all the confounders X to predict our treatment T</a:t>
            </a:r>
          </a:p>
        </p:txBody>
      </p:sp>
      <p:sp>
        <p:nvSpPr>
          <p:cNvPr id="9" name="Rounded Rectangle 8">
            <a:extLst>
              <a:ext uri="{FF2B5EF4-FFF2-40B4-BE49-F238E27FC236}">
                <a16:creationId xmlns:a16="http://schemas.microsoft.com/office/drawing/2014/main" id="{792EF3E3-FDD7-5E44-A0E1-246ECECF2F0B}"/>
              </a:ext>
            </a:extLst>
          </p:cNvPr>
          <p:cNvSpPr/>
          <p:nvPr/>
        </p:nvSpPr>
        <p:spPr>
          <a:xfrm>
            <a:off x="6297082" y="1648202"/>
            <a:ext cx="5700185" cy="193068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accent4"/>
                </a:solidFill>
                <a:latin typeface="Skyscanner Relative Book" panose="02000506040000020004" pitchFamily="2" charset="77"/>
                <a:ea typeface="Skyscanner Relative Book" panose="02000506040000020004" pitchFamily="2" charset="77"/>
              </a:rPr>
              <a:t>Sense check 2: ensure P(x) is balanced across treatment groups</a:t>
            </a:r>
          </a:p>
          <a:p>
            <a:endParaRPr lang="en-GB"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also have to check that there is overlap between the treated and untreated population (If treated and untreated don’t overlap, it means they are very different and I won’t be able to extrapolate the effect of one group to the other.)</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Looking at the image below, we can see that no one has a propensity score of zero and that even in lower regions of the propensity score we can find both treated and untreated individuals.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This is what we call a nicely balanced treated and untreated population.</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3" name="Picture 2">
            <a:extLst>
              <a:ext uri="{FF2B5EF4-FFF2-40B4-BE49-F238E27FC236}">
                <a16:creationId xmlns:a16="http://schemas.microsoft.com/office/drawing/2014/main" id="{FBEDB007-420F-7540-BE9C-470809AE3AC0}"/>
              </a:ext>
            </a:extLst>
          </p:cNvPr>
          <p:cNvPicPr>
            <a:picLocks noChangeAspect="1"/>
          </p:cNvPicPr>
          <p:nvPr/>
        </p:nvPicPr>
        <p:blipFill>
          <a:blip r:embed="rId4"/>
          <a:stretch>
            <a:fillRect/>
          </a:stretch>
        </p:blipFill>
        <p:spPr>
          <a:xfrm>
            <a:off x="6613524" y="3488265"/>
            <a:ext cx="5067300" cy="660400"/>
          </a:xfrm>
          <a:prstGeom prst="rect">
            <a:avLst/>
          </a:prstGeom>
        </p:spPr>
      </p:pic>
      <p:pic>
        <p:nvPicPr>
          <p:cNvPr id="11" name="Picture 10">
            <a:extLst>
              <a:ext uri="{FF2B5EF4-FFF2-40B4-BE49-F238E27FC236}">
                <a16:creationId xmlns:a16="http://schemas.microsoft.com/office/drawing/2014/main" id="{98C792ED-1DAB-844C-BAC6-3BA03CF51474}"/>
              </a:ext>
            </a:extLst>
          </p:cNvPr>
          <p:cNvPicPr>
            <a:picLocks noChangeAspect="1"/>
          </p:cNvPicPr>
          <p:nvPr/>
        </p:nvPicPr>
        <p:blipFill>
          <a:blip r:embed="rId5"/>
          <a:stretch>
            <a:fillRect/>
          </a:stretch>
        </p:blipFill>
        <p:spPr>
          <a:xfrm>
            <a:off x="7555440" y="4178575"/>
            <a:ext cx="3183467" cy="2358124"/>
          </a:xfrm>
          <a:prstGeom prst="rect">
            <a:avLst/>
          </a:prstGeom>
        </p:spPr>
      </p:pic>
    </p:spTree>
    <p:extLst>
      <p:ext uri="{BB962C8B-B14F-4D97-AF65-F5344CB8AC3E}">
        <p14:creationId xmlns:p14="http://schemas.microsoft.com/office/powerpoint/2010/main" val="2545593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8614-BE00-6248-BC8E-F99EF5352768}"/>
              </a:ext>
            </a:extLst>
          </p:cNvPr>
          <p:cNvSpPr>
            <a:spLocks noGrp="1"/>
          </p:cNvSpPr>
          <p:nvPr>
            <p:ph type="body" sz="quarter" idx="17"/>
          </p:nvPr>
        </p:nvSpPr>
        <p:spPr>
          <a:xfrm>
            <a:off x="569156" y="1427764"/>
            <a:ext cx="10670189" cy="1917897"/>
          </a:xfrm>
        </p:spPr>
        <p:txBody>
          <a:bodyPr/>
          <a:lstStyle/>
          <a:p>
            <a:pPr marL="0" indent="0">
              <a:spcAft>
                <a:spcPts val="0"/>
              </a:spcAft>
              <a:buNone/>
            </a:pPr>
            <a:r>
              <a:rPr lang="en-GB" sz="1200" b="1" dirty="0">
                <a:solidFill>
                  <a:schemeClr val="accent1"/>
                </a:solidFill>
              </a:rPr>
              <a:t>Careful with including variables that predict only the treatment but have no correlating with the target!! </a:t>
            </a:r>
          </a:p>
          <a:p>
            <a:pPr marL="285750" lvl="1" indent="-285750">
              <a:buFont typeface="Arial" panose="020B0604020202020204" pitchFamily="34" charset="0"/>
              <a:buChar char="•"/>
            </a:pPr>
            <a:r>
              <a:rPr lang="en-GB" dirty="0">
                <a:solidFill>
                  <a:schemeClr val="accent4"/>
                </a:solidFill>
                <a:latin typeface="Skyscanner Relative Book" panose="02000506040000020004" pitchFamily="2" charset="77"/>
                <a:ea typeface="Skyscanner Relative Book" panose="02000506040000020004" pitchFamily="2" charset="77"/>
              </a:rPr>
              <a:t>It can be tempting to use all the power of the machine learning toolkit to make propensity score estimation as precise as possible. For example, use more complex models (not a bad thing on it’s own), but also, use all possible available X features.</a:t>
            </a:r>
          </a:p>
          <a:p>
            <a:pPr marL="285750" lvl="1" indent="-285750">
              <a:buFont typeface="Arial" panose="020B0604020202020204" pitchFamily="34" charset="0"/>
              <a:buChar char="•"/>
            </a:pPr>
            <a:r>
              <a:rPr lang="en-GB" dirty="0">
                <a:solidFill>
                  <a:schemeClr val="accent4"/>
                </a:solidFill>
                <a:latin typeface="Skyscanner Relative Book" panose="02000506040000020004" pitchFamily="2" charset="77"/>
                <a:ea typeface="Skyscanner Relative Book" panose="02000506040000020004" pitchFamily="2" charset="77"/>
              </a:rPr>
              <a:t>One thing to note is that predictive quality of the propensity score does not translate into its balancing properties. In fact, maximising the prediction power of the propensity score can even hurt the causal inference goal. </a:t>
            </a:r>
          </a:p>
          <a:p>
            <a:pPr marL="285750" lvl="1" indent="-285750">
              <a:buFont typeface="Arial" panose="020B0604020202020204" pitchFamily="34" charset="0"/>
              <a:buChar char="•"/>
            </a:pPr>
            <a:r>
              <a:rPr lang="en-GB" b="1" dirty="0">
                <a:solidFill>
                  <a:schemeClr val="accent1"/>
                </a:solidFill>
                <a:latin typeface="Skyscanner Relative Book" panose="02000506040000020004" pitchFamily="2" charset="77"/>
                <a:ea typeface="Skyscanner Relative Book" panose="02000506040000020004" pitchFamily="2" charset="77"/>
              </a:rPr>
              <a:t>Propensity score doesn’t need to predict the treatment very well. It just needs to include all the confounding variables.</a:t>
            </a:r>
            <a:r>
              <a:rPr lang="en-GB" dirty="0">
                <a:solidFill>
                  <a:schemeClr val="accent4"/>
                </a:solidFill>
                <a:latin typeface="Skyscanner Relative Book" panose="02000506040000020004" pitchFamily="2" charset="77"/>
                <a:ea typeface="Skyscanner Relative Book" panose="02000506040000020004" pitchFamily="2" charset="77"/>
              </a:rPr>
              <a:t> </a:t>
            </a:r>
          </a:p>
          <a:p>
            <a:pPr marL="285750" lvl="1" indent="-285750">
              <a:buFont typeface="Arial" panose="020B0604020202020204" pitchFamily="34" charset="0"/>
              <a:buChar char="•"/>
            </a:pPr>
            <a:r>
              <a:rPr lang="en-GB" dirty="0">
                <a:solidFill>
                  <a:schemeClr val="accent4"/>
                </a:solidFill>
                <a:latin typeface="Skyscanner Relative Book" panose="02000506040000020004" pitchFamily="2" charset="77"/>
                <a:ea typeface="Skyscanner Relative Book" panose="02000506040000020004" pitchFamily="2" charset="77"/>
              </a:rPr>
              <a:t>If we include variables that are very good in predicting the treatment but have no bearing on the outcome this will actually increase the variance of the propensity score estimator. </a:t>
            </a:r>
            <a:r>
              <a:rPr lang="en-GB" i="1" dirty="0">
                <a:solidFill>
                  <a:schemeClr val="accent5"/>
                </a:solidFill>
                <a:latin typeface="Skyscanner Relative Book" panose="02000506040000020004" pitchFamily="2" charset="77"/>
                <a:ea typeface="Skyscanner Relative Book" panose="02000506040000020004" pitchFamily="2" charset="77"/>
              </a:rPr>
              <a:t>This is similar to the problem linear regression faces when we include variables correlated with the treatment but not with the outcome (remember the hospital example?).</a:t>
            </a:r>
          </a:p>
          <a:p>
            <a:endParaRPr lang="en-US" sz="1200" dirty="0"/>
          </a:p>
        </p:txBody>
      </p:sp>
      <p:sp>
        <p:nvSpPr>
          <p:cNvPr id="4" name="Text Placeholder 3">
            <a:extLst>
              <a:ext uri="{FF2B5EF4-FFF2-40B4-BE49-F238E27FC236}">
                <a16:creationId xmlns:a16="http://schemas.microsoft.com/office/drawing/2014/main" id="{B5E39FCD-4323-A74F-8B40-6B6B1A06B8A3}"/>
              </a:ext>
            </a:extLst>
          </p:cNvPr>
          <p:cNvSpPr>
            <a:spLocks noGrp="1"/>
          </p:cNvSpPr>
          <p:nvPr>
            <p:ph type="body" sz="quarter" idx="15"/>
          </p:nvPr>
        </p:nvSpPr>
        <p:spPr/>
        <p:txBody>
          <a:bodyPr/>
          <a:lstStyle/>
          <a:p>
            <a:r>
              <a:rPr lang="en-US" dirty="0"/>
              <a:t>Issues with Propensity Scoring</a:t>
            </a:r>
          </a:p>
        </p:txBody>
      </p:sp>
      <p:pic>
        <p:nvPicPr>
          <p:cNvPr id="5" name="Picture 4">
            <a:extLst>
              <a:ext uri="{FF2B5EF4-FFF2-40B4-BE49-F238E27FC236}">
                <a16:creationId xmlns:a16="http://schemas.microsoft.com/office/drawing/2014/main" id="{52C11B00-DFE2-FC46-B05F-B6A20347D548}"/>
              </a:ext>
            </a:extLst>
          </p:cNvPr>
          <p:cNvPicPr>
            <a:picLocks noChangeAspect="1"/>
          </p:cNvPicPr>
          <p:nvPr/>
        </p:nvPicPr>
        <p:blipFill>
          <a:blip r:embed="rId2"/>
          <a:stretch>
            <a:fillRect/>
          </a:stretch>
        </p:blipFill>
        <p:spPr>
          <a:xfrm>
            <a:off x="569156" y="3345661"/>
            <a:ext cx="4028244" cy="1762357"/>
          </a:xfrm>
          <a:prstGeom prst="rect">
            <a:avLst/>
          </a:prstGeom>
        </p:spPr>
      </p:pic>
      <p:sp>
        <p:nvSpPr>
          <p:cNvPr id="6" name="Rounded Rectangle 5">
            <a:extLst>
              <a:ext uri="{FF2B5EF4-FFF2-40B4-BE49-F238E27FC236}">
                <a16:creationId xmlns:a16="http://schemas.microsoft.com/office/drawing/2014/main" id="{93324F2E-7D2A-8A4E-AC7C-ECC53729D462}"/>
              </a:ext>
            </a:extLst>
          </p:cNvPr>
          <p:cNvSpPr/>
          <p:nvPr/>
        </p:nvSpPr>
        <p:spPr>
          <a:xfrm>
            <a:off x="2209800" y="3987022"/>
            <a:ext cx="2590799"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accent4"/>
                </a:solidFill>
                <a:latin typeface="Skyscanner Relative Book" panose="02000506040000020004" pitchFamily="2" charset="77"/>
                <a:ea typeface="Skyscanner Relative Book" panose="02000506040000020004" pitchFamily="2" charset="77"/>
              </a:rPr>
              <a:t>Simulated data about schools which apply the ‘growth mindset’ seminar to students:</a:t>
            </a:r>
          </a:p>
          <a:p>
            <a:pPr marL="171450" indent="-171450">
              <a:buFont typeface="Arial" panose="020B0604020202020204" pitchFamily="34" charset="0"/>
              <a:buChar char="•"/>
            </a:pPr>
            <a:r>
              <a:rPr lang="en-GB" sz="900" dirty="0" err="1">
                <a:solidFill>
                  <a:schemeClr val="accent4"/>
                </a:solidFill>
                <a:latin typeface="Skyscanner Relative Book" panose="02000506040000020004" pitchFamily="2" charset="77"/>
                <a:ea typeface="Skyscanner Relative Book" panose="02000506040000020004" pitchFamily="2" charset="77"/>
              </a:rPr>
              <a:t>school_a</a:t>
            </a:r>
            <a:r>
              <a:rPr lang="en-GB" sz="900" dirty="0">
                <a:solidFill>
                  <a:schemeClr val="accent4"/>
                </a:solidFill>
                <a:latin typeface="Skyscanner Relative Book" panose="02000506040000020004" pitchFamily="2" charset="77"/>
                <a:ea typeface="Skyscanner Relative Book" panose="02000506040000020004" pitchFamily="2" charset="77"/>
              </a:rPr>
              <a:t> -&gt; applies it to 99% of students</a:t>
            </a:r>
          </a:p>
          <a:p>
            <a:pPr marL="171450" indent="-171450">
              <a:buFont typeface="Arial" panose="020B0604020202020204" pitchFamily="34" charset="0"/>
              <a:buChar char="•"/>
            </a:pPr>
            <a:r>
              <a:rPr lang="en-GB" sz="900" dirty="0" err="1">
                <a:solidFill>
                  <a:schemeClr val="accent4"/>
                </a:solidFill>
                <a:latin typeface="Skyscanner Relative Book" panose="02000506040000020004" pitchFamily="2" charset="77"/>
                <a:ea typeface="Skyscanner Relative Book" panose="02000506040000020004" pitchFamily="2" charset="77"/>
              </a:rPr>
              <a:t>school_b</a:t>
            </a:r>
            <a:r>
              <a:rPr lang="en-GB" sz="900" dirty="0">
                <a:solidFill>
                  <a:schemeClr val="accent4"/>
                </a:solidFill>
                <a:latin typeface="Skyscanner Relative Book" panose="02000506040000020004" pitchFamily="2" charset="77"/>
                <a:ea typeface="Skyscanner Relative Book" panose="02000506040000020004" pitchFamily="2" charset="77"/>
              </a:rPr>
              <a:t> -&gt; applies it to 1% of students</a:t>
            </a:r>
          </a:p>
          <a:p>
            <a:pPr marL="171450" indent="-171450">
              <a:buFont typeface="Arial" panose="020B0604020202020204" pitchFamily="34" charset="0"/>
              <a:buChar char="•"/>
            </a:pPr>
            <a:endParaRPr lang="en-GB" sz="900" dirty="0">
              <a:solidFill>
                <a:schemeClr val="accent4"/>
              </a:solidFill>
              <a:latin typeface="Skyscanner Relative Book" panose="02000506040000020004" pitchFamily="2" charset="77"/>
              <a:ea typeface="Skyscanner Relative Book" panose="02000506040000020004" pitchFamily="2" charset="77"/>
            </a:endParaRPr>
          </a:p>
        </p:txBody>
      </p:sp>
      <p:grpSp>
        <p:nvGrpSpPr>
          <p:cNvPr id="7" name="Group 6">
            <a:extLst>
              <a:ext uri="{FF2B5EF4-FFF2-40B4-BE49-F238E27FC236}">
                <a16:creationId xmlns:a16="http://schemas.microsoft.com/office/drawing/2014/main" id="{FB4EE1FF-8AC8-A145-B926-826B1D4FD597}"/>
              </a:ext>
            </a:extLst>
          </p:cNvPr>
          <p:cNvGrpSpPr/>
          <p:nvPr/>
        </p:nvGrpSpPr>
        <p:grpSpPr>
          <a:xfrm>
            <a:off x="809016" y="5268027"/>
            <a:ext cx="1265318" cy="1258171"/>
            <a:chOff x="8772993" y="2684196"/>
            <a:chExt cx="1818808" cy="2580556"/>
          </a:xfrm>
        </p:grpSpPr>
        <p:cxnSp>
          <p:nvCxnSpPr>
            <p:cNvPr id="8" name="Curved Connector 7">
              <a:extLst>
                <a:ext uri="{FF2B5EF4-FFF2-40B4-BE49-F238E27FC236}">
                  <a16:creationId xmlns:a16="http://schemas.microsoft.com/office/drawing/2014/main" id="{ED4C06C5-92DA-8B49-BEB7-547830F515BF}"/>
                </a:ext>
              </a:extLst>
            </p:cNvPr>
            <p:cNvCxnSpPr>
              <a:cxnSpLocks/>
              <a:stCxn id="11" idx="4"/>
              <a:endCxn id="12" idx="0"/>
            </p:cNvCxnSpPr>
            <p:nvPr/>
          </p:nvCxnSpPr>
          <p:spPr>
            <a:xfrm rot="16200000" flipH="1">
              <a:off x="10093720" y="3957482"/>
              <a:ext cx="234161"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3A42DDD-C6D1-9B4D-A972-8E39ABDFAE13}"/>
                </a:ext>
              </a:extLst>
            </p:cNvPr>
            <p:cNvGrpSpPr/>
            <p:nvPr/>
          </p:nvGrpSpPr>
          <p:grpSpPr>
            <a:xfrm>
              <a:off x="8772993" y="2684196"/>
              <a:ext cx="1818808" cy="2580556"/>
              <a:chOff x="8772993" y="2684196"/>
              <a:chExt cx="1818808" cy="2580556"/>
            </a:xfrm>
          </p:grpSpPr>
          <p:sp>
            <p:nvSpPr>
              <p:cNvPr id="10" name="Oval 9">
                <a:extLst>
                  <a:ext uri="{FF2B5EF4-FFF2-40B4-BE49-F238E27FC236}">
                    <a16:creationId xmlns:a16="http://schemas.microsoft.com/office/drawing/2014/main" id="{A31881E4-3F90-764E-99DB-A14F53E8A3C9}"/>
                  </a:ext>
                </a:extLst>
              </p:cNvPr>
              <p:cNvSpPr/>
              <p:nvPr/>
            </p:nvSpPr>
            <p:spPr>
              <a:xfrm>
                <a:off x="8772993" y="2684196"/>
                <a:ext cx="1025021" cy="519563"/>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Skyscanner Relative Book" panose="02000506040000020004" pitchFamily="2" charset="77"/>
                    <a:ea typeface="Skyscanner Relative Book" panose="02000506040000020004" pitchFamily="2" charset="77"/>
                  </a:rPr>
                  <a:t>school</a:t>
                </a:r>
              </a:p>
            </p:txBody>
          </p:sp>
          <p:sp>
            <p:nvSpPr>
              <p:cNvPr id="11" name="Oval 10">
                <a:extLst>
                  <a:ext uri="{FF2B5EF4-FFF2-40B4-BE49-F238E27FC236}">
                    <a16:creationId xmlns:a16="http://schemas.microsoft.com/office/drawing/2014/main" id="{74EC21AC-AFE3-4546-A8DD-FE030233554A}"/>
                  </a:ext>
                </a:extLst>
              </p:cNvPr>
              <p:cNvSpPr/>
              <p:nvPr/>
            </p:nvSpPr>
            <p:spPr>
              <a:xfrm>
                <a:off x="9829800" y="3320841"/>
                <a:ext cx="762000" cy="51956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Skyscanner Relative Book" panose="02000506040000020004" pitchFamily="2" charset="77"/>
                    <a:ea typeface="Skyscanner Relative Book" panose="02000506040000020004" pitchFamily="2" charset="77"/>
                  </a:rPr>
                  <a:t>P(x)</a:t>
                </a:r>
              </a:p>
            </p:txBody>
          </p:sp>
          <p:sp>
            <p:nvSpPr>
              <p:cNvPr id="12" name="Oval 11">
                <a:extLst>
                  <a:ext uri="{FF2B5EF4-FFF2-40B4-BE49-F238E27FC236}">
                    <a16:creationId xmlns:a16="http://schemas.microsoft.com/office/drawing/2014/main" id="{4059232E-C566-1B4A-BEE9-0A1AC61C67AC}"/>
                  </a:ext>
                </a:extLst>
              </p:cNvPr>
              <p:cNvSpPr/>
              <p:nvPr/>
            </p:nvSpPr>
            <p:spPr>
              <a:xfrm>
                <a:off x="9829801" y="4074564"/>
                <a:ext cx="762000" cy="51956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Skyscanner Relative Book" panose="02000506040000020004" pitchFamily="2" charset="77"/>
                    <a:ea typeface="Skyscanner Relative Book" panose="02000506040000020004" pitchFamily="2" charset="77"/>
                  </a:rPr>
                  <a:t>T</a:t>
                </a:r>
              </a:p>
            </p:txBody>
          </p:sp>
          <p:sp>
            <p:nvSpPr>
              <p:cNvPr id="13" name="Oval 12">
                <a:extLst>
                  <a:ext uri="{FF2B5EF4-FFF2-40B4-BE49-F238E27FC236}">
                    <a16:creationId xmlns:a16="http://schemas.microsoft.com/office/drawing/2014/main" id="{E75E813E-590E-434D-98E3-549B4ED76227}"/>
                  </a:ext>
                </a:extLst>
              </p:cNvPr>
              <p:cNvSpPr/>
              <p:nvPr/>
            </p:nvSpPr>
            <p:spPr>
              <a:xfrm>
                <a:off x="9067800" y="4745190"/>
                <a:ext cx="762000" cy="51956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FFFFFF"/>
                    </a:solidFill>
                    <a:latin typeface="Skyscanner Relative Book" panose="02000506040000020004" pitchFamily="2" charset="77"/>
                    <a:ea typeface="Skyscanner Relative Book" panose="02000506040000020004" pitchFamily="2" charset="77"/>
                  </a:rPr>
                  <a:t>Y</a:t>
                </a:r>
              </a:p>
            </p:txBody>
          </p:sp>
          <p:cxnSp>
            <p:nvCxnSpPr>
              <p:cNvPr id="14" name="Curved Connector 13">
                <a:extLst>
                  <a:ext uri="{FF2B5EF4-FFF2-40B4-BE49-F238E27FC236}">
                    <a16:creationId xmlns:a16="http://schemas.microsoft.com/office/drawing/2014/main" id="{7C262D75-B5B6-A44A-B7C6-ABA9074BD06C}"/>
                  </a:ext>
                </a:extLst>
              </p:cNvPr>
              <p:cNvCxnSpPr>
                <a:cxnSpLocks/>
                <a:stCxn id="10" idx="6"/>
                <a:endCxn id="11" idx="0"/>
              </p:cNvCxnSpPr>
              <p:nvPr/>
            </p:nvCxnSpPr>
            <p:spPr>
              <a:xfrm>
                <a:off x="9798014" y="2943978"/>
                <a:ext cx="412786" cy="37686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C0307825-2B3B-7F46-9894-EC5392C52983}"/>
                  </a:ext>
                </a:extLst>
              </p:cNvPr>
              <p:cNvCxnSpPr>
                <a:cxnSpLocks/>
                <a:stCxn id="12" idx="4"/>
                <a:endCxn id="13" idx="6"/>
              </p:cNvCxnSpPr>
              <p:nvPr/>
            </p:nvCxnSpPr>
            <p:spPr>
              <a:xfrm rot="5400000">
                <a:off x="9814879" y="4609048"/>
                <a:ext cx="410845" cy="3810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80C160E2-D07C-D44E-A517-7E78E31ED655}"/>
              </a:ext>
            </a:extLst>
          </p:cNvPr>
          <p:cNvPicPr>
            <a:picLocks noChangeAspect="1"/>
          </p:cNvPicPr>
          <p:nvPr/>
        </p:nvPicPr>
        <p:blipFill>
          <a:blip r:embed="rId3"/>
          <a:stretch>
            <a:fillRect/>
          </a:stretch>
        </p:blipFill>
        <p:spPr>
          <a:xfrm>
            <a:off x="5580480" y="3259705"/>
            <a:ext cx="4028244" cy="813273"/>
          </a:xfrm>
          <a:prstGeom prst="rect">
            <a:avLst/>
          </a:prstGeom>
        </p:spPr>
      </p:pic>
      <p:pic>
        <p:nvPicPr>
          <p:cNvPr id="22" name="Picture 21">
            <a:extLst>
              <a:ext uri="{FF2B5EF4-FFF2-40B4-BE49-F238E27FC236}">
                <a16:creationId xmlns:a16="http://schemas.microsoft.com/office/drawing/2014/main" id="{77B814C3-4008-8841-AA33-6B5D055E3DEA}"/>
              </a:ext>
            </a:extLst>
          </p:cNvPr>
          <p:cNvPicPr>
            <a:picLocks noChangeAspect="1"/>
          </p:cNvPicPr>
          <p:nvPr/>
        </p:nvPicPr>
        <p:blipFill>
          <a:blip r:embed="rId4"/>
          <a:stretch>
            <a:fillRect/>
          </a:stretch>
        </p:blipFill>
        <p:spPr>
          <a:xfrm>
            <a:off x="5524197" y="4143039"/>
            <a:ext cx="6515100" cy="469900"/>
          </a:xfrm>
          <a:prstGeom prst="rect">
            <a:avLst/>
          </a:prstGeom>
        </p:spPr>
      </p:pic>
      <p:sp>
        <p:nvSpPr>
          <p:cNvPr id="23" name="Rounded Rectangle 22">
            <a:extLst>
              <a:ext uri="{FF2B5EF4-FFF2-40B4-BE49-F238E27FC236}">
                <a16:creationId xmlns:a16="http://schemas.microsoft.com/office/drawing/2014/main" id="{8543054D-0C00-8349-8824-F15162C692D8}"/>
              </a:ext>
            </a:extLst>
          </p:cNvPr>
          <p:cNvSpPr/>
          <p:nvPr/>
        </p:nvSpPr>
        <p:spPr>
          <a:xfrm>
            <a:off x="2235200" y="5127059"/>
            <a:ext cx="2810929"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dirty="0">
                <a:solidFill>
                  <a:schemeClr val="accent4"/>
                </a:solidFill>
                <a:latin typeface="Skyscanner Relative Book" panose="02000506040000020004" pitchFamily="2" charset="77"/>
                <a:ea typeface="Skyscanner Relative Book" panose="02000506040000020004" pitchFamily="2" charset="77"/>
              </a:rPr>
              <a:t>Schools have no impact on the treatment effect (except through the treatment), so it’s not necessary to control for it. However, let’s run a </a:t>
            </a:r>
            <a:r>
              <a:rPr lang="en-GB" sz="900" b="1" dirty="0">
                <a:solidFill>
                  <a:schemeClr val="bg2"/>
                </a:solidFill>
                <a:latin typeface="Skyscanner Relative Book" panose="02000506040000020004" pitchFamily="2" charset="77"/>
                <a:ea typeface="Skyscanner Relative Book" panose="02000506040000020004" pitchFamily="2" charset="77"/>
              </a:rPr>
              <a:t>bootstrap simulation </a:t>
            </a:r>
            <a:r>
              <a:rPr lang="en-GB" sz="900" dirty="0">
                <a:solidFill>
                  <a:schemeClr val="accent4"/>
                </a:solidFill>
                <a:latin typeface="Skyscanner Relative Book" panose="02000506040000020004" pitchFamily="2" charset="77"/>
                <a:ea typeface="Skyscanner Relative Book" panose="02000506040000020004" pitchFamily="2" charset="77"/>
              </a:rPr>
              <a:t>where we:</a:t>
            </a:r>
          </a:p>
          <a:p>
            <a:pPr marL="228600" indent="-228600">
              <a:buAutoNum type="arabicPeriod"/>
            </a:pPr>
            <a:r>
              <a:rPr lang="en-GB" sz="900" dirty="0">
                <a:solidFill>
                  <a:schemeClr val="accent4"/>
                </a:solidFill>
                <a:latin typeface="Skyscanner Relative Book" panose="02000506040000020004" pitchFamily="2" charset="77"/>
                <a:ea typeface="Skyscanner Relative Book" panose="02000506040000020004" pitchFamily="2" charset="77"/>
              </a:rPr>
              <a:t>Build a regression P(x) with school included</a:t>
            </a:r>
          </a:p>
          <a:p>
            <a:pPr marL="228600" indent="-228600">
              <a:buAutoNum type="arabicPeriod"/>
            </a:pPr>
            <a:r>
              <a:rPr lang="en-GB" sz="900" dirty="0">
                <a:solidFill>
                  <a:schemeClr val="accent4"/>
                </a:solidFill>
                <a:latin typeface="Skyscanner Relative Book" panose="02000506040000020004" pitchFamily="2" charset="77"/>
                <a:ea typeface="Skyscanner Relative Book" panose="02000506040000020004" pitchFamily="2" charset="77"/>
              </a:rPr>
              <a:t>Build a regression P(x) without school included</a:t>
            </a:r>
          </a:p>
        </p:txBody>
      </p:sp>
      <p:sp>
        <p:nvSpPr>
          <p:cNvPr id="25" name="TextBox 24">
            <a:extLst>
              <a:ext uri="{FF2B5EF4-FFF2-40B4-BE49-F238E27FC236}">
                <a16:creationId xmlns:a16="http://schemas.microsoft.com/office/drawing/2014/main" id="{185CAD90-9953-F84A-83D9-0699CAA020FC}"/>
              </a:ext>
            </a:extLst>
          </p:cNvPr>
          <p:cNvSpPr txBox="1"/>
          <p:nvPr/>
        </p:nvSpPr>
        <p:spPr>
          <a:xfrm>
            <a:off x="5513691" y="4630017"/>
            <a:ext cx="6096000" cy="276999"/>
          </a:xfrm>
          <a:prstGeom prst="rect">
            <a:avLst/>
          </a:prstGeom>
          <a:noFill/>
        </p:spPr>
        <p:txBody>
          <a:bodyPr wrap="square">
            <a:spAutoFit/>
          </a:bodyPr>
          <a:lstStyle/>
          <a:p>
            <a:r>
              <a:rPr lang="en-GB" sz="1200" b="1" dirty="0">
                <a:solidFill>
                  <a:schemeClr val="accent4"/>
                </a:solidFill>
                <a:latin typeface="Skyscanner Relative Book" panose="02000506040000020004" pitchFamily="2" charset="77"/>
                <a:ea typeface="Skyscanner Relative Book" panose="02000506040000020004" pitchFamily="2" charset="77"/>
              </a:rPr>
              <a:t>Sense check 2: ensure P(x) is balanced across treatment groups</a:t>
            </a:r>
          </a:p>
        </p:txBody>
      </p:sp>
      <p:pic>
        <p:nvPicPr>
          <p:cNvPr id="26" name="Picture 25">
            <a:extLst>
              <a:ext uri="{FF2B5EF4-FFF2-40B4-BE49-F238E27FC236}">
                <a16:creationId xmlns:a16="http://schemas.microsoft.com/office/drawing/2014/main" id="{0F42561B-BDF9-D64E-8CE3-71A50503D8F2}"/>
              </a:ext>
            </a:extLst>
          </p:cNvPr>
          <p:cNvPicPr>
            <a:picLocks noChangeAspect="1"/>
          </p:cNvPicPr>
          <p:nvPr/>
        </p:nvPicPr>
        <p:blipFill>
          <a:blip r:embed="rId5"/>
          <a:stretch>
            <a:fillRect/>
          </a:stretch>
        </p:blipFill>
        <p:spPr>
          <a:xfrm>
            <a:off x="5524197" y="4938291"/>
            <a:ext cx="3073400" cy="596900"/>
          </a:xfrm>
          <a:prstGeom prst="rect">
            <a:avLst/>
          </a:prstGeom>
        </p:spPr>
      </p:pic>
      <p:pic>
        <p:nvPicPr>
          <p:cNvPr id="27" name="Picture 26">
            <a:extLst>
              <a:ext uri="{FF2B5EF4-FFF2-40B4-BE49-F238E27FC236}">
                <a16:creationId xmlns:a16="http://schemas.microsoft.com/office/drawing/2014/main" id="{C8E45F81-9078-A548-A7D2-4828775AF245}"/>
              </a:ext>
            </a:extLst>
          </p:cNvPr>
          <p:cNvPicPr>
            <a:picLocks noChangeAspect="1"/>
          </p:cNvPicPr>
          <p:nvPr/>
        </p:nvPicPr>
        <p:blipFill>
          <a:blip r:embed="rId6"/>
          <a:stretch>
            <a:fillRect/>
          </a:stretch>
        </p:blipFill>
        <p:spPr>
          <a:xfrm>
            <a:off x="8781747" y="4938291"/>
            <a:ext cx="2692400" cy="1790700"/>
          </a:xfrm>
          <a:prstGeom prst="rect">
            <a:avLst/>
          </a:prstGeom>
        </p:spPr>
      </p:pic>
      <p:sp>
        <p:nvSpPr>
          <p:cNvPr id="28" name="Rounded Rectangle 27">
            <a:extLst>
              <a:ext uri="{FF2B5EF4-FFF2-40B4-BE49-F238E27FC236}">
                <a16:creationId xmlns:a16="http://schemas.microsoft.com/office/drawing/2014/main" id="{DBA77ABB-22B3-584E-AEC5-E27981C87F8D}"/>
              </a:ext>
            </a:extLst>
          </p:cNvPr>
          <p:cNvSpPr/>
          <p:nvPr/>
        </p:nvSpPr>
        <p:spPr>
          <a:xfrm>
            <a:off x="9608724" y="3190707"/>
            <a:ext cx="2391038"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i="1" dirty="0">
                <a:solidFill>
                  <a:schemeClr val="accent5"/>
                </a:solidFill>
                <a:latin typeface="Skyscanner Relative Book" panose="02000506040000020004" pitchFamily="2" charset="77"/>
                <a:ea typeface="Skyscanner Relative Book" panose="02000506040000020004" pitchFamily="2" charset="77"/>
              </a:rPr>
              <a:t>Forget about IPTW shown in the left for a moment. I put </a:t>
            </a:r>
            <a:r>
              <a:rPr lang="en-GB" sz="900" i="1" dirty="0" err="1">
                <a:solidFill>
                  <a:schemeClr val="accent5"/>
                </a:solidFill>
                <a:latin typeface="Skyscanner Relative Book" panose="02000506040000020004" pitchFamily="2" charset="77"/>
                <a:ea typeface="Skyscanner Relative Book" panose="02000506040000020004" pitchFamily="2" charset="77"/>
              </a:rPr>
              <a:t>run_ps</a:t>
            </a:r>
            <a:r>
              <a:rPr lang="en-GB" sz="900" i="1" dirty="0">
                <a:solidFill>
                  <a:schemeClr val="accent5"/>
                </a:solidFill>
                <a:latin typeface="Skyscanner Relative Book" panose="02000506040000020004" pitchFamily="2" charset="77"/>
                <a:ea typeface="Skyscanner Relative Book" panose="02000506040000020004" pitchFamily="2" charset="77"/>
              </a:rPr>
              <a:t>() method so you can see that what we are essentially doing is running a </a:t>
            </a:r>
            <a:r>
              <a:rPr lang="en-GB" sz="900" b="1" i="1" dirty="0">
                <a:solidFill>
                  <a:schemeClr val="accent5"/>
                </a:solidFill>
                <a:latin typeface="Skyscanner Relative Book" panose="02000506040000020004" pitchFamily="2" charset="77"/>
                <a:ea typeface="Skyscanner Relative Book" panose="02000506040000020004" pitchFamily="2" charset="77"/>
              </a:rPr>
              <a:t>logit reg. using X trying to predict T.</a:t>
            </a:r>
          </a:p>
        </p:txBody>
      </p:sp>
      <p:sp>
        <p:nvSpPr>
          <p:cNvPr id="33" name="Freeform 32">
            <a:extLst>
              <a:ext uri="{FF2B5EF4-FFF2-40B4-BE49-F238E27FC236}">
                <a16:creationId xmlns:a16="http://schemas.microsoft.com/office/drawing/2014/main" id="{77693DAF-CDBD-4543-823B-43A3ADF2448E}"/>
              </a:ext>
            </a:extLst>
          </p:cNvPr>
          <p:cNvSpPr/>
          <p:nvPr/>
        </p:nvSpPr>
        <p:spPr>
          <a:xfrm>
            <a:off x="4885267" y="4330325"/>
            <a:ext cx="575733" cy="1520142"/>
          </a:xfrm>
          <a:custGeom>
            <a:avLst/>
            <a:gdLst>
              <a:gd name="connsiteX0" fmla="*/ 0 w 575733"/>
              <a:gd name="connsiteY0" fmla="*/ 1520142 h 1520142"/>
              <a:gd name="connsiteX1" fmla="*/ 127000 w 575733"/>
              <a:gd name="connsiteY1" fmla="*/ 1435475 h 1520142"/>
              <a:gd name="connsiteX2" fmla="*/ 160866 w 575733"/>
              <a:gd name="connsiteY2" fmla="*/ 1198408 h 1520142"/>
              <a:gd name="connsiteX3" fmla="*/ 169333 w 575733"/>
              <a:gd name="connsiteY3" fmla="*/ 597275 h 1520142"/>
              <a:gd name="connsiteX4" fmla="*/ 169333 w 575733"/>
              <a:gd name="connsiteY4" fmla="*/ 173942 h 1520142"/>
              <a:gd name="connsiteX5" fmla="*/ 338666 w 575733"/>
              <a:gd name="connsiteY5" fmla="*/ 21542 h 1520142"/>
              <a:gd name="connsiteX6" fmla="*/ 575733 w 575733"/>
              <a:gd name="connsiteY6" fmla="*/ 4608 h 152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733" h="1520142">
                <a:moveTo>
                  <a:pt x="0" y="1520142"/>
                </a:moveTo>
                <a:cubicBezTo>
                  <a:pt x="50094" y="1504619"/>
                  <a:pt x="100189" y="1489097"/>
                  <a:pt x="127000" y="1435475"/>
                </a:cubicBezTo>
                <a:cubicBezTo>
                  <a:pt x="153811" y="1381853"/>
                  <a:pt x="153811" y="1338108"/>
                  <a:pt x="160866" y="1198408"/>
                </a:cubicBezTo>
                <a:cubicBezTo>
                  <a:pt x="167921" y="1058708"/>
                  <a:pt x="167922" y="768019"/>
                  <a:pt x="169333" y="597275"/>
                </a:cubicBezTo>
                <a:cubicBezTo>
                  <a:pt x="170744" y="426531"/>
                  <a:pt x="141111" y="269897"/>
                  <a:pt x="169333" y="173942"/>
                </a:cubicBezTo>
                <a:cubicBezTo>
                  <a:pt x="197555" y="77987"/>
                  <a:pt x="270933" y="49764"/>
                  <a:pt x="338666" y="21542"/>
                </a:cubicBezTo>
                <a:cubicBezTo>
                  <a:pt x="406399" y="-6680"/>
                  <a:pt x="491066" y="-1036"/>
                  <a:pt x="575733" y="4608"/>
                </a:cubicBez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D7F2B423-EFE1-9A43-AE74-F8FB3EC479CA}"/>
              </a:ext>
            </a:extLst>
          </p:cNvPr>
          <p:cNvSpPr/>
          <p:nvPr/>
        </p:nvSpPr>
        <p:spPr>
          <a:xfrm>
            <a:off x="4758267" y="4470400"/>
            <a:ext cx="736600" cy="1610296"/>
          </a:xfrm>
          <a:custGeom>
            <a:avLst/>
            <a:gdLst>
              <a:gd name="connsiteX0" fmla="*/ 0 w 736600"/>
              <a:gd name="connsiteY0" fmla="*/ 1608667 h 1610296"/>
              <a:gd name="connsiteX1" fmla="*/ 237066 w 736600"/>
              <a:gd name="connsiteY1" fmla="*/ 1583267 h 1610296"/>
              <a:gd name="connsiteX2" fmla="*/ 499533 w 736600"/>
              <a:gd name="connsiteY2" fmla="*/ 1422400 h 1610296"/>
              <a:gd name="connsiteX3" fmla="*/ 516466 w 736600"/>
              <a:gd name="connsiteY3" fmla="*/ 897467 h 1610296"/>
              <a:gd name="connsiteX4" fmla="*/ 491066 w 736600"/>
              <a:gd name="connsiteY4" fmla="*/ 262467 h 1610296"/>
              <a:gd name="connsiteX5" fmla="*/ 558800 w 736600"/>
              <a:gd name="connsiteY5" fmla="*/ 59267 h 1610296"/>
              <a:gd name="connsiteX6" fmla="*/ 736600 w 736600"/>
              <a:gd name="connsiteY6" fmla="*/ 0 h 161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1610296">
                <a:moveTo>
                  <a:pt x="0" y="1608667"/>
                </a:moveTo>
                <a:cubicBezTo>
                  <a:pt x="76905" y="1611489"/>
                  <a:pt x="153811" y="1614311"/>
                  <a:pt x="237066" y="1583267"/>
                </a:cubicBezTo>
                <a:cubicBezTo>
                  <a:pt x="320321" y="1552223"/>
                  <a:pt x="452966" y="1536700"/>
                  <a:pt x="499533" y="1422400"/>
                </a:cubicBezTo>
                <a:cubicBezTo>
                  <a:pt x="546100" y="1308100"/>
                  <a:pt x="517877" y="1090789"/>
                  <a:pt x="516466" y="897467"/>
                </a:cubicBezTo>
                <a:cubicBezTo>
                  <a:pt x="515055" y="704145"/>
                  <a:pt x="484010" y="402167"/>
                  <a:pt x="491066" y="262467"/>
                </a:cubicBezTo>
                <a:cubicBezTo>
                  <a:pt x="498122" y="122767"/>
                  <a:pt x="517878" y="103012"/>
                  <a:pt x="558800" y="59267"/>
                </a:cubicBezTo>
                <a:cubicBezTo>
                  <a:pt x="599722" y="15522"/>
                  <a:pt x="719667" y="7056"/>
                  <a:pt x="736600" y="0"/>
                </a:cubicBez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8297C42-EACF-B24D-A1E3-B16DE09952FA}"/>
              </a:ext>
            </a:extLst>
          </p:cNvPr>
          <p:cNvCxnSpPr>
            <a:cxnSpLocks/>
            <a:stCxn id="33" idx="6"/>
          </p:cNvCxnSpPr>
          <p:nvPr/>
        </p:nvCxnSpPr>
        <p:spPr>
          <a:xfrm flipV="1">
            <a:off x="5461000" y="4330325"/>
            <a:ext cx="183090" cy="460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429637-9050-A749-9ED0-6168945A8A44}"/>
              </a:ext>
            </a:extLst>
          </p:cNvPr>
          <p:cNvCxnSpPr>
            <a:cxnSpLocks/>
            <a:stCxn id="34" idx="6"/>
          </p:cNvCxnSpPr>
          <p:nvPr/>
        </p:nvCxnSpPr>
        <p:spPr>
          <a:xfrm flipV="1">
            <a:off x="5494867" y="4462656"/>
            <a:ext cx="160867" cy="7744"/>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82E392AC-615B-1244-A094-DE4314600F18}"/>
              </a:ext>
            </a:extLst>
          </p:cNvPr>
          <p:cNvSpPr/>
          <p:nvPr/>
        </p:nvSpPr>
        <p:spPr>
          <a:xfrm>
            <a:off x="10382723" y="4184954"/>
            <a:ext cx="856622" cy="362566"/>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0BA40B82-882D-5D47-9A52-4F1F7792E770}"/>
              </a:ext>
            </a:extLst>
          </p:cNvPr>
          <p:cNvSpPr/>
          <p:nvPr/>
        </p:nvSpPr>
        <p:spPr>
          <a:xfrm>
            <a:off x="5501615" y="5513787"/>
            <a:ext cx="3125311"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The P(x) that include school (blue bars), has an incredible variance.</a:t>
            </a: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Sure, your P(x) will be incredible accurate in terms of predictive power, but it is hurting your P(x) which, in turn, will hurt how we assign an effect of T on Y.</a:t>
            </a:r>
          </a:p>
        </p:txBody>
      </p:sp>
      <p:cxnSp>
        <p:nvCxnSpPr>
          <p:cNvPr id="45" name="Straight Arrow Connector 44">
            <a:extLst>
              <a:ext uri="{FF2B5EF4-FFF2-40B4-BE49-F238E27FC236}">
                <a16:creationId xmlns:a16="http://schemas.microsoft.com/office/drawing/2014/main" id="{74AA485C-2ECA-E349-97D3-041C12218C7C}"/>
              </a:ext>
            </a:extLst>
          </p:cNvPr>
          <p:cNvCxnSpPr/>
          <p:nvPr/>
        </p:nvCxnSpPr>
        <p:spPr>
          <a:xfrm flipV="1">
            <a:off x="8781747" y="3387576"/>
            <a:ext cx="856307" cy="1727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D74562C-63A4-5844-8808-D709220E1C9A}"/>
              </a:ext>
            </a:extLst>
          </p:cNvPr>
          <p:cNvCxnSpPr>
            <a:cxnSpLocks/>
          </p:cNvCxnSpPr>
          <p:nvPr/>
        </p:nvCxnSpPr>
        <p:spPr>
          <a:xfrm>
            <a:off x="8197490" y="3385874"/>
            <a:ext cx="1440564"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356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0026162-9360-4348-BF00-77758C9D3A89}"/>
              </a:ext>
            </a:extLst>
          </p:cNvPr>
          <p:cNvPicPr>
            <a:picLocks noChangeAspect="1"/>
          </p:cNvPicPr>
          <p:nvPr/>
        </p:nvPicPr>
        <p:blipFill>
          <a:blip r:embed="rId2"/>
          <a:stretch>
            <a:fillRect/>
          </a:stretch>
        </p:blipFill>
        <p:spPr>
          <a:xfrm>
            <a:off x="6030156" y="2477731"/>
            <a:ext cx="5628289" cy="2743200"/>
          </a:xfrm>
          <a:prstGeom prst="rect">
            <a:avLst/>
          </a:prstGeom>
        </p:spPr>
      </p:pic>
      <p:sp>
        <p:nvSpPr>
          <p:cNvPr id="2" name="Text Placeholder 1">
            <a:extLst>
              <a:ext uri="{FF2B5EF4-FFF2-40B4-BE49-F238E27FC236}">
                <a16:creationId xmlns:a16="http://schemas.microsoft.com/office/drawing/2014/main" id="{EC9AFF1D-3F2B-1C4D-BB98-237B0120A2EC}"/>
              </a:ext>
            </a:extLst>
          </p:cNvPr>
          <p:cNvSpPr>
            <a:spLocks noGrp="1"/>
          </p:cNvSpPr>
          <p:nvPr>
            <p:ph type="body" sz="quarter" idx="16"/>
          </p:nvPr>
        </p:nvSpPr>
        <p:spPr>
          <a:xfrm>
            <a:off x="569155" y="1195266"/>
            <a:ext cx="10670189" cy="632481"/>
          </a:xfrm>
        </p:spPr>
        <p:txBody>
          <a:bodyPr/>
          <a:lstStyle/>
          <a:p>
            <a:r>
              <a:rPr lang="en-US" sz="2000" dirty="0"/>
              <a:t>Ok, so we know how to calculate P(x) and have seen some issues, but how to use P(x) to get the causal effect estimate of T on Y??</a:t>
            </a:r>
          </a:p>
        </p:txBody>
      </p:sp>
      <p:sp>
        <p:nvSpPr>
          <p:cNvPr id="4" name="Text Placeholder 3">
            <a:extLst>
              <a:ext uri="{FF2B5EF4-FFF2-40B4-BE49-F238E27FC236}">
                <a16:creationId xmlns:a16="http://schemas.microsoft.com/office/drawing/2014/main" id="{BB3C2BCC-17F3-7F43-88BD-6682793CEA86}"/>
              </a:ext>
            </a:extLst>
          </p:cNvPr>
          <p:cNvSpPr>
            <a:spLocks noGrp="1"/>
          </p:cNvSpPr>
          <p:nvPr>
            <p:ph type="body" sz="quarter" idx="15"/>
          </p:nvPr>
        </p:nvSpPr>
        <p:spPr>
          <a:xfrm>
            <a:off x="569155" y="808038"/>
            <a:ext cx="9675511" cy="405111"/>
          </a:xfrm>
        </p:spPr>
        <p:txBody>
          <a:bodyPr/>
          <a:lstStyle/>
          <a:p>
            <a:r>
              <a:rPr lang="en-US" dirty="0"/>
              <a:t>P(x) in Regression, Matching or and IPTW </a:t>
            </a:r>
          </a:p>
        </p:txBody>
      </p:sp>
      <p:cxnSp>
        <p:nvCxnSpPr>
          <p:cNvPr id="6" name="Straight Connector 5">
            <a:extLst>
              <a:ext uri="{FF2B5EF4-FFF2-40B4-BE49-F238E27FC236}">
                <a16:creationId xmlns:a16="http://schemas.microsoft.com/office/drawing/2014/main" id="{DFD06340-43F0-314A-AF40-7EB1B47F378E}"/>
              </a:ext>
            </a:extLst>
          </p:cNvPr>
          <p:cNvCxnSpPr>
            <a:cxnSpLocks/>
          </p:cNvCxnSpPr>
          <p:nvPr/>
        </p:nvCxnSpPr>
        <p:spPr>
          <a:xfrm>
            <a:off x="5867401" y="2067333"/>
            <a:ext cx="0" cy="4282667"/>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7" name="Text Placeholder 1">
            <a:extLst>
              <a:ext uri="{FF2B5EF4-FFF2-40B4-BE49-F238E27FC236}">
                <a16:creationId xmlns:a16="http://schemas.microsoft.com/office/drawing/2014/main" id="{167D28B9-FFB2-3C4C-AFE2-9599C3EBEA3A}"/>
              </a:ext>
            </a:extLst>
          </p:cNvPr>
          <p:cNvSpPr txBox="1">
            <a:spLocks/>
          </p:cNvSpPr>
          <p:nvPr/>
        </p:nvSpPr>
        <p:spPr>
          <a:xfrm>
            <a:off x="569156" y="2067333"/>
            <a:ext cx="5078112" cy="300082"/>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b="1" dirty="0"/>
              <a:t>Method 1: P(x) in Regression</a:t>
            </a:r>
          </a:p>
        </p:txBody>
      </p:sp>
      <p:sp>
        <p:nvSpPr>
          <p:cNvPr id="8" name="Text Placeholder 1">
            <a:extLst>
              <a:ext uri="{FF2B5EF4-FFF2-40B4-BE49-F238E27FC236}">
                <a16:creationId xmlns:a16="http://schemas.microsoft.com/office/drawing/2014/main" id="{94C750E6-FE67-C943-8089-7192FF2BB599}"/>
              </a:ext>
            </a:extLst>
          </p:cNvPr>
          <p:cNvSpPr txBox="1">
            <a:spLocks/>
          </p:cNvSpPr>
          <p:nvPr/>
        </p:nvSpPr>
        <p:spPr>
          <a:xfrm>
            <a:off x="6004756" y="2067333"/>
            <a:ext cx="5078112" cy="300082"/>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b="1" dirty="0"/>
              <a:t>Method 2: P(x) in matching</a:t>
            </a:r>
          </a:p>
        </p:txBody>
      </p:sp>
      <p:sp>
        <p:nvSpPr>
          <p:cNvPr id="9" name="Rounded Rectangle 8">
            <a:extLst>
              <a:ext uri="{FF2B5EF4-FFF2-40B4-BE49-F238E27FC236}">
                <a16:creationId xmlns:a16="http://schemas.microsoft.com/office/drawing/2014/main" id="{C4C3102D-D8FE-424C-BF14-1228CD9BB568}"/>
              </a:ext>
            </a:extLst>
          </p:cNvPr>
          <p:cNvSpPr/>
          <p:nvPr/>
        </p:nvSpPr>
        <p:spPr>
          <a:xfrm>
            <a:off x="528711" y="2477731"/>
            <a:ext cx="5078111" cy="95126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As we’ve discussed, you don’t need to control for X when you have the propensity score. It suffices to control for it. </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As such, you can think of the propensity score as performing a kind of dimensionality reduction on the feature space. It condenses all the features in X into a single treatment assignment dimension. </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For this reason, </a:t>
            </a:r>
            <a:r>
              <a:rPr lang="en-GB" sz="1200" b="1" dirty="0">
                <a:solidFill>
                  <a:schemeClr val="accent4"/>
                </a:solidFill>
                <a:latin typeface="Skyscanner Relative Book" panose="02000506040000020004" pitchFamily="2" charset="77"/>
                <a:ea typeface="Skyscanner Relative Book" panose="02000506040000020004" pitchFamily="2" charset="77"/>
              </a:rPr>
              <a:t>we can treat the propensity score as an input feature for other models.</a:t>
            </a:r>
          </a:p>
        </p:txBody>
      </p:sp>
      <p:pic>
        <p:nvPicPr>
          <p:cNvPr id="10" name="Picture 9">
            <a:extLst>
              <a:ext uri="{FF2B5EF4-FFF2-40B4-BE49-F238E27FC236}">
                <a16:creationId xmlns:a16="http://schemas.microsoft.com/office/drawing/2014/main" id="{FF3D8806-151C-D946-A15E-FACD8EA5C436}"/>
              </a:ext>
            </a:extLst>
          </p:cNvPr>
          <p:cNvPicPr>
            <a:picLocks noChangeAspect="1"/>
          </p:cNvPicPr>
          <p:nvPr/>
        </p:nvPicPr>
        <p:blipFill>
          <a:blip r:embed="rId3"/>
          <a:stretch>
            <a:fillRect/>
          </a:stretch>
        </p:blipFill>
        <p:spPr>
          <a:xfrm>
            <a:off x="414959" y="3989915"/>
            <a:ext cx="5191864" cy="1225183"/>
          </a:xfrm>
          <a:prstGeom prst="rect">
            <a:avLst/>
          </a:prstGeom>
        </p:spPr>
      </p:pic>
      <p:sp>
        <p:nvSpPr>
          <p:cNvPr id="13" name="Rounded Rectangle 12">
            <a:extLst>
              <a:ext uri="{FF2B5EF4-FFF2-40B4-BE49-F238E27FC236}">
                <a16:creationId xmlns:a16="http://schemas.microsoft.com/office/drawing/2014/main" id="{812497C6-8D47-4F4A-B44D-3DD26EC20CF8}"/>
              </a:ext>
            </a:extLst>
          </p:cNvPr>
          <p:cNvSpPr/>
          <p:nvPr/>
        </p:nvSpPr>
        <p:spPr>
          <a:xfrm>
            <a:off x="528711" y="5215098"/>
            <a:ext cx="5078111" cy="1464489"/>
          </a:xfrm>
          <a:prstGeom prst="round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Remember the model we used without controlling for propensity score (intervention parameter was 0.47). </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Now, by controlling for X through a propensity model, we also get a significant result, which is 0.39 (still the ‘growth mindset seminar’ is useful, but we are accounting now for those individual who are super motivated, therefore, lowering our expectations of the success of the seminar)</a:t>
            </a:r>
          </a:p>
        </p:txBody>
      </p:sp>
      <p:sp>
        <p:nvSpPr>
          <p:cNvPr id="15" name="Rounded Rectangle 14">
            <a:extLst>
              <a:ext uri="{FF2B5EF4-FFF2-40B4-BE49-F238E27FC236}">
                <a16:creationId xmlns:a16="http://schemas.microsoft.com/office/drawing/2014/main" id="{F2EE9B70-842D-4846-BB83-C749571DD395}"/>
              </a:ext>
            </a:extLst>
          </p:cNvPr>
          <p:cNvSpPr/>
          <p:nvPr/>
        </p:nvSpPr>
        <p:spPr>
          <a:xfrm>
            <a:off x="6004756" y="5215097"/>
            <a:ext cx="5933239" cy="1464489"/>
          </a:xfrm>
          <a:prstGeom prst="round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Skyscanner Relative Book" panose="02000506040000020004" pitchFamily="2" charset="77"/>
              </a:rPr>
              <a:t>Again a very similar result to the regression method.</a:t>
            </a:r>
          </a:p>
          <a:p>
            <a:pPr marL="171450" indent="-171450">
              <a:buFont typeface="Arial" panose="020B0604020202020204" pitchFamily="34" charset="0"/>
              <a:buChar char="•"/>
            </a:pPr>
            <a:r>
              <a:rPr lang="en-GB" sz="1200" dirty="0">
                <a:solidFill>
                  <a:schemeClr val="accent1"/>
                </a:solidFill>
                <a:latin typeface="Skyscanner Relative Book" panose="02000506040000020004" pitchFamily="2" charset="77"/>
                <a:ea typeface="Skyscanner Relative Book" panose="02000506040000020004" pitchFamily="2" charset="77"/>
              </a:rPr>
              <a:t>Word of caution -&gt; standard errors are wrong, as they don’t account for the uncertainty in the estimation of the propensity score</a:t>
            </a:r>
          </a:p>
          <a:p>
            <a:pPr marL="171450" indent="-171450">
              <a:buFont typeface="Arial" panose="020B0604020202020204" pitchFamily="34" charset="0"/>
              <a:buChar char="•"/>
            </a:pPr>
            <a:r>
              <a:rPr lang="en-GB" sz="1200" dirty="0">
                <a:solidFill>
                  <a:schemeClr val="accent1"/>
                </a:solidFill>
                <a:latin typeface="Skyscanner Relative Book" panose="02000506040000020004" pitchFamily="2" charset="77"/>
                <a:ea typeface="Skyscanner Relative Book" panose="02000506040000020004" pitchFamily="2" charset="77"/>
              </a:rPr>
              <a:t>The theory above is so recent that there are no Python implementations of propensity score methods with the correct standard errors. For this reason, we don’t see a lot of propensity score matching in Python.</a:t>
            </a:r>
          </a:p>
          <a:p>
            <a:pPr marL="171450" indent="-171450">
              <a:buFont typeface="Arial" panose="020B0604020202020204" pitchFamily="34" charset="0"/>
              <a:buChar char="•"/>
            </a:pPr>
            <a:r>
              <a:rPr lang="en-GB" sz="1200" dirty="0">
                <a:solidFill>
                  <a:schemeClr val="bg1"/>
                </a:solidFill>
                <a:latin typeface="Skyscanner Relative Book" panose="02000506040000020004" pitchFamily="2" charset="77"/>
                <a:ea typeface="Skyscanner Relative Book" panose="02000506040000020004" pitchFamily="2" charset="77"/>
              </a:rPr>
              <a:t>But the ATE is correct, it’s just that you don’t have a sense of error uncertainty</a:t>
            </a:r>
          </a:p>
        </p:txBody>
      </p:sp>
      <p:sp>
        <p:nvSpPr>
          <p:cNvPr id="16" name="Rounded Rectangle 15">
            <a:extLst>
              <a:ext uri="{FF2B5EF4-FFF2-40B4-BE49-F238E27FC236}">
                <a16:creationId xmlns:a16="http://schemas.microsoft.com/office/drawing/2014/main" id="{45E54967-BB4D-B640-8817-12D73D9C5E54}"/>
              </a:ext>
            </a:extLst>
          </p:cNvPr>
          <p:cNvSpPr/>
          <p:nvPr/>
        </p:nvSpPr>
        <p:spPr>
          <a:xfrm>
            <a:off x="8161867" y="4402667"/>
            <a:ext cx="381944" cy="7027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83C6300-F99D-0A4D-9B2F-F5B8DCC96F01}"/>
              </a:ext>
            </a:extLst>
          </p:cNvPr>
          <p:cNvSpPr/>
          <p:nvPr/>
        </p:nvSpPr>
        <p:spPr>
          <a:xfrm>
            <a:off x="7483439" y="4402048"/>
            <a:ext cx="381944" cy="70273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8975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AFF1D-3F2B-1C4D-BB98-237B0120A2EC}"/>
              </a:ext>
            </a:extLst>
          </p:cNvPr>
          <p:cNvSpPr>
            <a:spLocks noGrp="1"/>
          </p:cNvSpPr>
          <p:nvPr>
            <p:ph type="body" sz="quarter" idx="16"/>
          </p:nvPr>
        </p:nvSpPr>
        <p:spPr>
          <a:xfrm>
            <a:off x="569155" y="1195266"/>
            <a:ext cx="10670189" cy="632481"/>
          </a:xfrm>
        </p:spPr>
        <p:txBody>
          <a:bodyPr/>
          <a:lstStyle/>
          <a:p>
            <a:r>
              <a:rPr lang="en-US" sz="2000" dirty="0"/>
              <a:t>Ok, so we know how to calculate P(x) and have seen some issues, but how to use P(x) to get the causal effect estimate of T on Y??</a:t>
            </a:r>
          </a:p>
        </p:txBody>
      </p:sp>
      <p:sp>
        <p:nvSpPr>
          <p:cNvPr id="4" name="Text Placeholder 3">
            <a:extLst>
              <a:ext uri="{FF2B5EF4-FFF2-40B4-BE49-F238E27FC236}">
                <a16:creationId xmlns:a16="http://schemas.microsoft.com/office/drawing/2014/main" id="{BB3C2BCC-17F3-7F43-88BD-6682793CEA86}"/>
              </a:ext>
            </a:extLst>
          </p:cNvPr>
          <p:cNvSpPr>
            <a:spLocks noGrp="1"/>
          </p:cNvSpPr>
          <p:nvPr>
            <p:ph type="body" sz="quarter" idx="15"/>
          </p:nvPr>
        </p:nvSpPr>
        <p:spPr>
          <a:xfrm>
            <a:off x="569155" y="808038"/>
            <a:ext cx="9675511" cy="405111"/>
          </a:xfrm>
        </p:spPr>
        <p:txBody>
          <a:bodyPr/>
          <a:lstStyle/>
          <a:p>
            <a:r>
              <a:rPr lang="en-US" dirty="0"/>
              <a:t>P(x) in Regression, Matching or and IPTW </a:t>
            </a:r>
          </a:p>
        </p:txBody>
      </p:sp>
      <p:sp>
        <p:nvSpPr>
          <p:cNvPr id="7" name="Text Placeholder 1">
            <a:extLst>
              <a:ext uri="{FF2B5EF4-FFF2-40B4-BE49-F238E27FC236}">
                <a16:creationId xmlns:a16="http://schemas.microsoft.com/office/drawing/2014/main" id="{167D28B9-FFB2-3C4C-AFE2-9599C3EBEA3A}"/>
              </a:ext>
            </a:extLst>
          </p:cNvPr>
          <p:cNvSpPr txBox="1">
            <a:spLocks/>
          </p:cNvSpPr>
          <p:nvPr/>
        </p:nvSpPr>
        <p:spPr>
          <a:xfrm>
            <a:off x="569155" y="2067333"/>
            <a:ext cx="11004777" cy="300082"/>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b="1" dirty="0"/>
              <a:t>Method 3: IPTW -&gt; Inverse Probability of Treatment Weighting -&gt; intuition</a:t>
            </a:r>
          </a:p>
        </p:txBody>
      </p:sp>
      <p:pic>
        <p:nvPicPr>
          <p:cNvPr id="1026" name="Picture 2" descr="img">
            <a:extLst>
              <a:ext uri="{FF2B5EF4-FFF2-40B4-BE49-F238E27FC236}">
                <a16:creationId xmlns:a16="http://schemas.microsoft.com/office/drawing/2014/main" id="{F9693DC6-0D7B-C64D-9DFB-1AD6454AE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07001"/>
            <a:ext cx="6350000" cy="353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F2BC46-6FB1-2A4E-8A60-CCA79E40845A}"/>
              </a:ext>
            </a:extLst>
          </p:cNvPr>
          <p:cNvSpPr txBox="1"/>
          <p:nvPr/>
        </p:nvSpPr>
        <p:spPr>
          <a:xfrm>
            <a:off x="711199" y="2683934"/>
            <a:ext cx="1507067" cy="246221"/>
          </a:xfrm>
          <a:prstGeom prst="rect">
            <a:avLst/>
          </a:prstGeom>
          <a:noFill/>
        </p:spPr>
        <p:txBody>
          <a:bodyPr wrap="square" rtlCol="0">
            <a:spAutoFit/>
          </a:bodyPr>
          <a:lstStyle/>
          <a:p>
            <a:r>
              <a:rPr lang="en-US" sz="1000" b="1" dirty="0">
                <a:solidFill>
                  <a:schemeClr val="accent4"/>
                </a:solidFill>
                <a:latin typeface="Skyscanner Relative Book" panose="02000506040000020004" pitchFamily="2" charset="77"/>
                <a:ea typeface="Skyscanner Relative Book" panose="02000506040000020004" pitchFamily="2" charset="77"/>
              </a:rPr>
              <a:t>Original data</a:t>
            </a:r>
          </a:p>
        </p:txBody>
      </p:sp>
      <p:sp>
        <p:nvSpPr>
          <p:cNvPr id="8" name="TextBox 7">
            <a:extLst>
              <a:ext uri="{FF2B5EF4-FFF2-40B4-BE49-F238E27FC236}">
                <a16:creationId xmlns:a16="http://schemas.microsoft.com/office/drawing/2014/main" id="{29FB7165-CEC5-0243-BFF1-6FBE308BBB6D}"/>
              </a:ext>
            </a:extLst>
          </p:cNvPr>
          <p:cNvSpPr txBox="1"/>
          <p:nvPr/>
        </p:nvSpPr>
        <p:spPr>
          <a:xfrm>
            <a:off x="711199" y="4419234"/>
            <a:ext cx="1507067" cy="246221"/>
          </a:xfrm>
          <a:prstGeom prst="rect">
            <a:avLst/>
          </a:prstGeom>
          <a:noFill/>
        </p:spPr>
        <p:txBody>
          <a:bodyPr wrap="square" rtlCol="0">
            <a:spAutoFit/>
          </a:bodyPr>
          <a:lstStyle/>
          <a:p>
            <a:r>
              <a:rPr lang="en-US" sz="1000" b="1" dirty="0">
                <a:solidFill>
                  <a:schemeClr val="accent4"/>
                </a:solidFill>
                <a:latin typeface="Skyscanner Relative Book" panose="02000506040000020004" pitchFamily="2" charset="77"/>
                <a:ea typeface="Skyscanner Relative Book" panose="02000506040000020004" pitchFamily="2" charset="77"/>
              </a:rPr>
              <a:t>Estimated P(x)</a:t>
            </a:r>
          </a:p>
        </p:txBody>
      </p:sp>
      <p:sp>
        <p:nvSpPr>
          <p:cNvPr id="9" name="TextBox 8">
            <a:extLst>
              <a:ext uri="{FF2B5EF4-FFF2-40B4-BE49-F238E27FC236}">
                <a16:creationId xmlns:a16="http://schemas.microsoft.com/office/drawing/2014/main" id="{0C023EB8-B0AC-D741-B3E9-C5C254519C0E}"/>
              </a:ext>
            </a:extLst>
          </p:cNvPr>
          <p:cNvSpPr txBox="1"/>
          <p:nvPr/>
        </p:nvSpPr>
        <p:spPr>
          <a:xfrm>
            <a:off x="4397182" y="2683934"/>
            <a:ext cx="1507067" cy="246221"/>
          </a:xfrm>
          <a:prstGeom prst="rect">
            <a:avLst/>
          </a:prstGeom>
          <a:noFill/>
        </p:spPr>
        <p:txBody>
          <a:bodyPr wrap="square" rtlCol="0">
            <a:spAutoFit/>
          </a:bodyPr>
          <a:lstStyle/>
          <a:p>
            <a:r>
              <a:rPr lang="en-US" sz="1000" b="1" dirty="0">
                <a:solidFill>
                  <a:schemeClr val="accent4"/>
                </a:solidFill>
                <a:latin typeface="Skyscanner Relative Book" panose="02000506040000020004" pitchFamily="2" charset="77"/>
                <a:ea typeface="Skyscanner Relative Book" panose="02000506040000020004" pitchFamily="2" charset="77"/>
              </a:rPr>
              <a:t>Data after weighting</a:t>
            </a:r>
          </a:p>
        </p:txBody>
      </p:sp>
      <p:sp>
        <p:nvSpPr>
          <p:cNvPr id="10" name="TextBox 9">
            <a:extLst>
              <a:ext uri="{FF2B5EF4-FFF2-40B4-BE49-F238E27FC236}">
                <a16:creationId xmlns:a16="http://schemas.microsoft.com/office/drawing/2014/main" id="{F8FB7F31-F3EE-A645-9062-AFB1F1E4167C}"/>
              </a:ext>
            </a:extLst>
          </p:cNvPr>
          <p:cNvSpPr txBox="1"/>
          <p:nvPr/>
        </p:nvSpPr>
        <p:spPr>
          <a:xfrm>
            <a:off x="2040466" y="3743646"/>
            <a:ext cx="1041401"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Skyscanner Relative Book" panose="02000506040000020004" pitchFamily="2" charset="77"/>
                <a:ea typeface="Skyscanner Relative Book" panose="02000506040000020004" pitchFamily="2" charset="77"/>
              </a:rPr>
              <a:t>Untreated</a:t>
            </a:r>
          </a:p>
          <a:p>
            <a:pPr marL="171450" indent="-171450">
              <a:buFont typeface="Arial" panose="020B0604020202020204" pitchFamily="34" charset="0"/>
              <a:buChar char="•"/>
            </a:pPr>
            <a:r>
              <a:rPr lang="en-US" sz="1000" b="1" dirty="0">
                <a:solidFill>
                  <a:srgbClr val="C00000"/>
                </a:solidFill>
                <a:latin typeface="Skyscanner Relative Book" panose="02000506040000020004" pitchFamily="2" charset="77"/>
                <a:ea typeface="Skyscanner Relative Book" panose="02000506040000020004" pitchFamily="2" charset="77"/>
              </a:rPr>
              <a:t>Treated</a:t>
            </a:r>
          </a:p>
        </p:txBody>
      </p:sp>
      <p:sp>
        <p:nvSpPr>
          <p:cNvPr id="11" name="TextBox 10">
            <a:extLst>
              <a:ext uri="{FF2B5EF4-FFF2-40B4-BE49-F238E27FC236}">
                <a16:creationId xmlns:a16="http://schemas.microsoft.com/office/drawing/2014/main" id="{84E382EA-7B08-8A47-A77A-885C08A1DEA7}"/>
              </a:ext>
            </a:extLst>
          </p:cNvPr>
          <p:cNvSpPr txBox="1"/>
          <p:nvPr/>
        </p:nvSpPr>
        <p:spPr>
          <a:xfrm>
            <a:off x="3158067" y="4419234"/>
            <a:ext cx="3572933" cy="1938992"/>
          </a:xfrm>
          <a:prstGeom prst="rect">
            <a:avLst/>
          </a:prstGeom>
          <a:noFill/>
        </p:spPr>
        <p:txBody>
          <a:bodyPr wrap="square" rtlCol="0">
            <a:spAutoFit/>
          </a:bodyPr>
          <a:lstStyle/>
          <a:p>
            <a:r>
              <a:rPr lang="en-US" sz="1000" dirty="0">
                <a:solidFill>
                  <a:schemeClr val="accent4"/>
                </a:solidFill>
                <a:latin typeface="Skyscanner Relative Book" panose="02000506040000020004" pitchFamily="2" charset="77"/>
                <a:ea typeface="Skyscanner Relative Book" panose="02000506040000020004" pitchFamily="2" charset="77"/>
              </a:rPr>
              <a:t>The idea of IPTW is to give more weight to those individuals who, according to P(x), should behave differently to the treatment T:</a:t>
            </a:r>
          </a:p>
          <a:p>
            <a:pPr marL="171450" indent="-171450">
              <a:buFont typeface="Arial" panose="020B0604020202020204" pitchFamily="34" charset="0"/>
              <a:buChar char="•"/>
            </a:pPr>
            <a:r>
              <a:rPr lang="en-US" sz="1000" dirty="0">
                <a:solidFill>
                  <a:schemeClr val="bg2"/>
                </a:solidFill>
                <a:latin typeface="Skyscanner Relative Book" panose="02000506040000020004" pitchFamily="2" charset="77"/>
                <a:ea typeface="Skyscanner Relative Book" panose="02000506040000020004" pitchFamily="2" charset="77"/>
              </a:rPr>
              <a:t>If someone has a high P(x), but was Untreated, then we have an Untreated individual that looks like a Treated individual.</a:t>
            </a:r>
          </a:p>
          <a:p>
            <a:pPr marL="171450" indent="-171450">
              <a:buFont typeface="Arial" panose="020B0604020202020204" pitchFamily="34" charset="0"/>
              <a:buChar char="•"/>
            </a:pPr>
            <a:r>
              <a:rPr lang="en-US" sz="1000" dirty="0">
                <a:solidFill>
                  <a:schemeClr val="tx2"/>
                </a:solidFill>
                <a:latin typeface="Skyscanner Relative Book" panose="02000506040000020004" pitchFamily="2" charset="77"/>
                <a:ea typeface="Skyscanner Relative Book" panose="02000506040000020004" pitchFamily="2" charset="77"/>
              </a:rPr>
              <a:t>If someone has a high P(X) and looks like they were Treated, then we don’t correct the effect of this individual too much.</a:t>
            </a:r>
          </a:p>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We can do the same logic reasoning for low P(x) for Treated and Untreated.</a:t>
            </a:r>
          </a:p>
          <a:p>
            <a:pPr marL="171450" indent="-171450">
              <a:buFont typeface="Arial" panose="020B0604020202020204" pitchFamily="34" charset="0"/>
              <a:buChar char="•"/>
            </a:pP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6" name="Rounded Rectangle 5">
            <a:extLst>
              <a:ext uri="{FF2B5EF4-FFF2-40B4-BE49-F238E27FC236}">
                <a16:creationId xmlns:a16="http://schemas.microsoft.com/office/drawing/2014/main" id="{8D5B8AC8-8B1B-2F4B-A36B-346FCE0D1C9D}"/>
              </a:ext>
            </a:extLst>
          </p:cNvPr>
          <p:cNvSpPr/>
          <p:nvPr/>
        </p:nvSpPr>
        <p:spPr>
          <a:xfrm>
            <a:off x="6096000" y="3001642"/>
            <a:ext cx="381000" cy="274958"/>
          </a:xfrm>
          <a:prstGeom prst="round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32B671D-72EE-9341-854F-D055FCB8EE1B}"/>
              </a:ext>
            </a:extLst>
          </p:cNvPr>
          <p:cNvSpPr/>
          <p:nvPr/>
        </p:nvSpPr>
        <p:spPr>
          <a:xfrm>
            <a:off x="6451598" y="2640869"/>
            <a:ext cx="254001" cy="363380"/>
          </a:xfrm>
          <a:prstGeom prst="round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E30F3E-88BB-204F-9A57-517BF9A85DA2}"/>
                  </a:ext>
                </a:extLst>
              </p:cNvPr>
              <p:cNvSpPr txBox="1"/>
              <p:nvPr/>
            </p:nvSpPr>
            <p:spPr>
              <a:xfrm>
                <a:off x="6959600" y="2640869"/>
                <a:ext cx="5079999" cy="21544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400" b="0" i="1" smtClean="0">
                          <a:solidFill>
                            <a:schemeClr val="accent4"/>
                          </a:solidFill>
                          <a:latin typeface="Cambria Math" panose="02040503050406030204" pitchFamily="18" charset="0"/>
                        </a:rPr>
                        <m:t>𝐸</m:t>
                      </m:r>
                      <m:d>
                        <m:dPr>
                          <m:begChr m:val="["/>
                          <m:endChr m:val="]"/>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𝑌</m:t>
                          </m:r>
                        </m:e>
                        <m:e>
                          <m:r>
                            <a:rPr lang="en-GB" sz="1400" b="0" i="1" smtClean="0">
                              <a:solidFill>
                                <a:schemeClr val="accent4"/>
                              </a:solidFill>
                              <a:latin typeface="Cambria Math" panose="02040503050406030204" pitchFamily="18" charset="0"/>
                            </a:rPr>
                            <m:t>𝑋</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𝑇</m:t>
                          </m:r>
                          <m:r>
                            <a:rPr lang="en-GB" sz="1400" b="0" i="1" smtClean="0">
                              <a:solidFill>
                                <a:schemeClr val="accent4"/>
                              </a:solidFill>
                              <a:latin typeface="Cambria Math" panose="02040503050406030204" pitchFamily="18" charset="0"/>
                            </a:rPr>
                            <m:t>=1</m:t>
                          </m:r>
                        </m:e>
                      </m:d>
                      <m:r>
                        <a:rPr lang="en-GB" sz="1400" b="0" i="1" smtClean="0">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r>
                            <a:rPr lang="en-GB" sz="1400" i="1">
                              <a:solidFill>
                                <a:schemeClr val="accent4"/>
                              </a:solidFill>
                              <a:latin typeface="Cambria Math" panose="02040503050406030204" pitchFamily="18" charset="0"/>
                            </a:rPr>
                            <m:t>𝑌</m:t>
                          </m:r>
                        </m:e>
                        <m:e>
                          <m:r>
                            <a:rPr lang="en-GB" sz="1400" i="1">
                              <a:solidFill>
                                <a:schemeClr val="accent4"/>
                              </a:solidFill>
                              <a:latin typeface="Cambria Math" panose="02040503050406030204" pitchFamily="18" charset="0"/>
                            </a:rPr>
                            <m:t>𝑋</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=0</m:t>
                          </m:r>
                        </m:e>
                      </m:d>
                      <m:r>
                        <a:rPr lang="en-GB" sz="1400" b="0" i="1" smtClean="0">
                          <a:solidFill>
                            <a:schemeClr val="accent4"/>
                          </a:solidFill>
                          <a:latin typeface="Cambria Math" panose="02040503050406030204" pitchFamily="18" charset="0"/>
                        </a:rPr>
                        <m:t>= …</m:t>
                      </m:r>
                    </m:oMath>
                  </m:oMathPara>
                </a14:m>
                <a:endParaRPr lang="en-US" sz="1400" dirty="0">
                  <a:solidFill>
                    <a:schemeClr val="accent4"/>
                  </a:solidFill>
                </a:endParaRPr>
              </a:p>
            </p:txBody>
          </p:sp>
        </mc:Choice>
        <mc:Fallback xmlns="">
          <p:sp>
            <p:nvSpPr>
              <p:cNvPr id="12" name="TextBox 11">
                <a:extLst>
                  <a:ext uri="{FF2B5EF4-FFF2-40B4-BE49-F238E27FC236}">
                    <a16:creationId xmlns:a16="http://schemas.microsoft.com/office/drawing/2014/main" id="{86E30F3E-88BB-204F-9A57-517BF9A85DA2}"/>
                  </a:ext>
                </a:extLst>
              </p:cNvPr>
              <p:cNvSpPr txBox="1">
                <a:spLocks noRot="1" noChangeAspect="1" noMove="1" noResize="1" noEditPoints="1" noAdjustHandles="1" noChangeArrowheads="1" noChangeShapeType="1" noTextEdit="1"/>
              </p:cNvSpPr>
              <p:nvPr/>
            </p:nvSpPr>
            <p:spPr>
              <a:xfrm>
                <a:off x="6959600" y="2640869"/>
                <a:ext cx="5079999" cy="215444"/>
              </a:xfrm>
              <a:prstGeom prst="rect">
                <a:avLst/>
              </a:prstGeom>
              <a:blipFill>
                <a:blip r:embed="rId3"/>
                <a:stretch>
                  <a:fillRect l="-1247" t="-526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023877-EF6F-8749-A309-EA0BFCE40162}"/>
                  </a:ext>
                </a:extLst>
              </p:cNvPr>
              <p:cNvSpPr txBox="1"/>
              <p:nvPr/>
            </p:nvSpPr>
            <p:spPr>
              <a:xfrm>
                <a:off x="6959599" y="2930155"/>
                <a:ext cx="5079999" cy="49827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𝐸</m:t>
                      </m:r>
                      <m:d>
                        <m:dPr>
                          <m:begChr m:val="["/>
                          <m:endChr m:val="]"/>
                          <m:ctrlPr>
                            <a:rPr lang="en-GB" sz="1400" b="0" i="1" smtClean="0">
                              <a:solidFill>
                                <a:schemeClr val="accent4"/>
                              </a:solidFill>
                              <a:latin typeface="Cambria Math" panose="02040503050406030204" pitchFamily="18" charset="0"/>
                            </a:rPr>
                          </m:ctrlPr>
                        </m:dPr>
                        <m:e>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𝑌</m:t>
                              </m:r>
                            </m:num>
                            <m:den>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𝑥</m:t>
                                  </m:r>
                                </m:e>
                              </m:d>
                            </m:den>
                          </m:f>
                          <m:r>
                            <a:rPr lang="en-GB" sz="1400" b="0" i="1" smtClean="0">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𝑋</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=1</m:t>
                          </m:r>
                        </m:e>
                      </m:d>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𝑥</m:t>
                          </m:r>
                        </m:e>
                      </m:d>
                      <m:r>
                        <a:rPr lang="en-GB" sz="1400" b="0" i="1" smtClean="0">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f>
                            <m:fPr>
                              <m:ctrlPr>
                                <a:rPr lang="en-GB" sz="1400" i="1">
                                  <a:solidFill>
                                    <a:schemeClr val="accent4"/>
                                  </a:solidFill>
                                  <a:latin typeface="Cambria Math" panose="02040503050406030204" pitchFamily="18" charset="0"/>
                                </a:rPr>
                              </m:ctrlPr>
                            </m:fPr>
                            <m:num>
                              <m:r>
                                <a:rPr lang="en-GB" sz="1400" i="1">
                                  <a:solidFill>
                                    <a:schemeClr val="accent4"/>
                                  </a:solidFill>
                                  <a:latin typeface="Cambria Math" panose="02040503050406030204" pitchFamily="18" charset="0"/>
                                </a:rPr>
                                <m:t>𝑌</m:t>
                              </m:r>
                            </m:num>
                            <m:den>
                              <m:d>
                                <m:dPr>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1−</m:t>
                                  </m:r>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𝑥</m:t>
                                      </m:r>
                                    </m:e>
                                  </m:d>
                                </m:e>
                              </m:d>
                            </m:den>
                          </m:f>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𝑋</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=0</m:t>
                          </m:r>
                        </m:e>
                      </m:d>
                      <m:r>
                        <a:rPr lang="en-GB" sz="1400" b="0" i="1" smtClean="0">
                          <a:solidFill>
                            <a:schemeClr val="accent4"/>
                          </a:solidFill>
                          <a:latin typeface="Cambria Math" panose="02040503050406030204" pitchFamily="18" charset="0"/>
                        </a:rPr>
                        <m:t>(1−</m:t>
                      </m:r>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r>
                            <a:rPr lang="en-GB" sz="1400" b="0" i="1" smtClean="0">
                              <a:solidFill>
                                <a:schemeClr val="accent4"/>
                              </a:solidFill>
                              <a:latin typeface="Cambria Math" panose="02040503050406030204" pitchFamily="18" charset="0"/>
                            </a:rPr>
                            <m:t>𝑥</m:t>
                          </m:r>
                        </m:e>
                      </m:d>
                      <m:r>
                        <a:rPr lang="en-GB" sz="1400" b="0" i="1" smtClean="0">
                          <a:solidFill>
                            <a:schemeClr val="accent4"/>
                          </a:solidFill>
                          <a:latin typeface="Cambria Math" panose="02040503050406030204" pitchFamily="18" charset="0"/>
                        </a:rPr>
                        <m:t>)</m:t>
                      </m:r>
                    </m:oMath>
                  </m:oMathPara>
                </a14:m>
                <a:endParaRPr lang="en-US" sz="1400" dirty="0">
                  <a:solidFill>
                    <a:schemeClr val="accent4"/>
                  </a:solidFill>
                </a:endParaRPr>
              </a:p>
            </p:txBody>
          </p:sp>
        </mc:Choice>
        <mc:Fallback xmlns="">
          <p:sp>
            <p:nvSpPr>
              <p:cNvPr id="15" name="TextBox 14">
                <a:extLst>
                  <a:ext uri="{FF2B5EF4-FFF2-40B4-BE49-F238E27FC236}">
                    <a16:creationId xmlns:a16="http://schemas.microsoft.com/office/drawing/2014/main" id="{CF023877-EF6F-8749-A309-EA0BFCE40162}"/>
                  </a:ext>
                </a:extLst>
              </p:cNvPr>
              <p:cNvSpPr txBox="1">
                <a:spLocks noRot="1" noChangeAspect="1" noMove="1" noResize="1" noEditPoints="1" noAdjustHandles="1" noChangeArrowheads="1" noChangeShapeType="1" noTextEdit="1"/>
              </p:cNvSpPr>
              <p:nvPr/>
            </p:nvSpPr>
            <p:spPr>
              <a:xfrm>
                <a:off x="6959599" y="2930155"/>
                <a:ext cx="5079999" cy="498278"/>
              </a:xfrm>
              <a:prstGeom prst="rect">
                <a:avLst/>
              </a:prstGeom>
              <a:blipFill>
                <a:blip r:embed="rId4"/>
                <a:stretch>
                  <a:fillRect l="-499" b="-2500"/>
                </a:stretch>
              </a:blipFill>
            </p:spPr>
            <p:txBody>
              <a:bodyPr/>
              <a:lstStyle/>
              <a:p>
                <a:r>
                  <a:rPr lang="en-US">
                    <a:noFill/>
                  </a:rPr>
                  <a:t> </a:t>
                </a:r>
              </a:p>
            </p:txBody>
          </p:sp>
        </mc:Fallback>
      </mc:AlternateContent>
      <p:sp>
        <p:nvSpPr>
          <p:cNvPr id="14" name="Right Brace 13">
            <a:extLst>
              <a:ext uri="{FF2B5EF4-FFF2-40B4-BE49-F238E27FC236}">
                <a16:creationId xmlns:a16="http://schemas.microsoft.com/office/drawing/2014/main" id="{7F6030DE-CBB8-7446-8AB7-68F7652EFBD4}"/>
              </a:ext>
            </a:extLst>
          </p:cNvPr>
          <p:cNvSpPr/>
          <p:nvPr/>
        </p:nvSpPr>
        <p:spPr>
          <a:xfrm rot="5400000">
            <a:off x="8111278" y="2692612"/>
            <a:ext cx="146858" cy="176618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0DBFC4EF-AF9E-A242-9EE7-D25777376043}"/>
              </a:ext>
            </a:extLst>
          </p:cNvPr>
          <p:cNvSpPr/>
          <p:nvPr/>
        </p:nvSpPr>
        <p:spPr>
          <a:xfrm rot="5400000">
            <a:off x="10583543" y="2193081"/>
            <a:ext cx="146860" cy="276524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B6D9D9-F480-BD49-A1FD-2413B00D4AA2}"/>
                  </a:ext>
                </a:extLst>
              </p:cNvPr>
              <p:cNvSpPr txBox="1"/>
              <p:nvPr/>
            </p:nvSpPr>
            <p:spPr>
              <a:xfrm>
                <a:off x="7301615" y="3745025"/>
                <a:ext cx="1766184" cy="1015663"/>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Estimating </a:t>
                </a:r>
                <a14:m>
                  <m:oMath xmlns:m="http://schemas.openxmlformats.org/officeDocument/2006/math">
                    <m:sSub>
                      <m:sSubPr>
                        <m:ctrlPr>
                          <a:rPr lang="en-US" sz="1000" i="1" smtClean="0">
                            <a:solidFill>
                              <a:schemeClr val="accent4"/>
                            </a:solidFill>
                            <a:latin typeface="Cambria Math" panose="02040503050406030204" pitchFamily="18" charset="0"/>
                            <a:ea typeface="Skyscanner Relative Book" panose="02000506040000020004" pitchFamily="2" charset="77"/>
                          </a:rPr>
                        </m:ctrlPr>
                      </m:sSubPr>
                      <m:e>
                        <m:r>
                          <a:rPr lang="en-GB" sz="1000" b="0" i="1" smtClean="0">
                            <a:solidFill>
                              <a:schemeClr val="accent4"/>
                            </a:solidFill>
                            <a:latin typeface="Cambria Math" panose="02040503050406030204" pitchFamily="18" charset="0"/>
                            <a:ea typeface="Skyscanner Relative Book" panose="02000506040000020004" pitchFamily="2" charset="77"/>
                          </a:rPr>
                          <m:t>𝑌</m:t>
                        </m:r>
                      </m:e>
                      <m:sub>
                        <m:r>
                          <a:rPr lang="en-GB" sz="1000" b="0" i="1" smtClean="0">
                            <a:solidFill>
                              <a:schemeClr val="accent4"/>
                            </a:solidFill>
                            <a:latin typeface="Cambria Math" panose="02040503050406030204" pitchFamily="18" charset="0"/>
                            <a:ea typeface="Skyscanner Relative Book" panose="02000506040000020004" pitchFamily="2" charset="77"/>
                          </a:rPr>
                          <m:t>1</m:t>
                        </m:r>
                      </m:sub>
                    </m:sSub>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It is taking all those that are treated (</a:t>
                </a:r>
                <a14:m>
                  <m:oMath xmlns:m="http://schemas.openxmlformats.org/officeDocument/2006/math">
                    <m:r>
                      <a:rPr lang="en-GB" sz="1000" b="0" i="1" smtClean="0">
                        <a:solidFill>
                          <a:schemeClr val="accent4"/>
                        </a:solidFill>
                        <a:latin typeface="Cambria Math" panose="02040503050406030204" pitchFamily="18" charset="0"/>
                        <a:ea typeface="Skyscanner Relative Book" panose="02000506040000020004" pitchFamily="2" charset="77"/>
                      </a:rPr>
                      <m:t>𝑇</m:t>
                    </m:r>
                    <m:r>
                      <a:rPr lang="en-GB" sz="1000" b="0" i="1" smtClean="0">
                        <a:solidFill>
                          <a:schemeClr val="accent4"/>
                        </a:solidFill>
                        <a:latin typeface="Cambria Math" panose="02040503050406030204" pitchFamily="18" charset="0"/>
                        <a:ea typeface="Skyscanner Relative Book" panose="02000506040000020004" pitchFamily="2" charset="77"/>
                      </a:rPr>
                      <m:t>=1)</m:t>
                    </m:r>
                  </m:oMath>
                </a14:m>
                <a:r>
                  <a:rPr lang="en-GB" sz="1000" dirty="0">
                    <a:solidFill>
                      <a:schemeClr val="accent4"/>
                    </a:solidFill>
                    <a:latin typeface="Skyscanner Relative Book" panose="02000506040000020004" pitchFamily="2" charset="77"/>
                    <a:ea typeface="Skyscanner Relative Book" panose="02000506040000020004" pitchFamily="2" charset="77"/>
                  </a:rPr>
                  <a:t> and scaling them by the inverse probability of treatment (</a:t>
                </a:r>
                <a14:m>
                  <m:oMath xmlns:m="http://schemas.openxmlformats.org/officeDocument/2006/math">
                    <m:r>
                      <a:rPr lang="en-GB" sz="1000" b="0" i="1" smtClean="0">
                        <a:solidFill>
                          <a:schemeClr val="accent4"/>
                        </a:solidFill>
                        <a:latin typeface="Cambria Math" panose="02040503050406030204" pitchFamily="18" charset="0"/>
                        <a:ea typeface="Skyscanner Relative Book" panose="02000506040000020004" pitchFamily="2" charset="77"/>
                      </a:rPr>
                      <m:t>𝑃</m:t>
                    </m:r>
                    <m:r>
                      <a:rPr lang="en-GB" sz="1000" b="0" i="1" smtClean="0">
                        <a:solidFill>
                          <a:schemeClr val="accent4"/>
                        </a:solidFill>
                        <a:latin typeface="Cambria Math" panose="02040503050406030204" pitchFamily="18" charset="0"/>
                        <a:ea typeface="Skyscanner Relative Book" panose="02000506040000020004" pitchFamily="2" charset="77"/>
                      </a:rPr>
                      <m:t>(</m:t>
                    </m:r>
                    <m:r>
                      <a:rPr lang="en-GB" sz="1000" b="0" i="1" smtClean="0">
                        <a:solidFill>
                          <a:schemeClr val="accent4"/>
                        </a:solidFill>
                        <a:latin typeface="Cambria Math" panose="02040503050406030204" pitchFamily="18" charset="0"/>
                        <a:ea typeface="Skyscanner Relative Book" panose="02000506040000020004" pitchFamily="2" charset="77"/>
                      </a:rPr>
                      <m:t>𝑥</m:t>
                    </m:r>
                    <m:r>
                      <a:rPr lang="en-GB" sz="1000" b="0" i="1" smtClean="0">
                        <a:solidFill>
                          <a:schemeClr val="accent4"/>
                        </a:solidFill>
                        <a:latin typeface="Cambria Math" panose="02040503050406030204" pitchFamily="18" charset="0"/>
                        <a:ea typeface="Skyscanner Relative Book" panose="02000506040000020004" pitchFamily="2" charset="77"/>
                      </a:rPr>
                      <m:t>)</m:t>
                    </m:r>
                  </m:oMath>
                </a14:m>
                <a:r>
                  <a:rPr lang="en-GB" sz="1000" dirty="0">
                    <a:solidFill>
                      <a:schemeClr val="accent4"/>
                    </a:solidFill>
                    <a:latin typeface="Skyscanner Relative Book" panose="02000506040000020004" pitchFamily="2" charset="77"/>
                    <a:ea typeface="Skyscanner Relative Book" panose="02000506040000020004" pitchFamily="2" charset="77"/>
                  </a:rPr>
                  <a:t>) .</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8" name="TextBox 17">
                <a:extLst>
                  <a:ext uri="{FF2B5EF4-FFF2-40B4-BE49-F238E27FC236}">
                    <a16:creationId xmlns:a16="http://schemas.microsoft.com/office/drawing/2014/main" id="{B9B6D9D9-F480-BD49-A1FD-2413B00D4AA2}"/>
                  </a:ext>
                </a:extLst>
              </p:cNvPr>
              <p:cNvSpPr txBox="1">
                <a:spLocks noRot="1" noChangeAspect="1" noMove="1" noResize="1" noEditPoints="1" noAdjustHandles="1" noChangeArrowheads="1" noChangeShapeType="1" noTextEdit="1"/>
              </p:cNvSpPr>
              <p:nvPr/>
            </p:nvSpPr>
            <p:spPr>
              <a:xfrm>
                <a:off x="7301615" y="3745025"/>
                <a:ext cx="1766184" cy="1015663"/>
              </a:xfrm>
              <a:prstGeom prst="rect">
                <a:avLst/>
              </a:prstGeom>
              <a:blipFill>
                <a:blip r:embed="rId5"/>
                <a:stretch>
                  <a:fillRect b="-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77EED6-AFBF-2948-B350-0D7236D24D26}"/>
                  </a:ext>
                </a:extLst>
              </p:cNvPr>
              <p:cNvSpPr txBox="1"/>
              <p:nvPr/>
            </p:nvSpPr>
            <p:spPr>
              <a:xfrm>
                <a:off x="9268441" y="3745025"/>
                <a:ext cx="2765247"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Estimating </a:t>
                </a:r>
                <a14:m>
                  <m:oMath xmlns:m="http://schemas.openxmlformats.org/officeDocument/2006/math">
                    <m:sSub>
                      <m:sSubPr>
                        <m:ctrlPr>
                          <a:rPr lang="en-US" sz="1000" i="1" smtClean="0">
                            <a:solidFill>
                              <a:schemeClr val="accent4"/>
                            </a:solidFill>
                            <a:latin typeface="Cambria Math" panose="02040503050406030204" pitchFamily="18" charset="0"/>
                            <a:ea typeface="Skyscanner Relative Book" panose="02000506040000020004" pitchFamily="2" charset="77"/>
                          </a:rPr>
                        </m:ctrlPr>
                      </m:sSubPr>
                      <m:e>
                        <m:r>
                          <a:rPr lang="en-GB" sz="1000" b="0" i="1" smtClean="0">
                            <a:solidFill>
                              <a:schemeClr val="accent4"/>
                            </a:solidFill>
                            <a:latin typeface="Cambria Math" panose="02040503050406030204" pitchFamily="18" charset="0"/>
                            <a:ea typeface="Skyscanner Relative Book" panose="02000506040000020004" pitchFamily="2" charset="77"/>
                          </a:rPr>
                          <m:t>𝑌</m:t>
                        </m:r>
                      </m:e>
                      <m:sub>
                        <m:r>
                          <a:rPr lang="en-GB" sz="1000" b="0" i="1" smtClean="0">
                            <a:solidFill>
                              <a:schemeClr val="accent4"/>
                            </a:solidFill>
                            <a:latin typeface="Cambria Math" panose="02040503050406030204" pitchFamily="18" charset="0"/>
                            <a:ea typeface="Skyscanner Relative Book" panose="02000506040000020004" pitchFamily="2" charset="77"/>
                          </a:rPr>
                          <m:t>0</m:t>
                        </m:r>
                      </m:sub>
                    </m:sSub>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dirty="0">
                    <a:solidFill>
                      <a:schemeClr val="accent4"/>
                    </a:solidFill>
                    <a:latin typeface="Skyscanner Relative Book" panose="02000506040000020004" pitchFamily="2" charset="77"/>
                    <a:ea typeface="Skyscanner Relative Book" panose="02000506040000020004" pitchFamily="2" charset="77"/>
                  </a:rPr>
                  <a:t>It is taking all those that are untreated (</a:t>
                </a:r>
                <a14:m>
                  <m:oMath xmlns:m="http://schemas.openxmlformats.org/officeDocument/2006/math">
                    <m:r>
                      <a:rPr lang="en-GB" sz="1000" i="1">
                        <a:solidFill>
                          <a:schemeClr val="accent4"/>
                        </a:solidFill>
                        <a:latin typeface="Cambria Math" panose="02040503050406030204" pitchFamily="18" charset="0"/>
                        <a:ea typeface="Skyscanner Relative Book" panose="02000506040000020004" pitchFamily="2" charset="77"/>
                      </a:rPr>
                      <m:t>𝑇</m:t>
                    </m:r>
                    <m:r>
                      <a:rPr lang="en-GB" sz="1000" i="1">
                        <a:solidFill>
                          <a:schemeClr val="accent4"/>
                        </a:solidFill>
                        <a:latin typeface="Cambria Math" panose="02040503050406030204" pitchFamily="18" charset="0"/>
                        <a:ea typeface="Skyscanner Relative Book" panose="02000506040000020004" pitchFamily="2" charset="77"/>
                      </a:rPr>
                      <m:t>=0</m:t>
                    </m:r>
                  </m:oMath>
                </a14:m>
                <a:r>
                  <a:rPr lang="en-GB" sz="1000" dirty="0">
                    <a:solidFill>
                      <a:schemeClr val="accent4"/>
                    </a:solidFill>
                    <a:latin typeface="Skyscanner Relative Book" panose="02000506040000020004" pitchFamily="2" charset="77"/>
                    <a:ea typeface="Skyscanner Relative Book" panose="02000506040000020004" pitchFamily="2" charset="77"/>
                  </a:rPr>
                  <a:t>) and scaling them by the inverse probability of no treatment (</a:t>
                </a:r>
                <a14:m>
                  <m:oMath xmlns:m="http://schemas.openxmlformats.org/officeDocument/2006/math">
                    <m:r>
                      <a:rPr lang="en-GB" sz="1000" b="0" i="0" smtClean="0">
                        <a:solidFill>
                          <a:schemeClr val="accent4"/>
                        </a:solidFill>
                        <a:latin typeface="Cambria Math" panose="02040503050406030204" pitchFamily="18" charset="0"/>
                        <a:ea typeface="Skyscanner Relative Book" panose="02000506040000020004" pitchFamily="2" charset="77"/>
                      </a:rPr>
                      <m:t>1−</m:t>
                    </m:r>
                    <m:r>
                      <a:rPr lang="en-GB" sz="1000" i="1">
                        <a:solidFill>
                          <a:schemeClr val="accent4"/>
                        </a:solidFill>
                        <a:latin typeface="Cambria Math" panose="02040503050406030204" pitchFamily="18" charset="0"/>
                        <a:ea typeface="Skyscanner Relative Book" panose="02000506040000020004" pitchFamily="2" charset="77"/>
                      </a:rPr>
                      <m:t>𝑃</m:t>
                    </m:r>
                    <m:r>
                      <a:rPr lang="en-GB" sz="1000" i="1">
                        <a:solidFill>
                          <a:schemeClr val="accent4"/>
                        </a:solidFill>
                        <a:latin typeface="Cambria Math" panose="02040503050406030204" pitchFamily="18" charset="0"/>
                        <a:ea typeface="Skyscanner Relative Book" panose="02000506040000020004" pitchFamily="2" charset="77"/>
                      </a:rPr>
                      <m:t>(</m:t>
                    </m:r>
                    <m:r>
                      <a:rPr lang="en-GB" sz="1000" i="1">
                        <a:solidFill>
                          <a:schemeClr val="accent4"/>
                        </a:solidFill>
                        <a:latin typeface="Cambria Math" panose="02040503050406030204" pitchFamily="18" charset="0"/>
                        <a:ea typeface="Skyscanner Relative Book" panose="02000506040000020004" pitchFamily="2" charset="77"/>
                      </a:rPr>
                      <m:t>𝑥</m:t>
                    </m:r>
                    <m:r>
                      <a:rPr lang="en-GB" sz="1000" i="1">
                        <a:solidFill>
                          <a:schemeClr val="accent4"/>
                        </a:solidFill>
                        <a:latin typeface="Cambria Math" panose="02040503050406030204" pitchFamily="18" charset="0"/>
                        <a:ea typeface="Skyscanner Relative Book" panose="02000506040000020004" pitchFamily="2" charset="77"/>
                      </a:rPr>
                      <m:t>)</m:t>
                    </m:r>
                  </m:oMath>
                </a14:m>
                <a:r>
                  <a:rPr lang="en-GB" sz="1000" dirty="0">
                    <a:solidFill>
                      <a:schemeClr val="accent4"/>
                    </a:solidFill>
                    <a:latin typeface="Skyscanner Relative Book" panose="02000506040000020004" pitchFamily="2" charset="77"/>
                    <a:ea typeface="Skyscanner Relative Book" panose="02000506040000020004" pitchFamily="2" charset="77"/>
                  </a:rPr>
                  <a:t>).</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9" name="TextBox 18">
                <a:extLst>
                  <a:ext uri="{FF2B5EF4-FFF2-40B4-BE49-F238E27FC236}">
                    <a16:creationId xmlns:a16="http://schemas.microsoft.com/office/drawing/2014/main" id="{C277EED6-AFBF-2948-B350-0D7236D24D26}"/>
                  </a:ext>
                </a:extLst>
              </p:cNvPr>
              <p:cNvSpPr txBox="1">
                <a:spLocks noRot="1" noChangeAspect="1" noMove="1" noResize="1" noEditPoints="1" noAdjustHandles="1" noChangeArrowheads="1" noChangeShapeType="1" noTextEdit="1"/>
              </p:cNvSpPr>
              <p:nvPr/>
            </p:nvSpPr>
            <p:spPr>
              <a:xfrm>
                <a:off x="9268441" y="3745025"/>
                <a:ext cx="2765247" cy="707886"/>
              </a:xfrm>
              <a:prstGeom prst="rect">
                <a:avLst/>
              </a:prstGeom>
              <a:blipFill>
                <a:blip r:embed="rId6"/>
                <a:stretch>
                  <a:fillRect b="-3509"/>
                </a:stretch>
              </a:blipFill>
            </p:spPr>
            <p:txBody>
              <a:bodyPr/>
              <a:lstStyle/>
              <a:p>
                <a:r>
                  <a:rPr lang="en-US">
                    <a:noFill/>
                  </a:rPr>
                  <a:t> </a:t>
                </a:r>
              </a:p>
            </p:txBody>
          </p:sp>
        </mc:Fallback>
      </mc:AlternateContent>
    </p:spTree>
    <p:extLst>
      <p:ext uri="{BB962C8B-B14F-4D97-AF65-F5344CB8AC3E}">
        <p14:creationId xmlns:p14="http://schemas.microsoft.com/office/powerpoint/2010/main" val="57729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AFF1D-3F2B-1C4D-BB98-237B0120A2EC}"/>
              </a:ext>
            </a:extLst>
          </p:cNvPr>
          <p:cNvSpPr>
            <a:spLocks noGrp="1"/>
          </p:cNvSpPr>
          <p:nvPr>
            <p:ph type="body" sz="quarter" idx="16"/>
          </p:nvPr>
        </p:nvSpPr>
        <p:spPr>
          <a:xfrm>
            <a:off x="569155" y="1195266"/>
            <a:ext cx="10670189" cy="632481"/>
          </a:xfrm>
        </p:spPr>
        <p:txBody>
          <a:bodyPr/>
          <a:lstStyle/>
          <a:p>
            <a:r>
              <a:rPr lang="en-US" sz="2000" dirty="0"/>
              <a:t>Ok, so we know how to calculate P(x) and have seen some issues, but how to use P(x) to get the causal effect estimate of T on Y??</a:t>
            </a:r>
          </a:p>
        </p:txBody>
      </p:sp>
      <p:sp>
        <p:nvSpPr>
          <p:cNvPr id="4" name="Text Placeholder 3">
            <a:extLst>
              <a:ext uri="{FF2B5EF4-FFF2-40B4-BE49-F238E27FC236}">
                <a16:creationId xmlns:a16="http://schemas.microsoft.com/office/drawing/2014/main" id="{BB3C2BCC-17F3-7F43-88BD-6682793CEA86}"/>
              </a:ext>
            </a:extLst>
          </p:cNvPr>
          <p:cNvSpPr>
            <a:spLocks noGrp="1"/>
          </p:cNvSpPr>
          <p:nvPr>
            <p:ph type="body" sz="quarter" idx="15"/>
          </p:nvPr>
        </p:nvSpPr>
        <p:spPr>
          <a:xfrm>
            <a:off x="569155" y="808038"/>
            <a:ext cx="9675511" cy="405111"/>
          </a:xfrm>
        </p:spPr>
        <p:txBody>
          <a:bodyPr/>
          <a:lstStyle/>
          <a:p>
            <a:r>
              <a:rPr lang="en-US" dirty="0"/>
              <a:t>P(x) in Regression, Matching or and IPTW </a:t>
            </a:r>
          </a:p>
        </p:txBody>
      </p:sp>
      <p:sp>
        <p:nvSpPr>
          <p:cNvPr id="7" name="Text Placeholder 1">
            <a:extLst>
              <a:ext uri="{FF2B5EF4-FFF2-40B4-BE49-F238E27FC236}">
                <a16:creationId xmlns:a16="http://schemas.microsoft.com/office/drawing/2014/main" id="{167D28B9-FFB2-3C4C-AFE2-9599C3EBEA3A}"/>
              </a:ext>
            </a:extLst>
          </p:cNvPr>
          <p:cNvSpPr txBox="1">
            <a:spLocks/>
          </p:cNvSpPr>
          <p:nvPr/>
        </p:nvSpPr>
        <p:spPr>
          <a:xfrm>
            <a:off x="569155" y="2067333"/>
            <a:ext cx="11004777" cy="300082"/>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b="1" dirty="0"/>
              <a:t>Method 3: IPTW -&gt; Inverse Probability of Treatment Weighting -&gt; implementation</a:t>
            </a:r>
          </a:p>
        </p:txBody>
      </p:sp>
      <p:sp>
        <p:nvSpPr>
          <p:cNvPr id="20" name="TextBox 19">
            <a:extLst>
              <a:ext uri="{FF2B5EF4-FFF2-40B4-BE49-F238E27FC236}">
                <a16:creationId xmlns:a16="http://schemas.microsoft.com/office/drawing/2014/main" id="{ADE87F80-1D5F-D946-835B-E19B5709672C}"/>
              </a:ext>
            </a:extLst>
          </p:cNvPr>
          <p:cNvSpPr txBox="1"/>
          <p:nvPr/>
        </p:nvSpPr>
        <p:spPr>
          <a:xfrm>
            <a:off x="569154" y="2607001"/>
            <a:ext cx="3892761" cy="461665"/>
          </a:xfrm>
          <a:prstGeom prst="rect">
            <a:avLst/>
          </a:prstGeom>
          <a:noFill/>
        </p:spPr>
        <p:txBody>
          <a:bodyPr wrap="square" rtlCol="0">
            <a:spAutoFit/>
          </a:bodyPr>
          <a:lstStyle/>
          <a:p>
            <a:pPr algn="ctr"/>
            <a:r>
              <a:rPr lang="en-US" sz="1200" b="1" dirty="0">
                <a:solidFill>
                  <a:schemeClr val="accent4"/>
                </a:solidFill>
                <a:latin typeface="Skyscanner Relative Book" panose="02000506040000020004" pitchFamily="2" charset="77"/>
                <a:ea typeface="Skyscanner Relative Book" panose="02000506040000020004" pitchFamily="2" charset="77"/>
              </a:rPr>
              <a:t>Step 1: Ensure that IPTW reconstructs a population where everyone has a chance of being </a:t>
            </a:r>
            <a:r>
              <a:rPr lang="en-US" sz="1200" b="1" dirty="0" err="1">
                <a:solidFill>
                  <a:schemeClr val="accent4"/>
                </a:solidFill>
                <a:latin typeface="Skyscanner Relative Book" panose="02000506040000020004" pitchFamily="2" charset="77"/>
                <a:ea typeface="Skyscanner Relative Book" panose="02000506040000020004" pitchFamily="2" charset="77"/>
              </a:rPr>
              <a:t>treatded</a:t>
            </a:r>
            <a:endParaRPr lang="en-US" sz="1200" b="1"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21" name="Straight Connector 20">
            <a:extLst>
              <a:ext uri="{FF2B5EF4-FFF2-40B4-BE49-F238E27FC236}">
                <a16:creationId xmlns:a16="http://schemas.microsoft.com/office/drawing/2014/main" id="{936BFA52-1EF6-5240-B5F6-2088A5DBBC68}"/>
              </a:ext>
            </a:extLst>
          </p:cNvPr>
          <p:cNvCxnSpPr>
            <a:cxnSpLocks/>
          </p:cNvCxnSpPr>
          <p:nvPr/>
        </p:nvCxnSpPr>
        <p:spPr>
          <a:xfrm>
            <a:off x="4419599" y="2455333"/>
            <a:ext cx="0" cy="425873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357306A-BA85-8243-BDBB-F355880417B6}"/>
              </a:ext>
            </a:extLst>
          </p:cNvPr>
          <p:cNvCxnSpPr>
            <a:cxnSpLocks/>
          </p:cNvCxnSpPr>
          <p:nvPr/>
        </p:nvCxnSpPr>
        <p:spPr>
          <a:xfrm>
            <a:off x="8229574" y="2455333"/>
            <a:ext cx="27" cy="430953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69B5138-5401-0D40-BB12-B1C1C8338C5F}"/>
              </a:ext>
            </a:extLst>
          </p:cNvPr>
          <p:cNvPicPr>
            <a:picLocks noChangeAspect="1"/>
          </p:cNvPicPr>
          <p:nvPr/>
        </p:nvPicPr>
        <p:blipFill>
          <a:blip r:embed="rId2"/>
          <a:stretch>
            <a:fillRect/>
          </a:stretch>
        </p:blipFill>
        <p:spPr>
          <a:xfrm>
            <a:off x="569149" y="3120402"/>
            <a:ext cx="3613376" cy="1279993"/>
          </a:xfrm>
          <a:prstGeom prst="rect">
            <a:avLst/>
          </a:prstGeom>
        </p:spPr>
      </p:pic>
      <p:sp>
        <p:nvSpPr>
          <p:cNvPr id="25" name="TextBox 24">
            <a:extLst>
              <a:ext uri="{FF2B5EF4-FFF2-40B4-BE49-F238E27FC236}">
                <a16:creationId xmlns:a16="http://schemas.microsoft.com/office/drawing/2014/main" id="{B4F6CF33-9819-224D-84E5-B68F0AD49626}"/>
              </a:ext>
            </a:extLst>
          </p:cNvPr>
          <p:cNvSpPr txBox="1"/>
          <p:nvPr/>
        </p:nvSpPr>
        <p:spPr>
          <a:xfrm>
            <a:off x="569155" y="4713139"/>
            <a:ext cx="3613370" cy="400110"/>
          </a:xfrm>
          <a:prstGeom prst="rect">
            <a:avLst/>
          </a:prstGeom>
          <a:noFill/>
        </p:spPr>
        <p:txBody>
          <a:bodyPr wrap="square" rtlCol="0">
            <a:spAutoFit/>
          </a:bodyPr>
          <a:lstStyle/>
          <a:p>
            <a:r>
              <a:rPr lang="en-US" sz="1000" dirty="0">
                <a:solidFill>
                  <a:schemeClr val="accent4"/>
                </a:solidFill>
                <a:latin typeface="Skyscanner Relative Book" panose="02000506040000020004" pitchFamily="2" charset="77"/>
                <a:ea typeface="Skyscanner Relative Book" panose="02000506040000020004" pitchFamily="2" charset="77"/>
              </a:rPr>
              <a:t>You can see how both populations have now similar sample sizes based on the weights for each unit.</a:t>
            </a:r>
          </a:p>
        </p:txBody>
      </p:sp>
      <p:sp>
        <p:nvSpPr>
          <p:cNvPr id="26" name="TextBox 25">
            <a:extLst>
              <a:ext uri="{FF2B5EF4-FFF2-40B4-BE49-F238E27FC236}">
                <a16:creationId xmlns:a16="http://schemas.microsoft.com/office/drawing/2014/main" id="{A448D94D-4FC6-B042-AFD8-9CB9EC3716FD}"/>
              </a:ext>
            </a:extLst>
          </p:cNvPr>
          <p:cNvSpPr txBox="1"/>
          <p:nvPr/>
        </p:nvSpPr>
        <p:spPr>
          <a:xfrm>
            <a:off x="4419599" y="2605409"/>
            <a:ext cx="3809980" cy="276999"/>
          </a:xfrm>
          <a:prstGeom prst="rect">
            <a:avLst/>
          </a:prstGeom>
          <a:noFill/>
        </p:spPr>
        <p:txBody>
          <a:bodyPr wrap="square" rtlCol="0">
            <a:spAutoFit/>
          </a:bodyPr>
          <a:lstStyle/>
          <a:p>
            <a:pPr algn="ctr"/>
            <a:r>
              <a:rPr lang="en-US" sz="1200" b="1" dirty="0">
                <a:solidFill>
                  <a:schemeClr val="accent4"/>
                </a:solidFill>
                <a:latin typeface="Skyscanner Relative Book" panose="02000506040000020004" pitchFamily="2" charset="77"/>
                <a:ea typeface="Skyscanner Relative Book" panose="02000506040000020004" pitchFamily="2" charset="77"/>
              </a:rPr>
              <a:t>Step 2: Estimate the ATE</a:t>
            </a:r>
          </a:p>
        </p:txBody>
      </p:sp>
      <p:pic>
        <p:nvPicPr>
          <p:cNvPr id="24" name="Picture 23">
            <a:extLst>
              <a:ext uri="{FF2B5EF4-FFF2-40B4-BE49-F238E27FC236}">
                <a16:creationId xmlns:a16="http://schemas.microsoft.com/office/drawing/2014/main" id="{57A92FA9-65E3-BD49-8758-3DB321C4C564}"/>
              </a:ext>
            </a:extLst>
          </p:cNvPr>
          <p:cNvPicPr>
            <a:picLocks noChangeAspect="1"/>
          </p:cNvPicPr>
          <p:nvPr/>
        </p:nvPicPr>
        <p:blipFill>
          <a:blip r:embed="rId3"/>
          <a:stretch>
            <a:fillRect/>
          </a:stretch>
        </p:blipFill>
        <p:spPr>
          <a:xfrm>
            <a:off x="4487332" y="3120402"/>
            <a:ext cx="3653926" cy="1592737"/>
          </a:xfrm>
          <a:prstGeom prst="rect">
            <a:avLst/>
          </a:prstGeom>
        </p:spPr>
      </p:pic>
      <p:sp>
        <p:nvSpPr>
          <p:cNvPr id="29" name="TextBox 28">
            <a:extLst>
              <a:ext uri="{FF2B5EF4-FFF2-40B4-BE49-F238E27FC236}">
                <a16:creationId xmlns:a16="http://schemas.microsoft.com/office/drawing/2014/main" id="{D544846B-92B7-7847-8C14-408285D206FE}"/>
              </a:ext>
            </a:extLst>
          </p:cNvPr>
          <p:cNvSpPr txBox="1"/>
          <p:nvPr/>
        </p:nvSpPr>
        <p:spPr>
          <a:xfrm>
            <a:off x="4461915" y="4820568"/>
            <a:ext cx="3767659" cy="1631216"/>
          </a:xfrm>
          <a:prstGeom prst="rect">
            <a:avLst/>
          </a:prstGeom>
          <a:noFill/>
        </p:spPr>
        <p:txBody>
          <a:bodyPr wrap="square">
            <a:spAutoFit/>
          </a:bodyPr>
          <a:lstStyle/>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Propensity score weighting is saying that we should expect treated individuals to be 0.38 standard deviations above their untreated fellows, in terms of achievements</a:t>
            </a:r>
            <a:r>
              <a:rPr lang="en-GB" sz="1000" dirty="0">
                <a:solidFill>
                  <a:srgbClr val="333333"/>
                </a:solidFill>
                <a:latin typeface="Skyscanner Relative Book" panose="02000506040000020004" pitchFamily="2" charset="77"/>
                <a:ea typeface="Skyscanner Relative Book" panose="02000506040000020004" pitchFamily="2" charset="77"/>
              </a:rPr>
              <a:t> (very similar to methods 1 and 2)</a:t>
            </a:r>
            <a:endPar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We can also see that if no one got the treatment, we should expect the general level of achievements to be 0.12 standard deviation lower than what it is now. </a:t>
            </a:r>
          </a:p>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By the same reasoning, we should expect the general level of achievement to be 0.25 standards deviation higher if we’ve given everyone the seminar. </a:t>
            </a:r>
          </a:p>
        </p:txBody>
      </p:sp>
      <p:sp>
        <p:nvSpPr>
          <p:cNvPr id="37" name="TextBox 36">
            <a:extLst>
              <a:ext uri="{FF2B5EF4-FFF2-40B4-BE49-F238E27FC236}">
                <a16:creationId xmlns:a16="http://schemas.microsoft.com/office/drawing/2014/main" id="{420AD8CB-AAC8-7B4D-8133-C4D94891AB46}"/>
              </a:ext>
            </a:extLst>
          </p:cNvPr>
          <p:cNvSpPr txBox="1"/>
          <p:nvPr/>
        </p:nvSpPr>
        <p:spPr>
          <a:xfrm>
            <a:off x="8229575" y="2605409"/>
            <a:ext cx="3767504" cy="276999"/>
          </a:xfrm>
          <a:prstGeom prst="rect">
            <a:avLst/>
          </a:prstGeom>
          <a:noFill/>
        </p:spPr>
        <p:txBody>
          <a:bodyPr wrap="square" rtlCol="0">
            <a:spAutoFit/>
          </a:bodyPr>
          <a:lstStyle/>
          <a:p>
            <a:pPr algn="ctr"/>
            <a:r>
              <a:rPr lang="en-US" sz="1200" b="1" dirty="0">
                <a:solidFill>
                  <a:schemeClr val="accent4"/>
                </a:solidFill>
                <a:latin typeface="Skyscanner Relative Book" panose="02000506040000020004" pitchFamily="2" charset="77"/>
                <a:ea typeface="Skyscanner Relative Book" panose="02000506040000020004" pitchFamily="2" charset="77"/>
              </a:rPr>
              <a:t>Step 3: Calculate the standard error</a:t>
            </a:r>
          </a:p>
        </p:txBody>
      </p:sp>
      <p:sp>
        <p:nvSpPr>
          <p:cNvPr id="39" name="TextBox 38">
            <a:extLst>
              <a:ext uri="{FF2B5EF4-FFF2-40B4-BE49-F238E27FC236}">
                <a16:creationId xmlns:a16="http://schemas.microsoft.com/office/drawing/2014/main" id="{A7D9D840-8719-F748-A69F-7A88B9C0205E}"/>
              </a:ext>
            </a:extLst>
          </p:cNvPr>
          <p:cNvSpPr txBox="1"/>
          <p:nvPr/>
        </p:nvSpPr>
        <p:spPr>
          <a:xfrm>
            <a:off x="8317732" y="2923067"/>
            <a:ext cx="3767396" cy="1477328"/>
          </a:xfrm>
          <a:prstGeom prst="rect">
            <a:avLst/>
          </a:prstGeom>
          <a:noFill/>
        </p:spPr>
        <p:txBody>
          <a:bodyPr wrap="square">
            <a:spAutoFit/>
          </a:bodyPr>
          <a:lstStyle/>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The easiest way of doing this is by  bootstrapping.</a:t>
            </a:r>
          </a:p>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This is achieved by sampling with replacement from the original data and computing the ATE like we did above. </a:t>
            </a:r>
          </a:p>
          <a:p>
            <a:pPr marL="171450" indent="-17145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We then repeat this many times to get the distribution of the ATE estimate.</a:t>
            </a:r>
          </a:p>
          <a:p>
            <a:pPr marL="171450" indent="-171450">
              <a:buFont typeface="Arial" panose="020B0604020202020204" pitchFamily="34" charset="0"/>
              <a:buChar char="•"/>
            </a:pPr>
            <a:r>
              <a:rPr lang="en-GB" sz="1000" dirty="0">
                <a:solidFill>
                  <a:srgbClr val="333333"/>
                </a:solidFill>
                <a:latin typeface="Skyscanner Relative Book" panose="02000506040000020004" pitchFamily="2" charset="77"/>
                <a:ea typeface="Skyscanner Relative Book" panose="02000506040000020004" pitchFamily="2" charset="77"/>
              </a:rPr>
              <a:t>The ATE is then the mean of the bootstrap samples. </a:t>
            </a:r>
          </a:p>
          <a:p>
            <a:pPr marL="171450" indent="-171450">
              <a:buFont typeface="Arial" panose="020B0604020202020204" pitchFamily="34" charset="0"/>
              <a:buChar char="•"/>
            </a:pPr>
            <a:r>
              <a:rPr lang="en-GB" sz="1000" dirty="0">
                <a:solidFill>
                  <a:srgbClr val="333333"/>
                </a:solidFill>
                <a:latin typeface="Skyscanner Relative Book" panose="02000506040000020004" pitchFamily="2" charset="77"/>
                <a:ea typeface="Skyscanner Relative Book" panose="02000506040000020004" pitchFamily="2" charset="77"/>
              </a:rPr>
              <a:t>To get confidence intervals, we can inspect the quantiles of the bootstrap distribution. For the 95% C.I., we use the 2.5 and 97.5 percentiles.</a:t>
            </a:r>
            <a:endParaRPr lang="en-US" sz="1000" dirty="0">
              <a:solidFill>
                <a:srgbClr val="333333"/>
              </a:solidFill>
              <a:latin typeface="Skyscanner Relative Book" panose="02000506040000020004" pitchFamily="2" charset="77"/>
              <a:ea typeface="Skyscanner Relative Book" panose="02000506040000020004" pitchFamily="2" charset="77"/>
            </a:endParaRPr>
          </a:p>
        </p:txBody>
      </p:sp>
      <p:pic>
        <p:nvPicPr>
          <p:cNvPr id="38" name="Picture 37">
            <a:extLst>
              <a:ext uri="{FF2B5EF4-FFF2-40B4-BE49-F238E27FC236}">
                <a16:creationId xmlns:a16="http://schemas.microsoft.com/office/drawing/2014/main" id="{4D182E00-0F51-C14F-A3C0-F346D30F823C}"/>
              </a:ext>
            </a:extLst>
          </p:cNvPr>
          <p:cNvPicPr>
            <a:picLocks noChangeAspect="1"/>
          </p:cNvPicPr>
          <p:nvPr/>
        </p:nvPicPr>
        <p:blipFill>
          <a:blip r:embed="rId4"/>
          <a:stretch>
            <a:fillRect/>
          </a:stretch>
        </p:blipFill>
        <p:spPr>
          <a:xfrm>
            <a:off x="8317966" y="4400395"/>
            <a:ext cx="3767162" cy="1504936"/>
          </a:xfrm>
          <a:prstGeom prst="rect">
            <a:avLst/>
          </a:prstGeom>
        </p:spPr>
      </p:pic>
      <p:pic>
        <p:nvPicPr>
          <p:cNvPr id="40" name="Picture 39">
            <a:extLst>
              <a:ext uri="{FF2B5EF4-FFF2-40B4-BE49-F238E27FC236}">
                <a16:creationId xmlns:a16="http://schemas.microsoft.com/office/drawing/2014/main" id="{2ACE3EE1-37F2-204B-8406-5A2F6813040A}"/>
              </a:ext>
            </a:extLst>
          </p:cNvPr>
          <p:cNvPicPr>
            <a:picLocks noChangeAspect="1"/>
          </p:cNvPicPr>
          <p:nvPr/>
        </p:nvPicPr>
        <p:blipFill>
          <a:blip r:embed="rId5"/>
          <a:stretch>
            <a:fillRect/>
          </a:stretch>
        </p:blipFill>
        <p:spPr>
          <a:xfrm>
            <a:off x="8317966" y="5917701"/>
            <a:ext cx="3767081" cy="406254"/>
          </a:xfrm>
          <a:prstGeom prst="rect">
            <a:avLst/>
          </a:prstGeom>
        </p:spPr>
      </p:pic>
      <p:pic>
        <p:nvPicPr>
          <p:cNvPr id="41" name="Picture 40">
            <a:extLst>
              <a:ext uri="{FF2B5EF4-FFF2-40B4-BE49-F238E27FC236}">
                <a16:creationId xmlns:a16="http://schemas.microsoft.com/office/drawing/2014/main" id="{3CF03CA5-C167-9941-922C-CB52DE3A41B0}"/>
              </a:ext>
            </a:extLst>
          </p:cNvPr>
          <p:cNvPicPr>
            <a:picLocks noChangeAspect="1"/>
          </p:cNvPicPr>
          <p:nvPr/>
        </p:nvPicPr>
        <p:blipFill>
          <a:blip r:embed="rId6"/>
          <a:stretch>
            <a:fillRect/>
          </a:stretch>
        </p:blipFill>
        <p:spPr>
          <a:xfrm>
            <a:off x="8355082" y="6336326"/>
            <a:ext cx="3083380" cy="328182"/>
          </a:xfrm>
          <a:prstGeom prst="rect">
            <a:avLst/>
          </a:prstGeom>
        </p:spPr>
      </p:pic>
    </p:spTree>
    <p:extLst>
      <p:ext uri="{BB962C8B-B14F-4D97-AF65-F5344CB8AC3E}">
        <p14:creationId xmlns:p14="http://schemas.microsoft.com/office/powerpoint/2010/main" val="2057638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C1A857-3166-B34B-8C67-8E676C3C5D66}"/>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9857AB9B-19E3-514D-9206-F8B5C3B9D54B}"/>
              </a:ext>
            </a:extLst>
          </p:cNvPr>
          <p:cNvSpPr>
            <a:spLocks noGrp="1"/>
          </p:cNvSpPr>
          <p:nvPr>
            <p:ph type="body" sz="quarter" idx="17"/>
          </p:nvPr>
        </p:nvSpPr>
        <p:spPr>
          <a:xfrm>
            <a:off x="569156" y="2155898"/>
            <a:ext cx="10670189" cy="3377848"/>
          </a:xfrm>
        </p:spPr>
        <p:txBody>
          <a:bodyPr/>
          <a:lstStyle/>
          <a:p>
            <a:r>
              <a:rPr lang="en-US" dirty="0"/>
              <a:t>Whilst methods 1, 2 and 3 all get very similar ATE results, only method 3 (IPTW) can correctly calculate standard errors of our estimated treatment effect.</a:t>
            </a:r>
          </a:p>
          <a:p>
            <a:r>
              <a:rPr lang="en-US" dirty="0"/>
              <a:t>However, it is also a bit tricky to implement.</a:t>
            </a:r>
          </a:p>
          <a:p>
            <a:r>
              <a:rPr lang="en-US" dirty="0"/>
              <a:t>For this reason, the recommendation is:</a:t>
            </a:r>
          </a:p>
          <a:p>
            <a:pPr marL="742950" lvl="2" indent="-457200">
              <a:buFont typeface="+mj-lt"/>
              <a:buAutoNum type="arabicPeriod"/>
            </a:pPr>
            <a:r>
              <a:rPr lang="en-US" sz="2000" dirty="0">
                <a:solidFill>
                  <a:schemeClr val="accent4"/>
                </a:solidFill>
                <a:latin typeface="Skyscanner Relative Book" panose="02000506040000020004" pitchFamily="2" charset="77"/>
                <a:ea typeface="Skyscanner Relative Book" panose="02000506040000020004" pitchFamily="2" charset="77"/>
              </a:rPr>
              <a:t>Calculate P(x) with your preferred method</a:t>
            </a:r>
          </a:p>
          <a:p>
            <a:pPr marL="742950" lvl="2" indent="-457200">
              <a:buFont typeface="+mj-lt"/>
              <a:buAutoNum type="arabicPeriod"/>
            </a:pPr>
            <a:r>
              <a:rPr lang="en-US" sz="2000" dirty="0">
                <a:solidFill>
                  <a:schemeClr val="accent4"/>
                </a:solidFill>
                <a:latin typeface="Skyscanner Relative Book" panose="02000506040000020004" pitchFamily="2" charset="77"/>
                <a:ea typeface="Skyscanner Relative Book" panose="02000506040000020004" pitchFamily="2" charset="77"/>
              </a:rPr>
              <a:t>Use P(x) in methods 1 or 2 to get an intuition of the effect (easy to implement)</a:t>
            </a:r>
          </a:p>
          <a:p>
            <a:pPr marL="742950" lvl="2" indent="-457200">
              <a:buFont typeface="+mj-lt"/>
              <a:buAutoNum type="arabicPeriod"/>
            </a:pPr>
            <a:r>
              <a:rPr lang="en-US" sz="2000" dirty="0">
                <a:solidFill>
                  <a:schemeClr val="accent4"/>
                </a:solidFill>
                <a:latin typeface="Skyscanner Relative Book" panose="02000506040000020004" pitchFamily="2" charset="77"/>
                <a:ea typeface="Skyscanner Relative Book" panose="02000506040000020004" pitchFamily="2" charset="77"/>
              </a:rPr>
              <a:t>Finally use IPTW when you are ready to begin investigating in depth and showing certainty of your ATE via standard errors.</a:t>
            </a:r>
          </a:p>
        </p:txBody>
      </p:sp>
      <p:sp>
        <p:nvSpPr>
          <p:cNvPr id="4" name="Text Placeholder 3">
            <a:extLst>
              <a:ext uri="{FF2B5EF4-FFF2-40B4-BE49-F238E27FC236}">
                <a16:creationId xmlns:a16="http://schemas.microsoft.com/office/drawing/2014/main" id="{299FA8B2-FE65-BB41-BD5B-B223ADDBE94B}"/>
              </a:ext>
            </a:extLst>
          </p:cNvPr>
          <p:cNvSpPr>
            <a:spLocks noGrp="1"/>
          </p:cNvSpPr>
          <p:nvPr>
            <p:ph type="body" sz="quarter" idx="15"/>
          </p:nvPr>
        </p:nvSpPr>
        <p:spPr/>
        <p:txBody>
          <a:bodyPr/>
          <a:lstStyle/>
          <a:p>
            <a:r>
              <a:rPr lang="en-US" dirty="0"/>
              <a:t>P(x) usage recommendation</a:t>
            </a:r>
          </a:p>
        </p:txBody>
      </p:sp>
    </p:spTree>
    <p:extLst>
      <p:ext uri="{BB962C8B-B14F-4D97-AF65-F5344CB8AC3E}">
        <p14:creationId xmlns:p14="http://schemas.microsoft.com/office/powerpoint/2010/main" val="4092931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Double Robust Estimation</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1310615"/>
          </a:xfrm>
        </p:spPr>
        <p:txBody>
          <a:bodyPr/>
          <a:lstStyle/>
          <a:p>
            <a:pPr marL="457200" indent="-457200">
              <a:buFont typeface="Arial" panose="020B0604020202020204" pitchFamily="34" charset="0"/>
              <a:buChar char="•"/>
            </a:pPr>
            <a:r>
              <a:rPr lang="en-US" dirty="0"/>
              <a:t>We know how to calculate ATE using regression or propensity weighting... So which one to use?</a:t>
            </a:r>
          </a:p>
          <a:p>
            <a:pPr marL="457200" indent="-457200">
              <a:buFont typeface="Arial" panose="020B0604020202020204" pitchFamily="34" charset="0"/>
              <a:buChar char="•"/>
            </a:pPr>
            <a:r>
              <a:rPr lang="en-US" dirty="0"/>
              <a:t>DRE says to USE BOTH!! </a:t>
            </a:r>
            <a:r>
              <a:rPr lang="en-US" dirty="0">
                <a:sym typeface="Wingdings" pitchFamily="2" charset="2"/>
              </a:rPr>
              <a:t></a:t>
            </a:r>
            <a:endParaRPr lang="en-US" dirty="0"/>
          </a:p>
        </p:txBody>
      </p:sp>
    </p:spTree>
    <p:extLst>
      <p:ext uri="{BB962C8B-B14F-4D97-AF65-F5344CB8AC3E}">
        <p14:creationId xmlns:p14="http://schemas.microsoft.com/office/powerpoint/2010/main" val="19616807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9CDE6-66EB-7544-A689-CE55879001A0}"/>
              </a:ext>
            </a:extLst>
          </p:cNvPr>
          <p:cNvSpPr>
            <a:spLocks noGrp="1"/>
          </p:cNvSpPr>
          <p:nvPr>
            <p:ph type="body" sz="quarter" idx="16"/>
          </p:nvPr>
        </p:nvSpPr>
        <p:spPr>
          <a:xfrm>
            <a:off x="569156" y="1195266"/>
            <a:ext cx="10670188" cy="300082"/>
          </a:xfrm>
        </p:spPr>
        <p:txBody>
          <a:bodyPr/>
          <a:lstStyle/>
          <a:p>
            <a:r>
              <a:rPr lang="en-GB" sz="2000" dirty="0"/>
              <a:t>Let’s first see the ‘scary’ formula and implement it. Later, we will why DRE is awesome.</a:t>
            </a:r>
            <a:endParaRPr lang="en-US" sz="2000" dirty="0"/>
          </a:p>
        </p:txBody>
      </p:sp>
      <p:sp>
        <p:nvSpPr>
          <p:cNvPr id="4" name="Text Placeholder 3">
            <a:extLst>
              <a:ext uri="{FF2B5EF4-FFF2-40B4-BE49-F238E27FC236}">
                <a16:creationId xmlns:a16="http://schemas.microsoft.com/office/drawing/2014/main" id="{7FEB3CF7-3B43-4340-B5F6-6131B654C22C}"/>
              </a:ext>
            </a:extLst>
          </p:cNvPr>
          <p:cNvSpPr>
            <a:spLocks noGrp="1"/>
          </p:cNvSpPr>
          <p:nvPr>
            <p:ph type="body" sz="quarter" idx="15"/>
          </p:nvPr>
        </p:nvSpPr>
        <p:spPr>
          <a:xfrm>
            <a:off x="569155" y="808038"/>
            <a:ext cx="9599311" cy="405111"/>
          </a:xfrm>
        </p:spPr>
        <p:txBody>
          <a:bodyPr/>
          <a:lstStyle/>
          <a:p>
            <a:r>
              <a:rPr lang="en-US" dirty="0"/>
              <a:t>Implementation </a:t>
            </a:r>
            <a:r>
              <a:rPr lang="en-US" dirty="0">
                <a:solidFill>
                  <a:schemeClr val="accent5"/>
                </a:solidFill>
              </a:rPr>
              <a:t>(dataset: ‘growth mindset’)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2F7153-35A5-864A-9445-7792CFA95F09}"/>
                  </a:ext>
                </a:extLst>
              </p:cNvPr>
              <p:cNvSpPr txBox="1"/>
              <p:nvPr/>
            </p:nvSpPr>
            <p:spPr>
              <a:xfrm>
                <a:off x="7226218" y="1834523"/>
                <a:ext cx="4883378" cy="738664"/>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GB" sz="1050" i="1" smtClean="0">
                        <a:solidFill>
                          <a:schemeClr val="accent4"/>
                        </a:solidFill>
                        <a:latin typeface="Cambria Math" panose="02040503050406030204" pitchFamily="18" charset="0"/>
                      </a:rPr>
                      <m:t>𝑃</m:t>
                    </m:r>
                    <m:r>
                      <a:rPr lang="en-GB" sz="1050" i="1" smtClean="0">
                        <a:solidFill>
                          <a:schemeClr val="accent4"/>
                        </a:solidFill>
                        <a:latin typeface="Cambria Math" panose="02040503050406030204" pitchFamily="18" charset="0"/>
                      </a:rPr>
                      <m:t>(</m:t>
                    </m:r>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𝑋</m:t>
                        </m:r>
                      </m:e>
                      <m:sub>
                        <m:r>
                          <a:rPr lang="en-GB" sz="1050" i="1">
                            <a:solidFill>
                              <a:schemeClr val="accent4"/>
                            </a:solidFill>
                            <a:latin typeface="Cambria Math" panose="02040503050406030204" pitchFamily="18" charset="0"/>
                          </a:rPr>
                          <m:t>𝑖</m:t>
                        </m:r>
                      </m:sub>
                    </m:sSub>
                    <m:r>
                      <a:rPr lang="en-GB" sz="1050" i="1">
                        <a:solidFill>
                          <a:schemeClr val="accent4"/>
                        </a:solidFill>
                        <a:latin typeface="Cambria Math" panose="02040503050406030204" pitchFamily="18" charset="0"/>
                      </a:rPr>
                      <m:t>) </m:t>
                    </m:r>
                  </m:oMath>
                </a14:m>
                <a:r>
                  <a:rPr lang="en-US" sz="1050" dirty="0">
                    <a:solidFill>
                      <a:schemeClr val="accent4"/>
                    </a:solidFill>
                    <a:latin typeface="Skyscanner Relative Book" panose="02000506040000020004" pitchFamily="2" charset="77"/>
                    <a:ea typeface="Skyscanner Relative Book" panose="02000506040000020004" pitchFamily="2" charset="77"/>
                  </a:rPr>
                  <a:t>is the estimated propensity score</a:t>
                </a:r>
              </a:p>
              <a:p>
                <a:pPr marL="171450" indent="-171450">
                  <a:buFont typeface="Arial" panose="020B0604020202020204" pitchFamily="34" charset="0"/>
                  <a:buChar char="•"/>
                </a:pP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ea typeface="Cambria Math" panose="02040503050406030204" pitchFamily="18" charset="0"/>
                          </a:rPr>
                          <m:t>𝜇</m:t>
                        </m:r>
                      </m:e>
                      <m:sub>
                        <m:r>
                          <a:rPr lang="en-GB" sz="1050" i="1">
                            <a:solidFill>
                              <a:schemeClr val="accent4"/>
                            </a:solidFill>
                            <a:latin typeface="Cambria Math" panose="02040503050406030204" pitchFamily="18" charset="0"/>
                          </a:rPr>
                          <m:t>1</m:t>
                        </m:r>
                      </m:sub>
                    </m:sSub>
                    <m:d>
                      <m:dPr>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𝑋</m:t>
                            </m:r>
                          </m:e>
                          <m:sub>
                            <m:r>
                              <a:rPr lang="en-GB" sz="1050" i="1">
                                <a:solidFill>
                                  <a:schemeClr val="accent4"/>
                                </a:solidFill>
                                <a:latin typeface="Cambria Math" panose="02040503050406030204" pitchFamily="18" charset="0"/>
                              </a:rPr>
                              <m:t>𝑖</m:t>
                            </m:r>
                          </m:sub>
                        </m:sSub>
                      </m:e>
                    </m:d>
                  </m:oMath>
                </a14:m>
                <a:r>
                  <a:rPr lang="en-US" sz="1050" dirty="0">
                    <a:solidFill>
                      <a:schemeClr val="accent4"/>
                    </a:solidFill>
                    <a:latin typeface="Skyscanner Relative Book" panose="02000506040000020004" pitchFamily="2" charset="77"/>
                    <a:ea typeface="Skyscanner Relative Book" panose="02000506040000020004" pitchFamily="2" charset="77"/>
                  </a:rPr>
                  <a:t> is the estimated treatment effect on the treated </a:t>
                </a:r>
                <a14:m>
                  <m:oMath xmlns:m="http://schemas.openxmlformats.org/officeDocument/2006/math">
                    <m:r>
                      <a:rPr lang="en-GB" sz="1050" b="0" i="1" smtClean="0">
                        <a:solidFill>
                          <a:schemeClr val="accent4"/>
                        </a:solidFill>
                        <a:latin typeface="Cambria Math" panose="02040503050406030204" pitchFamily="18" charset="0"/>
                        <a:ea typeface="Skyscanner Relative Book" panose="02000506040000020004" pitchFamily="2" charset="77"/>
                      </a:rPr>
                      <m:t>𝐸</m:t>
                    </m:r>
                    <m:d>
                      <m:dPr>
                        <m:begChr m:val="["/>
                        <m:endChr m:val="]"/>
                        <m:ctrlPr>
                          <a:rPr lang="en-GB" sz="1050" b="0" i="1" smtClean="0">
                            <a:solidFill>
                              <a:schemeClr val="accent4"/>
                            </a:solidFill>
                            <a:latin typeface="Cambria Math" panose="02040503050406030204" pitchFamily="18" charset="0"/>
                            <a:ea typeface="Skyscanner Relative Book" panose="02000506040000020004" pitchFamily="2" charset="77"/>
                          </a:rPr>
                        </m:ctrlPr>
                      </m:dPr>
                      <m:e>
                        <m:r>
                          <a:rPr lang="en-GB" sz="1050" b="0" i="1" smtClean="0">
                            <a:solidFill>
                              <a:schemeClr val="accent4"/>
                            </a:solidFill>
                            <a:latin typeface="Cambria Math" panose="02040503050406030204" pitchFamily="18" charset="0"/>
                            <a:ea typeface="Skyscanner Relative Book" panose="02000506040000020004" pitchFamily="2" charset="77"/>
                          </a:rPr>
                          <m:t>𝑌</m:t>
                        </m:r>
                      </m:e>
                      <m:e>
                        <m:r>
                          <a:rPr lang="en-GB" sz="1050" b="0" i="1" smtClean="0">
                            <a:solidFill>
                              <a:schemeClr val="accent4"/>
                            </a:solidFill>
                            <a:latin typeface="Cambria Math" panose="02040503050406030204" pitchFamily="18" charset="0"/>
                            <a:ea typeface="Skyscanner Relative Book" panose="02000506040000020004" pitchFamily="2" charset="77"/>
                          </a:rPr>
                          <m:t>𝑋</m:t>
                        </m:r>
                        <m:r>
                          <a:rPr lang="en-GB" sz="1050" b="0" i="1" smtClean="0">
                            <a:solidFill>
                              <a:schemeClr val="accent4"/>
                            </a:solidFill>
                            <a:latin typeface="Cambria Math" panose="02040503050406030204" pitchFamily="18" charset="0"/>
                            <a:ea typeface="Skyscanner Relative Book" panose="02000506040000020004" pitchFamily="2" charset="77"/>
                          </a:rPr>
                          <m:t>,</m:t>
                        </m:r>
                        <m:r>
                          <a:rPr lang="en-GB" sz="1050" b="0" i="1" smtClean="0">
                            <a:solidFill>
                              <a:schemeClr val="accent4"/>
                            </a:solidFill>
                            <a:latin typeface="Cambria Math" panose="02040503050406030204" pitchFamily="18" charset="0"/>
                            <a:ea typeface="Skyscanner Relative Book" panose="02000506040000020004" pitchFamily="2" charset="77"/>
                          </a:rPr>
                          <m:t>𝑇</m:t>
                        </m:r>
                        <m:r>
                          <a:rPr lang="en-GB" sz="1050" b="0" i="1" smtClean="0">
                            <a:solidFill>
                              <a:schemeClr val="accent4"/>
                            </a:solidFill>
                            <a:latin typeface="Cambria Math" panose="02040503050406030204" pitchFamily="18" charset="0"/>
                            <a:ea typeface="Skyscanner Relative Book" panose="02000506040000020004" pitchFamily="2" charset="77"/>
                          </a:rPr>
                          <m:t>=1</m:t>
                        </m:r>
                      </m:e>
                    </m:d>
                  </m:oMath>
                </a14:m>
                <a:endParaRPr lang="en-GB" sz="1050" b="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ea typeface="Cambria Math" panose="02040503050406030204" pitchFamily="18" charset="0"/>
                          </a:rPr>
                          <m:t>𝜇</m:t>
                        </m:r>
                      </m:e>
                      <m:sub>
                        <m:r>
                          <a:rPr lang="en-GB" sz="1050" b="0" i="1" smtClean="0">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𝑋</m:t>
                            </m:r>
                          </m:e>
                          <m:sub>
                            <m:r>
                              <a:rPr lang="en-GB" sz="1050" i="1">
                                <a:solidFill>
                                  <a:schemeClr val="accent4"/>
                                </a:solidFill>
                                <a:latin typeface="Cambria Math" panose="02040503050406030204" pitchFamily="18" charset="0"/>
                              </a:rPr>
                              <m:t>𝑖</m:t>
                            </m:r>
                          </m:sub>
                        </m:sSub>
                      </m:e>
                    </m:d>
                  </m:oMath>
                </a14:m>
                <a:r>
                  <a:rPr lang="en-US" sz="1050" dirty="0">
                    <a:solidFill>
                      <a:schemeClr val="accent4"/>
                    </a:solidFill>
                    <a:latin typeface="Skyscanner Relative Book" panose="02000506040000020004" pitchFamily="2" charset="77"/>
                    <a:ea typeface="Skyscanner Relative Book" panose="02000506040000020004" pitchFamily="2" charset="77"/>
                  </a:rPr>
                  <a:t> is the estimated treatment effect on the untreated </a:t>
                </a:r>
                <a14:m>
                  <m:oMath xmlns:m="http://schemas.openxmlformats.org/officeDocument/2006/math">
                    <m:r>
                      <a:rPr lang="en-GB" sz="1050" i="1">
                        <a:solidFill>
                          <a:schemeClr val="accent4"/>
                        </a:solidFill>
                        <a:latin typeface="Cambria Math" panose="02040503050406030204" pitchFamily="18" charset="0"/>
                        <a:ea typeface="Skyscanner Relative Book" panose="02000506040000020004" pitchFamily="2" charset="77"/>
                      </a:rPr>
                      <m:t>𝐸</m:t>
                    </m:r>
                    <m:r>
                      <a:rPr lang="en-GB" sz="1050" i="1">
                        <a:solidFill>
                          <a:schemeClr val="accent4"/>
                        </a:solidFill>
                        <a:latin typeface="Cambria Math" panose="02040503050406030204" pitchFamily="18" charset="0"/>
                        <a:ea typeface="Skyscanner Relative Book" panose="02000506040000020004" pitchFamily="2" charset="77"/>
                      </a:rPr>
                      <m:t>[</m:t>
                    </m:r>
                    <m:r>
                      <a:rPr lang="en-GB" sz="1050" i="1">
                        <a:solidFill>
                          <a:schemeClr val="accent4"/>
                        </a:solidFill>
                        <a:latin typeface="Cambria Math" panose="02040503050406030204" pitchFamily="18" charset="0"/>
                        <a:ea typeface="Skyscanner Relative Book" panose="02000506040000020004" pitchFamily="2" charset="77"/>
                      </a:rPr>
                      <m:t>𝑌</m:t>
                    </m:r>
                    <m:r>
                      <a:rPr lang="en-GB" sz="1050" i="1">
                        <a:solidFill>
                          <a:schemeClr val="accent4"/>
                        </a:solidFill>
                        <a:latin typeface="Cambria Math" panose="02040503050406030204" pitchFamily="18" charset="0"/>
                        <a:ea typeface="Skyscanner Relative Book" panose="02000506040000020004" pitchFamily="2" charset="77"/>
                      </a:rPr>
                      <m:t>|</m:t>
                    </m:r>
                    <m:r>
                      <a:rPr lang="en-GB" sz="1050" i="1">
                        <a:solidFill>
                          <a:schemeClr val="accent4"/>
                        </a:solidFill>
                        <a:latin typeface="Cambria Math" panose="02040503050406030204" pitchFamily="18" charset="0"/>
                        <a:ea typeface="Skyscanner Relative Book" panose="02000506040000020004" pitchFamily="2" charset="77"/>
                      </a:rPr>
                      <m:t>𝑋</m:t>
                    </m:r>
                    <m:r>
                      <a:rPr lang="en-GB" sz="1050" i="1">
                        <a:solidFill>
                          <a:schemeClr val="accent4"/>
                        </a:solidFill>
                        <a:latin typeface="Cambria Math" panose="02040503050406030204" pitchFamily="18" charset="0"/>
                        <a:ea typeface="Skyscanner Relative Book" panose="02000506040000020004" pitchFamily="2" charset="77"/>
                      </a:rPr>
                      <m:t>,</m:t>
                    </m:r>
                    <m:r>
                      <a:rPr lang="en-GB" sz="1050" i="1">
                        <a:solidFill>
                          <a:schemeClr val="accent4"/>
                        </a:solidFill>
                        <a:latin typeface="Cambria Math" panose="02040503050406030204" pitchFamily="18" charset="0"/>
                        <a:ea typeface="Skyscanner Relative Book" panose="02000506040000020004" pitchFamily="2" charset="77"/>
                      </a:rPr>
                      <m:t>𝑇</m:t>
                    </m:r>
                    <m:r>
                      <a:rPr lang="en-GB" sz="1050" i="1">
                        <a:solidFill>
                          <a:schemeClr val="accent4"/>
                        </a:solidFill>
                        <a:latin typeface="Cambria Math" panose="02040503050406030204" pitchFamily="18" charset="0"/>
                        <a:ea typeface="Skyscanner Relative Book" panose="02000506040000020004" pitchFamily="2" charset="77"/>
                      </a:rPr>
                      <m:t>=0]</m:t>
                    </m:r>
                  </m:oMath>
                </a14:m>
                <a:r>
                  <a:rPr lang="en-US" sz="1050" dirty="0">
                    <a:solidFill>
                      <a:schemeClr val="accent4"/>
                    </a:solidFill>
                    <a:latin typeface="Skyscanner Relative Book" panose="02000506040000020004" pitchFamily="2" charset="77"/>
                    <a:ea typeface="Skyscanner Relative Book" panose="02000506040000020004" pitchFamily="2" charset="77"/>
                  </a:rPr>
                  <a:t> </a:t>
                </a: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8" name="TextBox 7">
                <a:extLst>
                  <a:ext uri="{FF2B5EF4-FFF2-40B4-BE49-F238E27FC236}">
                    <a16:creationId xmlns:a16="http://schemas.microsoft.com/office/drawing/2014/main" id="{9A2F7153-35A5-864A-9445-7792CFA95F09}"/>
                  </a:ext>
                </a:extLst>
              </p:cNvPr>
              <p:cNvSpPr txBox="1">
                <a:spLocks noRot="1" noChangeAspect="1" noMove="1" noResize="1" noEditPoints="1" noAdjustHandles="1" noChangeArrowheads="1" noChangeShapeType="1" noTextEdit="1"/>
              </p:cNvSpPr>
              <p:nvPr/>
            </p:nvSpPr>
            <p:spPr>
              <a:xfrm>
                <a:off x="7226218" y="1834523"/>
                <a:ext cx="4883378" cy="738664"/>
              </a:xfrm>
              <a:prstGeom prst="rect">
                <a:avLst/>
              </a:prstGeom>
              <a:blipFill>
                <a:blip r:embed="rId2"/>
                <a:stretch>
                  <a:fillRect t="-169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B74F14D-B757-8C4A-A275-D4A078C056CD}"/>
              </a:ext>
            </a:extLst>
          </p:cNvPr>
          <p:cNvPicPr>
            <a:picLocks noChangeAspect="1"/>
          </p:cNvPicPr>
          <p:nvPr/>
        </p:nvPicPr>
        <p:blipFill>
          <a:blip r:embed="rId3"/>
          <a:stretch>
            <a:fillRect/>
          </a:stretch>
        </p:blipFill>
        <p:spPr>
          <a:xfrm>
            <a:off x="554993" y="3433126"/>
            <a:ext cx="5157505" cy="2334727"/>
          </a:xfrm>
          <a:prstGeom prst="rect">
            <a:avLst/>
          </a:prstGeom>
        </p:spPr>
      </p:pic>
      <p:sp>
        <p:nvSpPr>
          <p:cNvPr id="11" name="Text Placeholder 1">
            <a:extLst>
              <a:ext uri="{FF2B5EF4-FFF2-40B4-BE49-F238E27FC236}">
                <a16:creationId xmlns:a16="http://schemas.microsoft.com/office/drawing/2014/main" id="{DA0FE56D-32C1-A54C-A626-3DE93477D75C}"/>
              </a:ext>
            </a:extLst>
          </p:cNvPr>
          <p:cNvSpPr txBox="1">
            <a:spLocks/>
          </p:cNvSpPr>
          <p:nvPr/>
        </p:nvSpPr>
        <p:spPr>
          <a:xfrm>
            <a:off x="554993" y="3147427"/>
            <a:ext cx="5157505" cy="240066"/>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GB" sz="1600" b="1" dirty="0"/>
              <a:t>ATE estimation:</a:t>
            </a:r>
            <a:endParaRPr lang="en-US" sz="1600" b="1" dirty="0"/>
          </a:p>
        </p:txBody>
      </p:sp>
      <p:sp>
        <p:nvSpPr>
          <p:cNvPr id="12" name="Text Placeholder 1">
            <a:extLst>
              <a:ext uri="{FF2B5EF4-FFF2-40B4-BE49-F238E27FC236}">
                <a16:creationId xmlns:a16="http://schemas.microsoft.com/office/drawing/2014/main" id="{3A2339EB-3D4E-2743-A5CD-8322489C164A}"/>
              </a:ext>
            </a:extLst>
          </p:cNvPr>
          <p:cNvSpPr txBox="1">
            <a:spLocks/>
          </p:cNvSpPr>
          <p:nvPr/>
        </p:nvSpPr>
        <p:spPr>
          <a:xfrm>
            <a:off x="554993" y="5813486"/>
            <a:ext cx="5157505" cy="578876"/>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GB" sz="1200" dirty="0"/>
              <a:t>Doubly robust estimator is saying that we should expect individuals who attended the mindset seminar to be 0.388 standard deviations above their untreated fellows </a:t>
            </a:r>
            <a:r>
              <a:rPr lang="en-GB" sz="1200" i="1" dirty="0">
                <a:solidFill>
                  <a:schemeClr val="accent5"/>
                </a:solidFill>
              </a:rPr>
              <a:t>(same outcome as with P(x) weighting)</a:t>
            </a:r>
            <a:endParaRPr lang="en-US" sz="1200" i="1" dirty="0">
              <a:solidFill>
                <a:schemeClr val="accent5"/>
              </a:solidFill>
            </a:endParaRPr>
          </a:p>
        </p:txBody>
      </p:sp>
      <p:sp>
        <p:nvSpPr>
          <p:cNvPr id="13" name="Text Placeholder 1">
            <a:extLst>
              <a:ext uri="{FF2B5EF4-FFF2-40B4-BE49-F238E27FC236}">
                <a16:creationId xmlns:a16="http://schemas.microsoft.com/office/drawing/2014/main" id="{3BF1D1D8-2DE8-BD41-ABB8-D3767F2396DA}"/>
              </a:ext>
            </a:extLst>
          </p:cNvPr>
          <p:cNvSpPr txBox="1">
            <a:spLocks/>
          </p:cNvSpPr>
          <p:nvPr/>
        </p:nvSpPr>
        <p:spPr>
          <a:xfrm>
            <a:off x="6081838" y="3146921"/>
            <a:ext cx="5157505" cy="240066"/>
          </a:xfrm>
          <a:prstGeom prst="rect">
            <a:avLst/>
          </a:prstGeom>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GB" sz="1600" b="1" dirty="0"/>
              <a:t>Confidence interval estimation</a:t>
            </a:r>
            <a:endParaRPr lang="en-US" sz="1600" b="1" dirty="0"/>
          </a:p>
        </p:txBody>
      </p:sp>
      <p:pic>
        <p:nvPicPr>
          <p:cNvPr id="14" name="Picture 13">
            <a:extLst>
              <a:ext uri="{FF2B5EF4-FFF2-40B4-BE49-F238E27FC236}">
                <a16:creationId xmlns:a16="http://schemas.microsoft.com/office/drawing/2014/main" id="{D02A4FB1-583E-0E47-9193-99C054FF201B}"/>
              </a:ext>
            </a:extLst>
          </p:cNvPr>
          <p:cNvPicPr>
            <a:picLocks noChangeAspect="1"/>
          </p:cNvPicPr>
          <p:nvPr/>
        </p:nvPicPr>
        <p:blipFill>
          <a:blip r:embed="rId4"/>
          <a:stretch>
            <a:fillRect/>
          </a:stretch>
        </p:blipFill>
        <p:spPr>
          <a:xfrm>
            <a:off x="6081838" y="3433126"/>
            <a:ext cx="5812367" cy="1979271"/>
          </a:xfrm>
          <a:prstGeom prst="rect">
            <a:avLst/>
          </a:prstGeom>
        </p:spPr>
      </p:pic>
      <p:sp>
        <p:nvSpPr>
          <p:cNvPr id="15" name="Text Placeholder 1">
            <a:extLst>
              <a:ext uri="{FF2B5EF4-FFF2-40B4-BE49-F238E27FC236}">
                <a16:creationId xmlns:a16="http://schemas.microsoft.com/office/drawing/2014/main" id="{FF360101-019F-6646-BA67-A9F539DDC12B}"/>
              </a:ext>
            </a:extLst>
          </p:cNvPr>
          <p:cNvSpPr txBox="1">
            <a:spLocks/>
          </p:cNvSpPr>
          <p:nvPr/>
        </p:nvSpPr>
        <p:spPr>
          <a:xfrm>
            <a:off x="6081838" y="5524048"/>
            <a:ext cx="5812367" cy="553998"/>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171450" indent="-171450">
              <a:lnSpc>
                <a:spcPct val="100000"/>
              </a:lnSpc>
              <a:spcBef>
                <a:spcPts val="0"/>
              </a:spcBef>
              <a:buFont typeface="Arial" panose="020B0604020202020204" pitchFamily="34" charset="0"/>
              <a:buChar char="•"/>
            </a:pPr>
            <a:r>
              <a:rPr lang="en-GB" sz="1200" dirty="0"/>
              <a:t>We can use bootstrap to construct confidence intervals.</a:t>
            </a:r>
          </a:p>
          <a:p>
            <a:pPr marL="171450" indent="-171450">
              <a:lnSpc>
                <a:spcPct val="100000"/>
              </a:lnSpc>
              <a:spcBef>
                <a:spcPts val="0"/>
              </a:spcBef>
              <a:buFont typeface="Arial" panose="020B0604020202020204" pitchFamily="34" charset="0"/>
              <a:buChar char="•"/>
            </a:pPr>
            <a:r>
              <a:rPr lang="en-GB" sz="1200" i="1" dirty="0">
                <a:solidFill>
                  <a:schemeClr val="accent5"/>
                </a:solidFill>
              </a:rPr>
              <a:t>Again, the results are very similar to the IPTW ones.</a:t>
            </a:r>
          </a:p>
          <a:p>
            <a:pPr marL="171450" indent="-171450">
              <a:lnSpc>
                <a:spcPct val="100000"/>
              </a:lnSpc>
              <a:spcBef>
                <a:spcPts val="0"/>
              </a:spcBef>
              <a:buFont typeface="Arial" panose="020B0604020202020204" pitchFamily="34" charset="0"/>
              <a:buChar char="•"/>
            </a:pPr>
            <a:endParaRPr lang="en-US" sz="1200" i="1" dirty="0"/>
          </a:p>
        </p:txBody>
      </p:sp>
      <p:grpSp>
        <p:nvGrpSpPr>
          <p:cNvPr id="22" name="Group 21">
            <a:extLst>
              <a:ext uri="{FF2B5EF4-FFF2-40B4-BE49-F238E27FC236}">
                <a16:creationId xmlns:a16="http://schemas.microsoft.com/office/drawing/2014/main" id="{E61BB436-9D9C-6943-A559-0CB0E2E54D15}"/>
              </a:ext>
            </a:extLst>
          </p:cNvPr>
          <p:cNvGrpSpPr/>
          <p:nvPr/>
        </p:nvGrpSpPr>
        <p:grpSpPr>
          <a:xfrm>
            <a:off x="569156" y="1834523"/>
            <a:ext cx="9045105" cy="1110028"/>
            <a:chOff x="569156" y="1834523"/>
            <a:chExt cx="9045105" cy="111002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9AFAB7-52F2-6442-A458-7848A17037E9}"/>
                    </a:ext>
                  </a:extLst>
                </p:cNvPr>
                <p:cNvSpPr txBox="1"/>
                <p:nvPr/>
              </p:nvSpPr>
              <p:spPr>
                <a:xfrm>
                  <a:off x="569156" y="1834523"/>
                  <a:ext cx="9045105" cy="59086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accent4"/>
                            </a:solidFill>
                            <a:latin typeface="Cambria Math" panose="02040503050406030204" pitchFamily="18" charset="0"/>
                          </a:rPr>
                          <m:t>𝐴𝑇𝐸</m:t>
                        </m:r>
                        <m:r>
                          <a:rPr lang="en-GB" sz="2000" b="0" i="1" smtClean="0">
                            <a:solidFill>
                              <a:schemeClr val="accent4"/>
                            </a:solidFill>
                            <a:latin typeface="Cambria Math" panose="02040503050406030204" pitchFamily="18" charset="0"/>
                          </a:rPr>
                          <m:t>=</m:t>
                        </m:r>
                        <m:box>
                          <m:boxPr>
                            <m:ctrlPr>
                              <a:rPr lang="en-GB" sz="2000" b="0" i="1" smtClean="0">
                                <a:solidFill>
                                  <a:schemeClr val="accent4"/>
                                </a:solidFill>
                                <a:latin typeface="Cambria Math" panose="02040503050406030204" pitchFamily="18" charset="0"/>
                              </a:rPr>
                            </m:ctrlPr>
                          </m:boxPr>
                          <m:e>
                            <m:argPr>
                              <m:argSz m:val="-1"/>
                            </m:argPr>
                            <m:f>
                              <m:fPr>
                                <m:ctrlPr>
                                  <a:rPr lang="en-GB" sz="2000" b="0" i="1" smtClean="0">
                                    <a:solidFill>
                                      <a:schemeClr val="accent4"/>
                                    </a:solidFill>
                                    <a:latin typeface="Cambria Math" panose="02040503050406030204" pitchFamily="18" charset="0"/>
                                  </a:rPr>
                                </m:ctrlPr>
                              </m:fPr>
                              <m:num>
                                <m:r>
                                  <a:rPr lang="en-GB" sz="2000" b="0" i="1" smtClean="0">
                                    <a:solidFill>
                                      <a:schemeClr val="accent4"/>
                                    </a:solidFill>
                                    <a:latin typeface="Cambria Math" panose="02040503050406030204" pitchFamily="18" charset="0"/>
                                  </a:rPr>
                                  <m:t>1</m:t>
                                </m:r>
                              </m:num>
                              <m:den>
                                <m:r>
                                  <a:rPr lang="en-GB" sz="2000" b="0" i="1" smtClean="0">
                                    <a:solidFill>
                                      <a:schemeClr val="accent4"/>
                                    </a:solidFill>
                                    <a:latin typeface="Cambria Math" panose="02040503050406030204" pitchFamily="18" charset="0"/>
                                  </a:rPr>
                                  <m:t>𝑁</m:t>
                                </m:r>
                              </m:den>
                            </m:f>
                            <m:d>
                              <m:dPr>
                                <m:ctrlPr>
                                  <a:rPr lang="en-GB" sz="2000" b="0" i="1" smtClean="0">
                                    <a:solidFill>
                                      <a:schemeClr val="accent4"/>
                                    </a:solidFill>
                                    <a:latin typeface="Cambria Math" panose="02040503050406030204" pitchFamily="18" charset="0"/>
                                  </a:rPr>
                                </m:ctrlPr>
                              </m:dPr>
                              <m:e>
                                <m:nary>
                                  <m:naryPr>
                                    <m:chr m:val="∑"/>
                                    <m:subHide m:val="on"/>
                                    <m:supHide m:val="on"/>
                                    <m:ctrlPr>
                                      <a:rPr lang="en-GB" sz="2000" b="0" i="1" smtClean="0">
                                        <a:solidFill>
                                          <a:schemeClr val="accent4"/>
                                        </a:solidFill>
                                        <a:latin typeface="Cambria Math" panose="02040503050406030204" pitchFamily="18" charset="0"/>
                                      </a:rPr>
                                    </m:ctrlPr>
                                  </m:naryPr>
                                  <m:sub/>
                                  <m:sup/>
                                  <m:e>
                                    <m:d>
                                      <m:dPr>
                                        <m:ctrlPr>
                                          <a:rPr lang="en-GB" sz="2000" b="0" i="1" smtClean="0">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smtClean="0">
                                                        <a:solidFill>
                                                          <a:schemeClr val="accent4"/>
                                                        </a:solidFill>
                                                        <a:latin typeface="Cambria Math" panose="02040503050406030204" pitchFamily="18" charset="0"/>
                                                      </a:rPr>
                                                    </m:ctrlPr>
                                                  </m:sSubPr>
                                                  <m:e>
                                                    <m:r>
                                                      <a:rPr lang="en-GB" sz="2000" i="1" smtClean="0">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b="0" i="1" smtClean="0">
                                            <a:solidFill>
                                              <a:schemeClr val="accent4"/>
                                            </a:solidFill>
                                            <a:latin typeface="Cambria Math" panose="02040503050406030204" pitchFamily="18" charset="0"/>
                                          </a:rPr>
                                          <m:t> </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i="1">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r>
                                  <a:rPr lang="en-GB" sz="2000" b="0" i="1" smtClean="0">
                                    <a:solidFill>
                                      <a:schemeClr val="accent4"/>
                                    </a:solidFill>
                                    <a:latin typeface="Cambria Math" panose="02040503050406030204" pitchFamily="18" charset="0"/>
                                  </a:rPr>
                                  <m:t>−</m:t>
                                </m:r>
                                <m:nary>
                                  <m:naryPr>
                                    <m:chr m:val="∑"/>
                                    <m:subHide m:val="on"/>
                                    <m:supHide m:val="on"/>
                                    <m:ctrlPr>
                                      <a:rPr lang="en-GB" sz="2000" i="1">
                                        <a:solidFill>
                                          <a:schemeClr val="accent4"/>
                                        </a:solidFill>
                                        <a:latin typeface="Cambria Math" panose="02040503050406030204" pitchFamily="18" charset="0"/>
                                      </a:rPr>
                                    </m:ctrlPr>
                                  </m:naryPr>
                                  <m:sub/>
                                  <m:sup/>
                                  <m:e>
                                    <m:d>
                                      <m:dPr>
                                        <m:ctrlPr>
                                          <a:rPr lang="en-GB" sz="2000" i="1">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d>
                                              <m:dPr>
                                                <m:ctrlPr>
                                                  <a:rPr lang="en-GB" sz="2000" i="1" smtClean="0">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e>
                                            </m:d>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i="1">
                                            <a:solidFill>
                                              <a:schemeClr val="accent4"/>
                                            </a:solidFill>
                                            <a:latin typeface="Cambria Math" panose="02040503050406030204" pitchFamily="18" charset="0"/>
                                          </a:rPr>
                                          <m:t> +</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e>
                            </m:d>
                          </m:e>
                        </m:box>
                      </m:oMath>
                    </m:oMathPara>
                  </a14:m>
                  <a:endParaRPr lang="en-US" sz="2000" dirty="0">
                    <a:solidFill>
                      <a:schemeClr val="accent4"/>
                    </a:solidFill>
                  </a:endParaRPr>
                </a:p>
              </p:txBody>
            </p:sp>
          </mc:Choice>
          <mc:Fallback xmlns="">
            <p:sp>
              <p:nvSpPr>
                <p:cNvPr id="7" name="TextBox 6">
                  <a:extLst>
                    <a:ext uri="{FF2B5EF4-FFF2-40B4-BE49-F238E27FC236}">
                      <a16:creationId xmlns:a16="http://schemas.microsoft.com/office/drawing/2014/main" id="{399AFAB7-52F2-6442-A458-7848A17037E9}"/>
                    </a:ext>
                  </a:extLst>
                </p:cNvPr>
                <p:cNvSpPr txBox="1">
                  <a:spLocks noRot="1" noChangeAspect="1" noMove="1" noResize="1" noEditPoints="1" noAdjustHandles="1" noChangeArrowheads="1" noChangeShapeType="1" noTextEdit="1"/>
                </p:cNvSpPr>
                <p:nvPr/>
              </p:nvSpPr>
              <p:spPr>
                <a:xfrm>
                  <a:off x="569156" y="1834523"/>
                  <a:ext cx="9045105" cy="590867"/>
                </a:xfrm>
                <a:prstGeom prst="rect">
                  <a:avLst/>
                </a:prstGeom>
                <a:blipFill>
                  <a:blip r:embed="rId5"/>
                  <a:stretch>
                    <a:fillRect l="-982" t="-35417" b="-72917"/>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1A84959A-83A4-0944-8A45-767583D285A8}"/>
                </a:ext>
              </a:extLst>
            </p:cNvPr>
            <p:cNvSpPr/>
            <p:nvPr/>
          </p:nvSpPr>
          <p:spPr>
            <a:xfrm rot="16200000">
              <a:off x="2830716" y="1548549"/>
              <a:ext cx="84668" cy="20492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00417AA0-D98D-3B4F-ADF2-2285D3EFDEF7}"/>
                </a:ext>
              </a:extLst>
            </p:cNvPr>
            <p:cNvSpPr/>
            <p:nvPr/>
          </p:nvSpPr>
          <p:spPr>
            <a:xfrm rot="16200000">
              <a:off x="5474088" y="1400938"/>
              <a:ext cx="84666" cy="234449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 Placeholder 1">
                  <a:extLst>
                    <a:ext uri="{FF2B5EF4-FFF2-40B4-BE49-F238E27FC236}">
                      <a16:creationId xmlns:a16="http://schemas.microsoft.com/office/drawing/2014/main" id="{46DAF837-DE2B-8D4C-969E-CDFEBE16FAB7}"/>
                    </a:ext>
                  </a:extLst>
                </p:cNvPr>
                <p:cNvSpPr txBox="1">
                  <a:spLocks/>
                </p:cNvSpPr>
                <p:nvPr/>
              </p:nvSpPr>
              <p:spPr>
                <a:xfrm>
                  <a:off x="1848413" y="2753839"/>
                  <a:ext cx="2049276" cy="184666"/>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20" name="Text Placeholder 1">
                  <a:extLst>
                    <a:ext uri="{FF2B5EF4-FFF2-40B4-BE49-F238E27FC236}">
                      <a16:creationId xmlns:a16="http://schemas.microsoft.com/office/drawing/2014/main" id="{46DAF837-DE2B-8D4C-969E-CDFEBE16FAB7}"/>
                    </a:ext>
                  </a:extLst>
                </p:cNvPr>
                <p:cNvSpPr txBox="1">
                  <a:spLocks noRot="1" noChangeAspect="1" noMove="1" noResize="1" noEditPoints="1" noAdjustHandles="1" noChangeArrowheads="1" noChangeShapeType="1" noTextEdit="1"/>
                </p:cNvSpPr>
                <p:nvPr/>
              </p:nvSpPr>
              <p:spPr>
                <a:xfrm>
                  <a:off x="1848413" y="2753839"/>
                  <a:ext cx="2049276" cy="184666"/>
                </a:xfrm>
                <a:prstGeom prst="rect">
                  <a:avLst/>
                </a:prstGeom>
                <a:blipFill>
                  <a:blip r:embed="rId6"/>
                  <a:stretch>
                    <a:fillRect t="-18750" b="-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1">
                  <a:extLst>
                    <a:ext uri="{FF2B5EF4-FFF2-40B4-BE49-F238E27FC236}">
                      <a16:creationId xmlns:a16="http://schemas.microsoft.com/office/drawing/2014/main" id="{EC08A123-EC32-AC41-BBC5-0A05CEE0E5DC}"/>
                    </a:ext>
                  </a:extLst>
                </p:cNvPr>
                <p:cNvSpPr txBox="1">
                  <a:spLocks/>
                </p:cNvSpPr>
                <p:nvPr/>
              </p:nvSpPr>
              <p:spPr>
                <a:xfrm>
                  <a:off x="4344172" y="2753839"/>
                  <a:ext cx="2344498" cy="190712"/>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𝑌</m:t>
                          </m:r>
                        </m:e>
                        <m:sub>
                          <m:r>
                            <a:rPr lang="en-GB" sz="1200" b="0" i="1" smtClean="0">
                              <a:latin typeface="Cambria Math" panose="02040503050406030204" pitchFamily="18" charset="0"/>
                            </a:rPr>
                            <m:t>0</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21" name="Text Placeholder 1">
                  <a:extLst>
                    <a:ext uri="{FF2B5EF4-FFF2-40B4-BE49-F238E27FC236}">
                      <a16:creationId xmlns:a16="http://schemas.microsoft.com/office/drawing/2014/main" id="{EC08A123-EC32-AC41-BBC5-0A05CEE0E5DC}"/>
                    </a:ext>
                  </a:extLst>
                </p:cNvPr>
                <p:cNvSpPr txBox="1">
                  <a:spLocks noRot="1" noChangeAspect="1" noMove="1" noResize="1" noEditPoints="1" noAdjustHandles="1" noChangeArrowheads="1" noChangeShapeType="1" noTextEdit="1"/>
                </p:cNvSpPr>
                <p:nvPr/>
              </p:nvSpPr>
              <p:spPr>
                <a:xfrm>
                  <a:off x="4344172" y="2753839"/>
                  <a:ext cx="2344498" cy="190712"/>
                </a:xfrm>
                <a:prstGeom prst="rect">
                  <a:avLst/>
                </a:prstGeom>
                <a:blipFill>
                  <a:blip r:embed="rId7"/>
                  <a:stretch>
                    <a:fillRect t="-18750" b="-43750"/>
                  </a:stretch>
                </a:blipFill>
              </p:spPr>
              <p:txBody>
                <a:bodyPr/>
                <a:lstStyle/>
                <a:p>
                  <a:r>
                    <a:rPr lang="en-US">
                      <a:noFill/>
                    </a:rPr>
                    <a:t> </a:t>
                  </a:r>
                </a:p>
              </p:txBody>
            </p:sp>
          </mc:Fallback>
        </mc:AlternateContent>
      </p:grpSp>
    </p:spTree>
    <p:extLst>
      <p:ext uri="{BB962C8B-B14F-4D97-AF65-F5344CB8AC3E}">
        <p14:creationId xmlns:p14="http://schemas.microsoft.com/office/powerpoint/2010/main" val="333816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C7E5D1-436B-2C40-86E7-A14409C8E0B1}"/>
              </a:ext>
            </a:extLst>
          </p:cNvPr>
          <p:cNvSpPr>
            <a:spLocks noGrp="1"/>
          </p:cNvSpPr>
          <p:nvPr>
            <p:ph type="body" sz="quarter" idx="16"/>
          </p:nvPr>
        </p:nvSpPr>
        <p:spPr/>
        <p:txBody>
          <a:bodyPr/>
          <a:lstStyle/>
          <a:p>
            <a:r>
              <a:rPr lang="en-US" dirty="0"/>
              <a:t>Graphical form</a:t>
            </a:r>
          </a:p>
        </p:txBody>
      </p:sp>
      <p:sp>
        <p:nvSpPr>
          <p:cNvPr id="4" name="Text Placeholder 3">
            <a:extLst>
              <a:ext uri="{FF2B5EF4-FFF2-40B4-BE49-F238E27FC236}">
                <a16:creationId xmlns:a16="http://schemas.microsoft.com/office/drawing/2014/main" id="{9182A962-5530-554A-B82D-93EBA4EA9982}"/>
              </a:ext>
            </a:extLst>
          </p:cNvPr>
          <p:cNvSpPr>
            <a:spLocks noGrp="1"/>
          </p:cNvSpPr>
          <p:nvPr>
            <p:ph type="body" sz="quarter" idx="15"/>
          </p:nvPr>
        </p:nvSpPr>
        <p:spPr/>
        <p:txBody>
          <a:bodyPr/>
          <a:lstStyle/>
          <a:p>
            <a:r>
              <a:rPr lang="en-US" dirty="0"/>
              <a:t>Untangling association and causation</a:t>
            </a:r>
          </a:p>
        </p:txBody>
      </p:sp>
      <p:pic>
        <p:nvPicPr>
          <p:cNvPr id="5" name="Picture 4">
            <a:extLst>
              <a:ext uri="{FF2B5EF4-FFF2-40B4-BE49-F238E27FC236}">
                <a16:creationId xmlns:a16="http://schemas.microsoft.com/office/drawing/2014/main" id="{ADE859A6-7C38-5E4A-BF55-66DCF8DB9AE6}"/>
              </a:ext>
            </a:extLst>
          </p:cNvPr>
          <p:cNvPicPr>
            <a:picLocks noChangeAspect="1"/>
          </p:cNvPicPr>
          <p:nvPr/>
        </p:nvPicPr>
        <p:blipFill>
          <a:blip r:embed="rId2"/>
          <a:stretch>
            <a:fillRect/>
          </a:stretch>
        </p:blipFill>
        <p:spPr>
          <a:xfrm>
            <a:off x="842480" y="2613566"/>
            <a:ext cx="5151445" cy="2128441"/>
          </a:xfrm>
          <a:prstGeom prst="rect">
            <a:avLst/>
          </a:prstGeom>
        </p:spPr>
      </p:pic>
      <p:sp>
        <p:nvSpPr>
          <p:cNvPr id="7" name="Rounded Rectangle 6">
            <a:extLst>
              <a:ext uri="{FF2B5EF4-FFF2-40B4-BE49-F238E27FC236}">
                <a16:creationId xmlns:a16="http://schemas.microsoft.com/office/drawing/2014/main" id="{6E0EDA11-0491-0941-9567-2612E7A53A8A}"/>
              </a:ext>
            </a:extLst>
          </p:cNvPr>
          <p:cNvSpPr/>
          <p:nvPr/>
        </p:nvSpPr>
        <p:spPr>
          <a:xfrm>
            <a:off x="842480" y="1888374"/>
            <a:ext cx="4664468" cy="308225"/>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100" dirty="0">
                <a:solidFill>
                  <a:schemeClr val="tx1"/>
                </a:solidFill>
                <a:latin typeface="Skyscanner Relative Book" panose="02000506040000020004" pitchFamily="2" charset="77"/>
                <a:ea typeface="Skyscanner Relative Book" panose="02000506040000020004" pitchFamily="2" charset="77"/>
              </a:rPr>
              <a:t>Blue dots: schools without tablets</a:t>
            </a:r>
          </a:p>
          <a:p>
            <a:pPr marL="171450" indent="-171450">
              <a:buFont typeface="Arial" panose="020B0604020202020204" pitchFamily="34" charset="0"/>
              <a:buChar char="•"/>
            </a:pPr>
            <a:r>
              <a:rPr lang="en-US" sz="1100" dirty="0">
                <a:solidFill>
                  <a:schemeClr val="accent1"/>
                </a:solidFill>
                <a:latin typeface="Skyscanner Relative Book" panose="02000506040000020004" pitchFamily="2" charset="77"/>
                <a:ea typeface="Skyscanner Relative Book" panose="02000506040000020004" pitchFamily="2" charset="77"/>
              </a:rPr>
              <a:t>Red dots: schools with tablets</a:t>
            </a: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School tuition: 3rd variable we haven’t accounted for</a:t>
            </a:r>
          </a:p>
        </p:txBody>
      </p:sp>
      <p:sp>
        <p:nvSpPr>
          <p:cNvPr id="9" name="TextBox 8">
            <a:extLst>
              <a:ext uri="{FF2B5EF4-FFF2-40B4-BE49-F238E27FC236}">
                <a16:creationId xmlns:a16="http://schemas.microsoft.com/office/drawing/2014/main" id="{F76C5D4C-759F-864D-893A-8DB2BFC3FE32}"/>
              </a:ext>
            </a:extLst>
          </p:cNvPr>
          <p:cNvSpPr txBox="1"/>
          <p:nvPr/>
        </p:nvSpPr>
        <p:spPr>
          <a:xfrm>
            <a:off x="842480" y="4941966"/>
            <a:ext cx="5253520" cy="1277273"/>
          </a:xfrm>
          <a:prstGeom prst="rect">
            <a:avLst/>
          </a:prstGeom>
          <a:noFill/>
        </p:spPr>
        <p:txBody>
          <a:bodyPr wrap="square">
            <a:spAutoFit/>
          </a:bodyPr>
          <a:lstStyle/>
          <a:p>
            <a:pPr algn="l"/>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The difference in outcomes between the two groups can have two causes:</a:t>
            </a:r>
          </a:p>
          <a:p>
            <a:pPr marL="228600" indent="-228600" algn="l">
              <a:buFont typeface="+mj-lt"/>
              <a:buAutoNum type="arabicPeriod"/>
            </a:pPr>
            <a:r>
              <a:rPr lang="en-GB" sz="1100" b="1" i="1" u="none" strike="noStrike" dirty="0">
                <a:solidFill>
                  <a:srgbClr val="333333"/>
                </a:solidFill>
                <a:effectLst/>
                <a:latin typeface="Skyscanner Relative Book" panose="02000506040000020004" pitchFamily="2" charset="77"/>
                <a:ea typeface="Skyscanner Relative Book" panose="02000506040000020004" pitchFamily="2" charset="77"/>
              </a:rPr>
              <a:t>The treatment effect. </a:t>
            </a: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The increase in test score that is caused by giving kids tablets.</a:t>
            </a:r>
          </a:p>
          <a:p>
            <a:pPr marL="228600" indent="-228600" algn="l">
              <a:buFont typeface="+mj-lt"/>
              <a:buAutoNum type="arabicPeriod"/>
            </a:pPr>
            <a:r>
              <a:rPr lang="en-GB" sz="1100" b="1" i="1" u="none" strike="noStrike" dirty="0">
                <a:solidFill>
                  <a:srgbClr val="333333"/>
                </a:solidFill>
                <a:effectLst/>
                <a:latin typeface="Skyscanner Relative Book" panose="02000506040000020004" pitchFamily="2" charset="77"/>
                <a:ea typeface="Skyscanner Relative Book" panose="02000506040000020004" pitchFamily="2" charset="77"/>
              </a:rPr>
              <a:t>Other differences between the treatment and untreated that are NOT the treatment itself. </a:t>
            </a: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In this case, treated and untreated differ in the sense that the treated have a much higher tuition price. Some of the difference in test scores can be due to the effect of tuition price on better education.</a:t>
            </a:r>
          </a:p>
        </p:txBody>
      </p:sp>
      <p:pic>
        <p:nvPicPr>
          <p:cNvPr id="12" name="Picture 11">
            <a:extLst>
              <a:ext uri="{FF2B5EF4-FFF2-40B4-BE49-F238E27FC236}">
                <a16:creationId xmlns:a16="http://schemas.microsoft.com/office/drawing/2014/main" id="{5A24902E-4AAF-364F-AD2A-8BF2DA8FFDAC}"/>
              </a:ext>
            </a:extLst>
          </p:cNvPr>
          <p:cNvPicPr>
            <a:picLocks noChangeAspect="1"/>
          </p:cNvPicPr>
          <p:nvPr/>
        </p:nvPicPr>
        <p:blipFill>
          <a:blip r:embed="rId3"/>
          <a:stretch>
            <a:fillRect/>
          </a:stretch>
        </p:blipFill>
        <p:spPr>
          <a:xfrm>
            <a:off x="6606282" y="2614651"/>
            <a:ext cx="5071342" cy="2127356"/>
          </a:xfrm>
          <a:prstGeom prst="rect">
            <a:avLst/>
          </a:prstGeom>
        </p:spPr>
      </p:pic>
      <p:sp>
        <p:nvSpPr>
          <p:cNvPr id="14" name="TextBox 13">
            <a:extLst>
              <a:ext uri="{FF2B5EF4-FFF2-40B4-BE49-F238E27FC236}">
                <a16:creationId xmlns:a16="http://schemas.microsoft.com/office/drawing/2014/main" id="{FB4CC41C-486B-1548-9C23-AE4B076A5289}"/>
              </a:ext>
            </a:extLst>
          </p:cNvPr>
          <p:cNvSpPr txBox="1"/>
          <p:nvPr/>
        </p:nvSpPr>
        <p:spPr>
          <a:xfrm>
            <a:off x="6424104" y="4921514"/>
            <a:ext cx="5253520" cy="1107996"/>
          </a:xfrm>
          <a:prstGeom prst="rect">
            <a:avLst/>
          </a:prstGeom>
          <a:noFill/>
        </p:spPr>
        <p:txBody>
          <a:bodyPr wrap="square">
            <a:spAutoFit/>
          </a:bodyPr>
          <a:lstStyle/>
          <a:p>
            <a:r>
              <a:rPr lang="en-GB" sz="1100" dirty="0">
                <a:solidFill>
                  <a:schemeClr val="accent4"/>
                </a:solidFill>
                <a:latin typeface="Skyscanner Relative Book" panose="02000506040000020004" pitchFamily="2" charset="77"/>
                <a:ea typeface="Skyscanner Relative Book" panose="02000506040000020004" pitchFamily="2" charset="77"/>
              </a:rPr>
              <a:t>In this case, the difference in the outcome between treated and untreated IS the average causal effect.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This happens because there is no other source of difference between treatment and untreated other than the treatment itself.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All the differences we see must be attributed to it. </a:t>
            </a: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Another way to say this is that there is no bias.</a:t>
            </a:r>
            <a:endParaRPr lang="en-GB" sz="1100" b="0" i="0" u="none" strike="noStrike" dirty="0">
              <a:solidFill>
                <a:schemeClr val="accent4"/>
              </a:solidFill>
              <a:effectLst/>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031460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74342-7573-C145-82B9-DA680FE1285B}"/>
              </a:ext>
            </a:extLst>
          </p:cNvPr>
          <p:cNvSpPr>
            <a:spLocks noGrp="1"/>
          </p:cNvSpPr>
          <p:nvPr>
            <p:ph type="body" sz="quarter" idx="16"/>
          </p:nvPr>
        </p:nvSpPr>
        <p:spPr>
          <a:xfrm>
            <a:off x="569156" y="1195266"/>
            <a:ext cx="10670188" cy="305148"/>
          </a:xfrm>
        </p:spPr>
        <p:txBody>
          <a:bodyPr/>
          <a:lstStyle/>
          <a:p>
            <a:r>
              <a:rPr lang="en-US" sz="2000" dirty="0"/>
              <a:t>Case 1: Assume we have a wrong P(x)</a:t>
            </a:r>
          </a:p>
        </p:txBody>
      </p:sp>
      <p:sp>
        <p:nvSpPr>
          <p:cNvPr id="4" name="Text Placeholder 3">
            <a:extLst>
              <a:ext uri="{FF2B5EF4-FFF2-40B4-BE49-F238E27FC236}">
                <a16:creationId xmlns:a16="http://schemas.microsoft.com/office/drawing/2014/main" id="{323C4C41-D951-3849-9DA6-3E015E6C6132}"/>
              </a:ext>
            </a:extLst>
          </p:cNvPr>
          <p:cNvSpPr>
            <a:spLocks noGrp="1"/>
          </p:cNvSpPr>
          <p:nvPr>
            <p:ph type="body" sz="quarter" idx="15"/>
          </p:nvPr>
        </p:nvSpPr>
        <p:spPr>
          <a:xfrm>
            <a:off x="569155" y="808038"/>
            <a:ext cx="10670189" cy="405111"/>
          </a:xfrm>
        </p:spPr>
        <p:txBody>
          <a:bodyPr/>
          <a:lstStyle/>
          <a:p>
            <a:r>
              <a:rPr lang="en-US" dirty="0"/>
              <a:t>Why is Double Robust Estimator awesome?</a:t>
            </a:r>
          </a:p>
        </p:txBody>
      </p:sp>
      <p:grpSp>
        <p:nvGrpSpPr>
          <p:cNvPr id="6" name="Group 5">
            <a:extLst>
              <a:ext uri="{FF2B5EF4-FFF2-40B4-BE49-F238E27FC236}">
                <a16:creationId xmlns:a16="http://schemas.microsoft.com/office/drawing/2014/main" id="{25C5976A-D381-FD41-9DEA-0517D0CBE9AE}"/>
              </a:ext>
            </a:extLst>
          </p:cNvPr>
          <p:cNvGrpSpPr/>
          <p:nvPr/>
        </p:nvGrpSpPr>
        <p:grpSpPr>
          <a:xfrm>
            <a:off x="569156" y="1834523"/>
            <a:ext cx="9045105" cy="988009"/>
            <a:chOff x="569156" y="1834523"/>
            <a:chExt cx="9045105" cy="98800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0A3DD1-8F0A-3D40-97A2-029F91BBEB25}"/>
                    </a:ext>
                  </a:extLst>
                </p:cNvPr>
                <p:cNvSpPr txBox="1"/>
                <p:nvPr/>
              </p:nvSpPr>
              <p:spPr>
                <a:xfrm>
                  <a:off x="569156" y="1834523"/>
                  <a:ext cx="9045105" cy="59086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accent4"/>
                            </a:solidFill>
                            <a:latin typeface="Cambria Math" panose="02040503050406030204" pitchFamily="18" charset="0"/>
                          </a:rPr>
                          <m:t>𝐴𝑇𝐸</m:t>
                        </m:r>
                        <m:r>
                          <a:rPr lang="en-GB" sz="2000" b="0" i="1" smtClean="0">
                            <a:solidFill>
                              <a:schemeClr val="accent4"/>
                            </a:solidFill>
                            <a:latin typeface="Cambria Math" panose="02040503050406030204" pitchFamily="18" charset="0"/>
                          </a:rPr>
                          <m:t>=</m:t>
                        </m:r>
                        <m:box>
                          <m:boxPr>
                            <m:ctrlPr>
                              <a:rPr lang="en-GB" sz="2000" b="0" i="1" smtClean="0">
                                <a:solidFill>
                                  <a:schemeClr val="accent4"/>
                                </a:solidFill>
                                <a:latin typeface="Cambria Math" panose="02040503050406030204" pitchFamily="18" charset="0"/>
                              </a:rPr>
                            </m:ctrlPr>
                          </m:boxPr>
                          <m:e>
                            <m:argPr>
                              <m:argSz m:val="-1"/>
                            </m:argPr>
                            <m:f>
                              <m:fPr>
                                <m:ctrlPr>
                                  <a:rPr lang="en-GB" sz="2000" b="0" i="1" smtClean="0">
                                    <a:solidFill>
                                      <a:schemeClr val="accent4"/>
                                    </a:solidFill>
                                    <a:latin typeface="Cambria Math" panose="02040503050406030204" pitchFamily="18" charset="0"/>
                                  </a:rPr>
                                </m:ctrlPr>
                              </m:fPr>
                              <m:num>
                                <m:r>
                                  <a:rPr lang="en-GB" sz="2000" b="0" i="1" smtClean="0">
                                    <a:solidFill>
                                      <a:schemeClr val="accent4"/>
                                    </a:solidFill>
                                    <a:latin typeface="Cambria Math" panose="02040503050406030204" pitchFamily="18" charset="0"/>
                                  </a:rPr>
                                  <m:t>1</m:t>
                                </m:r>
                              </m:num>
                              <m:den>
                                <m:r>
                                  <a:rPr lang="en-GB" sz="2000" b="0" i="1" smtClean="0">
                                    <a:solidFill>
                                      <a:schemeClr val="accent4"/>
                                    </a:solidFill>
                                    <a:latin typeface="Cambria Math" panose="02040503050406030204" pitchFamily="18" charset="0"/>
                                  </a:rPr>
                                  <m:t>𝑁</m:t>
                                </m:r>
                              </m:den>
                            </m:f>
                            <m:d>
                              <m:dPr>
                                <m:ctrlPr>
                                  <a:rPr lang="en-GB" sz="2000" b="0" i="1" smtClean="0">
                                    <a:solidFill>
                                      <a:schemeClr val="accent4"/>
                                    </a:solidFill>
                                    <a:latin typeface="Cambria Math" panose="02040503050406030204" pitchFamily="18" charset="0"/>
                                  </a:rPr>
                                </m:ctrlPr>
                              </m:dPr>
                              <m:e>
                                <m:nary>
                                  <m:naryPr>
                                    <m:chr m:val="∑"/>
                                    <m:subHide m:val="on"/>
                                    <m:supHide m:val="on"/>
                                    <m:ctrlPr>
                                      <a:rPr lang="en-GB" sz="2000" b="0" i="1" smtClean="0">
                                        <a:solidFill>
                                          <a:schemeClr val="accent4"/>
                                        </a:solidFill>
                                        <a:latin typeface="Cambria Math" panose="02040503050406030204" pitchFamily="18" charset="0"/>
                                      </a:rPr>
                                    </m:ctrlPr>
                                  </m:naryPr>
                                  <m:sub/>
                                  <m:sup/>
                                  <m:e>
                                    <m:d>
                                      <m:dPr>
                                        <m:ctrlPr>
                                          <a:rPr lang="en-GB" sz="2000" b="0" i="1" smtClean="0">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smtClean="0">
                                                        <a:solidFill>
                                                          <a:schemeClr val="accent4"/>
                                                        </a:solidFill>
                                                        <a:latin typeface="Cambria Math" panose="02040503050406030204" pitchFamily="18" charset="0"/>
                                                      </a:rPr>
                                                    </m:ctrlPr>
                                                  </m:sSubPr>
                                                  <m:e>
                                                    <m:r>
                                                      <a:rPr lang="en-GB" sz="2000" i="1" smtClean="0">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b="0" i="1" smtClean="0">
                                            <a:solidFill>
                                              <a:schemeClr val="accent4"/>
                                            </a:solidFill>
                                            <a:latin typeface="Cambria Math" panose="02040503050406030204" pitchFamily="18" charset="0"/>
                                          </a:rPr>
                                          <m:t> </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i="1">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r>
                                  <a:rPr lang="en-GB" sz="2000" b="0" i="1" smtClean="0">
                                    <a:solidFill>
                                      <a:schemeClr val="accent4"/>
                                    </a:solidFill>
                                    <a:latin typeface="Cambria Math" panose="02040503050406030204" pitchFamily="18" charset="0"/>
                                  </a:rPr>
                                  <m:t>−</m:t>
                                </m:r>
                                <m:nary>
                                  <m:naryPr>
                                    <m:chr m:val="∑"/>
                                    <m:subHide m:val="on"/>
                                    <m:supHide m:val="on"/>
                                    <m:ctrlPr>
                                      <a:rPr lang="en-GB" sz="2000" i="1">
                                        <a:solidFill>
                                          <a:schemeClr val="accent4"/>
                                        </a:solidFill>
                                        <a:latin typeface="Cambria Math" panose="02040503050406030204" pitchFamily="18" charset="0"/>
                                      </a:rPr>
                                    </m:ctrlPr>
                                  </m:naryPr>
                                  <m:sub/>
                                  <m:sup/>
                                  <m:e>
                                    <m:d>
                                      <m:dPr>
                                        <m:ctrlPr>
                                          <a:rPr lang="en-GB" sz="2000" i="1">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d>
                                              <m:dPr>
                                                <m:ctrlPr>
                                                  <a:rPr lang="en-GB" sz="2000" i="1" smtClean="0">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e>
                                            </m:d>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i="1">
                                            <a:solidFill>
                                              <a:schemeClr val="accent4"/>
                                            </a:solidFill>
                                            <a:latin typeface="Cambria Math" panose="02040503050406030204" pitchFamily="18" charset="0"/>
                                          </a:rPr>
                                          <m:t> +</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e>
                            </m:d>
                          </m:e>
                        </m:box>
                      </m:oMath>
                    </m:oMathPara>
                  </a14:m>
                  <a:endParaRPr lang="en-US" sz="2000" dirty="0">
                    <a:solidFill>
                      <a:schemeClr val="accent4"/>
                    </a:solidFill>
                  </a:endParaRPr>
                </a:p>
              </p:txBody>
            </p:sp>
          </mc:Choice>
          <mc:Fallback xmlns="">
            <p:sp>
              <p:nvSpPr>
                <p:cNvPr id="7" name="TextBox 6">
                  <a:extLst>
                    <a:ext uri="{FF2B5EF4-FFF2-40B4-BE49-F238E27FC236}">
                      <a16:creationId xmlns:a16="http://schemas.microsoft.com/office/drawing/2014/main" id="{610A3DD1-8F0A-3D40-97A2-029F91BBEB25}"/>
                    </a:ext>
                  </a:extLst>
                </p:cNvPr>
                <p:cNvSpPr txBox="1">
                  <a:spLocks noRot="1" noChangeAspect="1" noMove="1" noResize="1" noEditPoints="1" noAdjustHandles="1" noChangeArrowheads="1" noChangeShapeType="1" noTextEdit="1"/>
                </p:cNvSpPr>
                <p:nvPr/>
              </p:nvSpPr>
              <p:spPr>
                <a:xfrm>
                  <a:off x="569156" y="1834523"/>
                  <a:ext cx="9045105" cy="590867"/>
                </a:xfrm>
                <a:prstGeom prst="rect">
                  <a:avLst/>
                </a:prstGeom>
                <a:blipFill>
                  <a:blip r:embed="rId2"/>
                  <a:stretch>
                    <a:fillRect l="-982" t="-35417" b="-72917"/>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E363619A-E262-6F4C-90FD-71324FA6C611}"/>
                </a:ext>
              </a:extLst>
            </p:cNvPr>
            <p:cNvSpPr/>
            <p:nvPr/>
          </p:nvSpPr>
          <p:spPr>
            <a:xfrm rot="16200000">
              <a:off x="2830716" y="1548549"/>
              <a:ext cx="84668" cy="20492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76228CC-59FC-FF4A-B7E0-CC300FA3917F}"/>
                </a:ext>
              </a:extLst>
            </p:cNvPr>
            <p:cNvSpPr/>
            <p:nvPr/>
          </p:nvSpPr>
          <p:spPr>
            <a:xfrm rot="16200000">
              <a:off x="5474088" y="1400938"/>
              <a:ext cx="84666" cy="234449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 Placeholder 1">
                  <a:extLst>
                    <a:ext uri="{FF2B5EF4-FFF2-40B4-BE49-F238E27FC236}">
                      <a16:creationId xmlns:a16="http://schemas.microsoft.com/office/drawing/2014/main" id="{E908D778-332F-634D-9B60-A2FD7B4B2410}"/>
                    </a:ext>
                  </a:extLst>
                </p:cNvPr>
                <p:cNvSpPr txBox="1">
                  <a:spLocks/>
                </p:cNvSpPr>
                <p:nvPr/>
              </p:nvSpPr>
              <p:spPr>
                <a:xfrm>
                  <a:off x="1848412" y="2628650"/>
                  <a:ext cx="2049276" cy="184666"/>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10" name="Text Placeholder 1">
                  <a:extLst>
                    <a:ext uri="{FF2B5EF4-FFF2-40B4-BE49-F238E27FC236}">
                      <a16:creationId xmlns:a16="http://schemas.microsoft.com/office/drawing/2014/main" id="{E908D778-332F-634D-9B60-A2FD7B4B2410}"/>
                    </a:ext>
                  </a:extLst>
                </p:cNvPr>
                <p:cNvSpPr txBox="1">
                  <a:spLocks noRot="1" noChangeAspect="1" noMove="1" noResize="1" noEditPoints="1" noAdjustHandles="1" noChangeArrowheads="1" noChangeShapeType="1" noTextEdit="1"/>
                </p:cNvSpPr>
                <p:nvPr/>
              </p:nvSpPr>
              <p:spPr>
                <a:xfrm>
                  <a:off x="1848412" y="2628650"/>
                  <a:ext cx="2049276" cy="184666"/>
                </a:xfrm>
                <a:prstGeom prst="rect">
                  <a:avLst/>
                </a:prstGeom>
                <a:blipFill>
                  <a:blip r:embed="rId3"/>
                  <a:stretch>
                    <a:fillRect t="-18750" b="-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1">
                  <a:extLst>
                    <a:ext uri="{FF2B5EF4-FFF2-40B4-BE49-F238E27FC236}">
                      <a16:creationId xmlns:a16="http://schemas.microsoft.com/office/drawing/2014/main" id="{A6B7D028-FC7F-0E41-80C6-5152252B9DE5}"/>
                    </a:ext>
                  </a:extLst>
                </p:cNvPr>
                <p:cNvSpPr txBox="1">
                  <a:spLocks/>
                </p:cNvSpPr>
                <p:nvPr/>
              </p:nvSpPr>
              <p:spPr>
                <a:xfrm>
                  <a:off x="4347413" y="2631820"/>
                  <a:ext cx="2344498" cy="190712"/>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𝑌</m:t>
                          </m:r>
                        </m:e>
                        <m:sub>
                          <m:r>
                            <a:rPr lang="en-GB" sz="1200" b="0" i="1" smtClean="0">
                              <a:latin typeface="Cambria Math" panose="02040503050406030204" pitchFamily="18" charset="0"/>
                            </a:rPr>
                            <m:t>0</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11" name="Text Placeholder 1">
                  <a:extLst>
                    <a:ext uri="{FF2B5EF4-FFF2-40B4-BE49-F238E27FC236}">
                      <a16:creationId xmlns:a16="http://schemas.microsoft.com/office/drawing/2014/main" id="{A6B7D028-FC7F-0E41-80C6-5152252B9DE5}"/>
                    </a:ext>
                  </a:extLst>
                </p:cNvPr>
                <p:cNvSpPr txBox="1">
                  <a:spLocks noRot="1" noChangeAspect="1" noMove="1" noResize="1" noEditPoints="1" noAdjustHandles="1" noChangeArrowheads="1" noChangeShapeType="1" noTextEdit="1"/>
                </p:cNvSpPr>
                <p:nvPr/>
              </p:nvSpPr>
              <p:spPr>
                <a:xfrm>
                  <a:off x="4347413" y="2631820"/>
                  <a:ext cx="2344498" cy="190712"/>
                </a:xfrm>
                <a:prstGeom prst="rect">
                  <a:avLst/>
                </a:prstGeom>
                <a:blipFill>
                  <a:blip r:embed="rId4"/>
                  <a:stretch>
                    <a:fillRect t="-25000" b="-375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D4E2D2BB-1BAE-364B-8D59-9C709CE0CC6E}"/>
                  </a:ext>
                </a:extLst>
              </p:cNvPr>
              <p:cNvSpPr txBox="1">
                <a:spLocks/>
              </p:cNvSpPr>
              <p:nvPr/>
            </p:nvSpPr>
            <p:spPr>
              <a:xfrm>
                <a:off x="7135154" y="1705320"/>
                <a:ext cx="4828246" cy="1862048"/>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nSpc>
                    <a:spcPct val="100000"/>
                  </a:lnSpc>
                  <a:spcBef>
                    <a:spcPts val="0"/>
                  </a:spcBef>
                </a:pPr>
                <a:r>
                  <a:rPr lang="en-GB" sz="1100" dirty="0"/>
                  <a:t>For didactic purposes, let’s focus on </a:t>
                </a:r>
                <a14:m>
                  <m:oMath xmlns:m="http://schemas.openxmlformats.org/officeDocument/2006/math">
                    <m:r>
                      <a:rPr lang="en-GB" sz="1100" i="1">
                        <a:latin typeface="Cambria Math" panose="02040503050406030204" pitchFamily="18" charset="0"/>
                      </a:rPr>
                      <m:t>𝐸</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1</m:t>
                        </m:r>
                      </m:sub>
                    </m:sSub>
                    <m:r>
                      <a:rPr lang="en-GB" sz="1100" i="1">
                        <a:latin typeface="Cambria Math" panose="02040503050406030204" pitchFamily="18" charset="0"/>
                      </a:rPr>
                      <m:t>]</m:t>
                    </m:r>
                  </m:oMath>
                </a14:m>
                <a:r>
                  <a:rPr lang="en-GB" sz="1100" dirty="0"/>
                  <a:t>, but the same explained logic would work for </a:t>
                </a:r>
                <a14:m>
                  <m:oMath xmlns:m="http://schemas.openxmlformats.org/officeDocument/2006/math">
                    <m:r>
                      <a:rPr lang="en-GB" sz="1100" i="1">
                        <a:latin typeface="Cambria Math" panose="02040503050406030204" pitchFamily="18" charset="0"/>
                      </a:rPr>
                      <m:t>𝐸</m:t>
                    </m:r>
                    <m:d>
                      <m:dPr>
                        <m:begChr m:val="["/>
                        <m:endChr m:val="]"/>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b="0" i="1" smtClean="0">
                                <a:latin typeface="Cambria Math" panose="02040503050406030204" pitchFamily="18" charset="0"/>
                              </a:rPr>
                              <m:t>0</m:t>
                            </m:r>
                          </m:sub>
                        </m:sSub>
                      </m:e>
                    </m:d>
                    <m:r>
                      <a:rPr lang="en-GB" sz="1100" b="0" i="0" smtClean="0">
                        <a:latin typeface="Cambria Math" panose="02040503050406030204" pitchFamily="18" charset="0"/>
                      </a:rPr>
                      <m:t>:</m:t>
                    </m:r>
                  </m:oMath>
                </a14:m>
                <a:endParaRPr lang="en-GB" sz="1100" b="0" dirty="0"/>
              </a:p>
              <a:p>
                <a:pPr marL="171450" indent="-171450">
                  <a:lnSpc>
                    <a:spcPct val="100000"/>
                  </a:lnSpc>
                  <a:spcBef>
                    <a:spcPts val="0"/>
                  </a:spcBef>
                  <a:buFont typeface="Arial" panose="020B0604020202020204" pitchFamily="34" charset="0"/>
                  <a:buChar char="•"/>
                </a:pPr>
                <a:r>
                  <a:rPr lang="en-US" sz="1100" dirty="0"/>
                  <a:t>If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ea typeface="Cambria Math" panose="02040503050406030204" pitchFamily="18" charset="0"/>
                          </a:rPr>
                          <m:t>𝜇</m:t>
                        </m:r>
                      </m:e>
                      <m:sub>
                        <m:r>
                          <a:rPr lang="en-GB" sz="1100" i="1">
                            <a:latin typeface="Cambria Math" panose="02040503050406030204" pitchFamily="18" charset="0"/>
                          </a:rPr>
                          <m:t>1</m:t>
                        </m:r>
                      </m:sub>
                    </m:sSub>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oMath>
                </a14:m>
                <a:r>
                  <a:rPr lang="en-US" sz="1100" dirty="0"/>
                  <a:t> is perfectly estimated, then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𝑖</m:t>
                        </m:r>
                      </m:sub>
                    </m:sSub>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ea typeface="Cambria Math" panose="02040503050406030204" pitchFamily="18" charset="0"/>
                          </a:rPr>
                          <m:t>𝜇</m:t>
                        </m:r>
                      </m:e>
                      <m:sub>
                        <m:r>
                          <a:rPr lang="en-GB" sz="1100" i="1">
                            <a:latin typeface="Cambria Math" panose="02040503050406030204" pitchFamily="18" charset="0"/>
                          </a:rPr>
                          <m:t>1</m:t>
                        </m:r>
                      </m:sub>
                    </m:sSub>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r>
                      <a:rPr lang="en-GB" sz="1100" b="0" i="1" smtClean="0">
                        <a:latin typeface="Cambria Math" panose="02040503050406030204" pitchFamily="18" charset="0"/>
                      </a:rPr>
                      <m:t>=0</m:t>
                    </m:r>
                  </m:oMath>
                </a14:m>
                <a:endParaRPr lang="en-US" sz="1100" dirty="0"/>
              </a:p>
              <a:p>
                <a:pPr marL="171450" indent="-171450">
                  <a:lnSpc>
                    <a:spcPct val="100000"/>
                  </a:lnSpc>
                  <a:spcBef>
                    <a:spcPts val="0"/>
                  </a:spcBef>
                  <a:buFont typeface="Arial" panose="020B0604020202020204" pitchFamily="34" charset="0"/>
                  <a:buChar char="•"/>
                </a:pPr>
                <a:r>
                  <a:rPr lang="en-US" sz="1100" dirty="0"/>
                  <a:t>Which means that, regardless of how badly estimated </a:t>
                </a:r>
                <a14:m>
                  <m:oMath xmlns:m="http://schemas.openxmlformats.org/officeDocument/2006/math">
                    <m:r>
                      <a:rPr lang="en-GB" sz="1100" i="1">
                        <a:latin typeface="Cambria Math" panose="02040503050406030204" pitchFamily="18" charset="0"/>
                      </a:rPr>
                      <m:t>𝑃</m:t>
                    </m:r>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oMath>
                </a14:m>
                <a:r>
                  <a:rPr lang="en-US" sz="1100" dirty="0"/>
                  <a:t> is, it won’t have any effect on the </a:t>
                </a:r>
                <a14:m>
                  <m:oMath xmlns:m="http://schemas.openxmlformats.org/officeDocument/2006/math">
                    <m:r>
                      <a:rPr lang="en-GB" sz="1100" i="1">
                        <a:latin typeface="Cambria Math" panose="02040503050406030204" pitchFamily="18" charset="0"/>
                      </a:rPr>
                      <m:t>𝐸</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1</m:t>
                        </m:r>
                      </m:sub>
                    </m:sSub>
                    <m:r>
                      <a:rPr lang="en-GB" sz="1100" i="1">
                        <a:latin typeface="Cambria Math" panose="02040503050406030204" pitchFamily="18" charset="0"/>
                      </a:rPr>
                      <m:t>]</m:t>
                    </m:r>
                  </m:oMath>
                </a14:m>
                <a:r>
                  <a:rPr lang="en-US" sz="1100" dirty="0"/>
                  <a:t> estimation.</a:t>
                </a:r>
              </a:p>
              <a:p>
                <a:pPr marL="171450" indent="-171450">
                  <a:lnSpc>
                    <a:spcPct val="100000"/>
                  </a:lnSpc>
                  <a:spcBef>
                    <a:spcPts val="0"/>
                  </a:spcBef>
                  <a:buFont typeface="Arial" panose="020B0604020202020204" pitchFamily="34" charset="0"/>
                  <a:buChar char="•"/>
                </a:pPr>
                <a:r>
                  <a:rPr lang="en-GB" sz="1100" dirty="0"/>
                  <a:t>So, you see, that by being correct,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ea typeface="Cambria Math" panose="02040503050406030204" pitchFamily="18" charset="0"/>
                          </a:rPr>
                          <m:t>𝜇</m:t>
                        </m:r>
                      </m:e>
                      <m:sub>
                        <m:r>
                          <a:rPr lang="en-GB" sz="1100" i="1">
                            <a:latin typeface="Cambria Math" panose="02040503050406030204" pitchFamily="18" charset="0"/>
                          </a:rPr>
                          <m:t>1</m:t>
                        </m:r>
                      </m:sub>
                    </m:sSub>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r>
                      <a:rPr lang="en-GB" sz="1100" i="1">
                        <a:latin typeface="Cambria Math" panose="02040503050406030204" pitchFamily="18" charset="0"/>
                      </a:rPr>
                      <m:t> </m:t>
                    </m:r>
                  </m:oMath>
                </a14:m>
                <a:r>
                  <a:rPr lang="en-GB" sz="1100" dirty="0"/>
                  <a:t>wipes out the relevance of the propensity score model.</a:t>
                </a:r>
              </a:p>
              <a:p>
                <a:pPr marL="171450" indent="-171450">
                  <a:lnSpc>
                    <a:spcPct val="100000"/>
                  </a:lnSpc>
                  <a:spcBef>
                    <a:spcPts val="0"/>
                  </a:spcBef>
                  <a:buFont typeface="Arial" panose="020B0604020202020204" pitchFamily="34" charset="0"/>
                  <a:buChar char="•"/>
                </a:pPr>
                <a:endParaRPr lang="en-GB" sz="1100" dirty="0"/>
              </a:p>
              <a:p>
                <a:pPr>
                  <a:lnSpc>
                    <a:spcPct val="100000"/>
                  </a:lnSpc>
                  <a:spcBef>
                    <a:spcPts val="0"/>
                  </a:spcBef>
                </a:pPr>
                <a:r>
                  <a:rPr lang="en-GB" sz="1100" dirty="0"/>
                  <a:t>Let’s simulate this creating a, </a:t>
                </a:r>
                <a:r>
                  <a:rPr lang="en-GB" sz="1100" b="1" dirty="0">
                    <a:solidFill>
                      <a:schemeClr val="tx1"/>
                    </a:solidFill>
                  </a:rPr>
                  <a:t>propensity score which is basically a random variable</a:t>
                </a:r>
                <a:r>
                  <a:rPr lang="en-GB" sz="1100" dirty="0"/>
                  <a:t>, and plug this plus our </a:t>
                </a:r>
                <a:r>
                  <a:rPr lang="en-GB" sz="1100" b="1" dirty="0">
                    <a:solidFill>
                      <a:schemeClr val="tx2"/>
                    </a:solidFill>
                  </a:rPr>
                  <a:t>estimation of </a:t>
                </a:r>
                <a14:m>
                  <m:oMath xmlns:m="http://schemas.openxmlformats.org/officeDocument/2006/math">
                    <m:sSub>
                      <m:sSubPr>
                        <m:ctrlPr>
                          <a:rPr lang="en-GB" sz="1100" b="1" i="1">
                            <a:solidFill>
                              <a:schemeClr val="tx2"/>
                            </a:solidFill>
                            <a:latin typeface="Cambria Math" panose="02040503050406030204" pitchFamily="18" charset="0"/>
                          </a:rPr>
                        </m:ctrlPr>
                      </m:sSubPr>
                      <m:e>
                        <m:r>
                          <a:rPr lang="en-GB" sz="1100" b="1" i="1">
                            <a:solidFill>
                              <a:schemeClr val="tx2"/>
                            </a:solidFill>
                            <a:latin typeface="Cambria Math" panose="02040503050406030204" pitchFamily="18" charset="0"/>
                            <a:ea typeface="Cambria Math" panose="02040503050406030204" pitchFamily="18" charset="0"/>
                          </a:rPr>
                          <m:t>𝝁</m:t>
                        </m:r>
                      </m:e>
                      <m:sub>
                        <m:r>
                          <a:rPr lang="en-GB" sz="1100" b="1" i="1">
                            <a:solidFill>
                              <a:schemeClr val="tx2"/>
                            </a:solidFill>
                            <a:latin typeface="Cambria Math" panose="02040503050406030204" pitchFamily="18" charset="0"/>
                          </a:rPr>
                          <m:t>𝟏</m:t>
                        </m:r>
                      </m:sub>
                    </m:sSub>
                    <m:d>
                      <m:dPr>
                        <m:ctrlPr>
                          <a:rPr lang="en-GB" sz="1100" b="1" i="1">
                            <a:solidFill>
                              <a:schemeClr val="tx2"/>
                            </a:solidFill>
                            <a:latin typeface="Cambria Math" panose="02040503050406030204" pitchFamily="18" charset="0"/>
                          </a:rPr>
                        </m:ctrlPr>
                      </m:dPr>
                      <m:e>
                        <m:sSub>
                          <m:sSubPr>
                            <m:ctrlPr>
                              <a:rPr lang="en-GB" sz="1100" b="1" i="1">
                                <a:solidFill>
                                  <a:schemeClr val="tx2"/>
                                </a:solidFill>
                                <a:latin typeface="Cambria Math" panose="02040503050406030204" pitchFamily="18" charset="0"/>
                              </a:rPr>
                            </m:ctrlPr>
                          </m:sSubPr>
                          <m:e>
                            <m:r>
                              <a:rPr lang="en-GB" sz="1100" b="1" i="1">
                                <a:solidFill>
                                  <a:schemeClr val="tx2"/>
                                </a:solidFill>
                                <a:latin typeface="Cambria Math" panose="02040503050406030204" pitchFamily="18" charset="0"/>
                              </a:rPr>
                              <m:t>𝑿</m:t>
                            </m:r>
                          </m:e>
                          <m:sub>
                            <m:r>
                              <a:rPr lang="en-GB" sz="1100" b="1" i="1">
                                <a:solidFill>
                                  <a:schemeClr val="tx2"/>
                                </a:solidFill>
                                <a:latin typeface="Cambria Math" panose="02040503050406030204" pitchFamily="18" charset="0"/>
                              </a:rPr>
                              <m:t>𝒊</m:t>
                            </m:r>
                          </m:sub>
                        </m:sSub>
                      </m:e>
                    </m:d>
                  </m:oMath>
                </a14:m>
                <a:r>
                  <a:rPr lang="en-US" sz="1100" b="1" dirty="0">
                    <a:solidFill>
                      <a:schemeClr val="tx2"/>
                    </a:solidFill>
                  </a:rPr>
                  <a:t> and </a:t>
                </a:r>
                <a14:m>
                  <m:oMath xmlns:m="http://schemas.openxmlformats.org/officeDocument/2006/math">
                    <m:sSub>
                      <m:sSubPr>
                        <m:ctrlPr>
                          <a:rPr lang="en-GB" sz="1100" b="1" i="1">
                            <a:solidFill>
                              <a:schemeClr val="tx2"/>
                            </a:solidFill>
                            <a:latin typeface="Cambria Math" panose="02040503050406030204" pitchFamily="18" charset="0"/>
                          </a:rPr>
                        </m:ctrlPr>
                      </m:sSubPr>
                      <m:e>
                        <m:r>
                          <a:rPr lang="en-GB" sz="1100" b="1" i="1">
                            <a:solidFill>
                              <a:schemeClr val="tx2"/>
                            </a:solidFill>
                            <a:latin typeface="Cambria Math" panose="02040503050406030204" pitchFamily="18" charset="0"/>
                            <a:ea typeface="Cambria Math" panose="02040503050406030204" pitchFamily="18" charset="0"/>
                          </a:rPr>
                          <m:t>𝝁</m:t>
                        </m:r>
                      </m:e>
                      <m:sub>
                        <m:r>
                          <a:rPr lang="en-GB" sz="1100" b="1" i="1" smtClean="0">
                            <a:solidFill>
                              <a:schemeClr val="tx2"/>
                            </a:solidFill>
                            <a:latin typeface="Cambria Math" panose="02040503050406030204" pitchFamily="18" charset="0"/>
                            <a:ea typeface="Cambria Math" panose="02040503050406030204" pitchFamily="18" charset="0"/>
                          </a:rPr>
                          <m:t>𝟎</m:t>
                        </m:r>
                      </m:sub>
                    </m:sSub>
                    <m:d>
                      <m:dPr>
                        <m:ctrlPr>
                          <a:rPr lang="en-GB" sz="1100" b="1" i="1">
                            <a:solidFill>
                              <a:schemeClr val="tx2"/>
                            </a:solidFill>
                            <a:latin typeface="Cambria Math" panose="02040503050406030204" pitchFamily="18" charset="0"/>
                          </a:rPr>
                        </m:ctrlPr>
                      </m:dPr>
                      <m:e>
                        <m:sSub>
                          <m:sSubPr>
                            <m:ctrlPr>
                              <a:rPr lang="en-GB" sz="1100" b="1" i="1">
                                <a:solidFill>
                                  <a:schemeClr val="tx2"/>
                                </a:solidFill>
                                <a:latin typeface="Cambria Math" panose="02040503050406030204" pitchFamily="18" charset="0"/>
                              </a:rPr>
                            </m:ctrlPr>
                          </m:sSubPr>
                          <m:e>
                            <m:r>
                              <a:rPr lang="en-GB" sz="1100" b="1" i="1">
                                <a:solidFill>
                                  <a:schemeClr val="tx2"/>
                                </a:solidFill>
                                <a:latin typeface="Cambria Math" panose="02040503050406030204" pitchFamily="18" charset="0"/>
                              </a:rPr>
                              <m:t>𝑿</m:t>
                            </m:r>
                          </m:e>
                          <m:sub>
                            <m:r>
                              <a:rPr lang="en-GB" sz="1100" b="1" i="1">
                                <a:solidFill>
                                  <a:schemeClr val="tx2"/>
                                </a:solidFill>
                                <a:latin typeface="Cambria Math" panose="02040503050406030204" pitchFamily="18" charset="0"/>
                              </a:rPr>
                              <m:t>𝒊</m:t>
                            </m:r>
                          </m:sub>
                        </m:sSub>
                      </m:e>
                    </m:d>
                  </m:oMath>
                </a14:m>
                <a:r>
                  <a:rPr lang="en-US" sz="1100" dirty="0"/>
                  <a:t> into the equation.</a:t>
                </a:r>
              </a:p>
            </p:txBody>
          </p:sp>
        </mc:Choice>
        <mc:Fallback xmlns="">
          <p:sp>
            <p:nvSpPr>
              <p:cNvPr id="12" name="Text Placeholder 1">
                <a:extLst>
                  <a:ext uri="{FF2B5EF4-FFF2-40B4-BE49-F238E27FC236}">
                    <a16:creationId xmlns:a16="http://schemas.microsoft.com/office/drawing/2014/main" id="{D4E2D2BB-1BAE-364B-8D59-9C709CE0CC6E}"/>
                  </a:ext>
                </a:extLst>
              </p:cNvPr>
              <p:cNvSpPr txBox="1">
                <a:spLocks noRot="1" noChangeAspect="1" noMove="1" noResize="1" noEditPoints="1" noAdjustHandles="1" noChangeArrowheads="1" noChangeShapeType="1" noTextEdit="1"/>
              </p:cNvSpPr>
              <p:nvPr/>
            </p:nvSpPr>
            <p:spPr>
              <a:xfrm>
                <a:off x="7135154" y="1705320"/>
                <a:ext cx="4828246" cy="1862048"/>
              </a:xfrm>
              <a:prstGeom prst="rect">
                <a:avLst/>
              </a:prstGeom>
              <a:blipFill>
                <a:blip r:embed="rId5"/>
                <a:stretch>
                  <a:fillRect l="-1832" t="-2721" r="-1832" b="-408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58C96A2-8CE5-F841-A0DF-1ED51407915D}"/>
              </a:ext>
            </a:extLst>
          </p:cNvPr>
          <p:cNvPicPr>
            <a:picLocks noChangeAspect="1"/>
          </p:cNvPicPr>
          <p:nvPr/>
        </p:nvPicPr>
        <p:blipFill>
          <a:blip r:embed="rId6"/>
          <a:stretch>
            <a:fillRect/>
          </a:stretch>
        </p:blipFill>
        <p:spPr>
          <a:xfrm>
            <a:off x="451064" y="3736374"/>
            <a:ext cx="4843971" cy="2103632"/>
          </a:xfrm>
          <a:prstGeom prst="rect">
            <a:avLst/>
          </a:prstGeom>
        </p:spPr>
      </p:pic>
      <p:pic>
        <p:nvPicPr>
          <p:cNvPr id="14" name="Picture 13">
            <a:extLst>
              <a:ext uri="{FF2B5EF4-FFF2-40B4-BE49-F238E27FC236}">
                <a16:creationId xmlns:a16="http://schemas.microsoft.com/office/drawing/2014/main" id="{07B10D17-B62D-4745-8DF0-61950CFFB73B}"/>
              </a:ext>
            </a:extLst>
          </p:cNvPr>
          <p:cNvPicPr>
            <a:picLocks noChangeAspect="1"/>
          </p:cNvPicPr>
          <p:nvPr/>
        </p:nvPicPr>
        <p:blipFill>
          <a:blip r:embed="rId7"/>
          <a:stretch>
            <a:fillRect/>
          </a:stretch>
        </p:blipFill>
        <p:spPr>
          <a:xfrm>
            <a:off x="5413569" y="3710649"/>
            <a:ext cx="6074834" cy="2155082"/>
          </a:xfrm>
          <a:prstGeom prst="rect">
            <a:avLst/>
          </a:prstGeom>
        </p:spPr>
      </p:pic>
      <p:sp>
        <p:nvSpPr>
          <p:cNvPr id="15" name="Rounded Rectangle 14">
            <a:extLst>
              <a:ext uri="{FF2B5EF4-FFF2-40B4-BE49-F238E27FC236}">
                <a16:creationId xmlns:a16="http://schemas.microsoft.com/office/drawing/2014/main" id="{C62E3B47-5CD3-BA4D-B5D0-C387828A0568}"/>
              </a:ext>
            </a:extLst>
          </p:cNvPr>
          <p:cNvSpPr/>
          <p:nvPr/>
        </p:nvSpPr>
        <p:spPr>
          <a:xfrm>
            <a:off x="728133" y="4241799"/>
            <a:ext cx="2294467" cy="2201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CC1132F-75CE-3A4D-83AA-DAC5FA0AC9DC}"/>
              </a:ext>
            </a:extLst>
          </p:cNvPr>
          <p:cNvSpPr/>
          <p:nvPr/>
        </p:nvSpPr>
        <p:spPr>
          <a:xfrm>
            <a:off x="728133" y="4470397"/>
            <a:ext cx="4566902" cy="22013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
            <a:extLst>
              <a:ext uri="{FF2B5EF4-FFF2-40B4-BE49-F238E27FC236}">
                <a16:creationId xmlns:a16="http://schemas.microsoft.com/office/drawing/2014/main" id="{9E45A7C0-D951-1D48-8AE5-F8751C0A1049}"/>
              </a:ext>
            </a:extLst>
          </p:cNvPr>
          <p:cNvSpPr txBox="1">
            <a:spLocks/>
          </p:cNvSpPr>
          <p:nvPr/>
        </p:nvSpPr>
        <p:spPr>
          <a:xfrm>
            <a:off x="1483565" y="5995599"/>
            <a:ext cx="10081902" cy="338554"/>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171450" indent="-171450">
              <a:lnSpc>
                <a:spcPct val="100000"/>
              </a:lnSpc>
              <a:spcBef>
                <a:spcPts val="0"/>
              </a:spcBef>
              <a:buFont typeface="Arial" panose="020B0604020202020204" pitchFamily="34" charset="0"/>
              <a:buChar char="•"/>
            </a:pPr>
            <a:r>
              <a:rPr lang="en-GB" sz="1100" dirty="0"/>
              <a:t>As we can see, messing up the propensity score yields slightly different ATEs, but not by much.</a:t>
            </a:r>
          </a:p>
          <a:p>
            <a:pPr marL="171450" indent="-171450">
              <a:lnSpc>
                <a:spcPct val="100000"/>
              </a:lnSpc>
              <a:spcBef>
                <a:spcPts val="0"/>
              </a:spcBef>
              <a:buFont typeface="Arial" panose="020B0604020202020204" pitchFamily="34" charset="0"/>
              <a:buChar char="•"/>
            </a:pPr>
            <a:r>
              <a:rPr lang="en-GB" sz="1100" dirty="0"/>
              <a:t>The variance is slightly higher than when the propensity score was estimated with a logistic regression, but hey, we are saying that our P(x) is a random guess…</a:t>
            </a:r>
          </a:p>
        </p:txBody>
      </p:sp>
    </p:spTree>
    <p:extLst>
      <p:ext uri="{BB962C8B-B14F-4D97-AF65-F5344CB8AC3E}">
        <p14:creationId xmlns:p14="http://schemas.microsoft.com/office/powerpoint/2010/main" val="1172358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E574342-7573-C145-82B9-DA680FE1285B}"/>
                  </a:ext>
                </a:extLst>
              </p:cNvPr>
              <p:cNvSpPr>
                <a:spLocks noGrp="1"/>
              </p:cNvSpPr>
              <p:nvPr>
                <p:ph type="body" sz="quarter" idx="16"/>
              </p:nvPr>
            </p:nvSpPr>
            <p:spPr>
              <a:xfrm>
                <a:off x="569156" y="1195266"/>
                <a:ext cx="10670188" cy="305148"/>
              </a:xfrm>
            </p:spPr>
            <p:txBody>
              <a:bodyPr/>
              <a:lstStyle/>
              <a:p>
                <a:r>
                  <a:rPr lang="en-US" sz="2000" dirty="0"/>
                  <a:t>Case 2: Assume we have a wrong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𝜇</m:t>
                        </m:r>
                      </m:e>
                      <m:sub>
                        <m:r>
                          <a:rPr lang="en-GB" sz="2000" i="1">
                            <a:latin typeface="Cambria Math" panose="02040503050406030204" pitchFamily="18" charset="0"/>
                          </a:rPr>
                          <m:t>1</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𝑋</m:t>
                            </m:r>
                          </m:e>
                          <m:sub>
                            <m:r>
                              <a:rPr lang="en-GB" sz="2000" i="1">
                                <a:latin typeface="Cambria Math" panose="02040503050406030204" pitchFamily="18" charset="0"/>
                              </a:rPr>
                              <m:t>𝑖</m:t>
                            </m:r>
                          </m:sub>
                        </m:sSub>
                      </m:e>
                    </m:d>
                  </m:oMath>
                </a14:m>
                <a:r>
                  <a:rPr lang="en-US" sz="2000" dirty="0"/>
                  <a:t> or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𝜇</m:t>
                        </m:r>
                      </m:e>
                      <m:sub>
                        <m:r>
                          <a:rPr lang="en-GB" sz="2000" b="0" i="1" smtClean="0">
                            <a:latin typeface="Cambria Math" panose="02040503050406030204" pitchFamily="18" charset="0"/>
                            <a:ea typeface="Cambria Math" panose="02040503050406030204" pitchFamily="18" charset="0"/>
                          </a:rPr>
                          <m:t>0</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𝑋</m:t>
                            </m:r>
                          </m:e>
                          <m:sub>
                            <m:r>
                              <a:rPr lang="en-GB" sz="2000" i="1">
                                <a:latin typeface="Cambria Math" panose="02040503050406030204" pitchFamily="18" charset="0"/>
                              </a:rPr>
                              <m:t>𝑖</m:t>
                            </m:r>
                          </m:sub>
                        </m:sSub>
                      </m:e>
                    </m:d>
                  </m:oMath>
                </a14:m>
                <a:endParaRPr lang="en-US" sz="2000" dirty="0"/>
              </a:p>
            </p:txBody>
          </p:sp>
        </mc:Choice>
        <mc:Fallback xmlns="">
          <p:sp>
            <p:nvSpPr>
              <p:cNvPr id="2" name="Text Placeholder 1">
                <a:extLst>
                  <a:ext uri="{FF2B5EF4-FFF2-40B4-BE49-F238E27FC236}">
                    <a16:creationId xmlns:a16="http://schemas.microsoft.com/office/drawing/2014/main" id="{DE574342-7573-C145-82B9-DA680FE1285B}"/>
                  </a:ext>
                </a:extLst>
              </p:cNvPr>
              <p:cNvSpPr>
                <a:spLocks noGrp="1" noRot="1" noChangeAspect="1" noMove="1" noResize="1" noEditPoints="1" noAdjustHandles="1" noChangeArrowheads="1" noChangeShapeType="1" noTextEdit="1"/>
              </p:cNvSpPr>
              <p:nvPr>
                <p:ph type="body" sz="quarter" idx="16"/>
              </p:nvPr>
            </p:nvSpPr>
            <p:spPr>
              <a:xfrm>
                <a:off x="569156" y="1195266"/>
                <a:ext cx="10670188" cy="305148"/>
              </a:xfrm>
              <a:blipFill>
                <a:blip r:embed="rId2"/>
                <a:stretch>
                  <a:fillRect l="-1425" t="-32000" b="-4400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23C4C41-D951-3849-9DA6-3E015E6C6132}"/>
              </a:ext>
            </a:extLst>
          </p:cNvPr>
          <p:cNvSpPr>
            <a:spLocks noGrp="1"/>
          </p:cNvSpPr>
          <p:nvPr>
            <p:ph type="body" sz="quarter" idx="15"/>
          </p:nvPr>
        </p:nvSpPr>
        <p:spPr>
          <a:xfrm>
            <a:off x="569155" y="808038"/>
            <a:ext cx="10670189" cy="405111"/>
          </a:xfrm>
        </p:spPr>
        <p:txBody>
          <a:bodyPr/>
          <a:lstStyle/>
          <a:p>
            <a:r>
              <a:rPr lang="en-US" dirty="0"/>
              <a:t>Why is Double Robust Estimator awesome?</a:t>
            </a:r>
          </a:p>
        </p:txBody>
      </p:sp>
      <p:grpSp>
        <p:nvGrpSpPr>
          <p:cNvPr id="6" name="Group 5">
            <a:extLst>
              <a:ext uri="{FF2B5EF4-FFF2-40B4-BE49-F238E27FC236}">
                <a16:creationId xmlns:a16="http://schemas.microsoft.com/office/drawing/2014/main" id="{25C5976A-D381-FD41-9DEA-0517D0CBE9AE}"/>
              </a:ext>
            </a:extLst>
          </p:cNvPr>
          <p:cNvGrpSpPr/>
          <p:nvPr/>
        </p:nvGrpSpPr>
        <p:grpSpPr>
          <a:xfrm>
            <a:off x="569156" y="1834523"/>
            <a:ext cx="9045105" cy="988009"/>
            <a:chOff x="569156" y="1834523"/>
            <a:chExt cx="9045105" cy="988009"/>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0A3DD1-8F0A-3D40-97A2-029F91BBEB25}"/>
                    </a:ext>
                  </a:extLst>
                </p:cNvPr>
                <p:cNvSpPr txBox="1"/>
                <p:nvPr/>
              </p:nvSpPr>
              <p:spPr>
                <a:xfrm>
                  <a:off x="569156" y="1834523"/>
                  <a:ext cx="9045105" cy="59086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accent4"/>
                            </a:solidFill>
                            <a:latin typeface="Cambria Math" panose="02040503050406030204" pitchFamily="18" charset="0"/>
                          </a:rPr>
                          <m:t>𝐴𝑇𝐸</m:t>
                        </m:r>
                        <m:r>
                          <a:rPr lang="en-GB" sz="2000" b="0" i="1" smtClean="0">
                            <a:solidFill>
                              <a:schemeClr val="accent4"/>
                            </a:solidFill>
                            <a:latin typeface="Cambria Math" panose="02040503050406030204" pitchFamily="18" charset="0"/>
                          </a:rPr>
                          <m:t>=</m:t>
                        </m:r>
                        <m:box>
                          <m:boxPr>
                            <m:ctrlPr>
                              <a:rPr lang="en-GB" sz="2000" b="0" i="1" smtClean="0">
                                <a:solidFill>
                                  <a:schemeClr val="accent4"/>
                                </a:solidFill>
                                <a:latin typeface="Cambria Math" panose="02040503050406030204" pitchFamily="18" charset="0"/>
                              </a:rPr>
                            </m:ctrlPr>
                          </m:boxPr>
                          <m:e>
                            <m:argPr>
                              <m:argSz m:val="-1"/>
                            </m:argPr>
                            <m:f>
                              <m:fPr>
                                <m:ctrlPr>
                                  <a:rPr lang="en-GB" sz="2000" b="0" i="1" smtClean="0">
                                    <a:solidFill>
                                      <a:schemeClr val="accent4"/>
                                    </a:solidFill>
                                    <a:latin typeface="Cambria Math" panose="02040503050406030204" pitchFamily="18" charset="0"/>
                                  </a:rPr>
                                </m:ctrlPr>
                              </m:fPr>
                              <m:num>
                                <m:r>
                                  <a:rPr lang="en-GB" sz="2000" b="0" i="1" smtClean="0">
                                    <a:solidFill>
                                      <a:schemeClr val="accent4"/>
                                    </a:solidFill>
                                    <a:latin typeface="Cambria Math" panose="02040503050406030204" pitchFamily="18" charset="0"/>
                                  </a:rPr>
                                  <m:t>1</m:t>
                                </m:r>
                              </m:num>
                              <m:den>
                                <m:r>
                                  <a:rPr lang="en-GB" sz="2000" b="0" i="1" smtClean="0">
                                    <a:solidFill>
                                      <a:schemeClr val="accent4"/>
                                    </a:solidFill>
                                    <a:latin typeface="Cambria Math" panose="02040503050406030204" pitchFamily="18" charset="0"/>
                                  </a:rPr>
                                  <m:t>𝑁</m:t>
                                </m:r>
                              </m:den>
                            </m:f>
                            <m:d>
                              <m:dPr>
                                <m:ctrlPr>
                                  <a:rPr lang="en-GB" sz="2000" b="0" i="1" smtClean="0">
                                    <a:solidFill>
                                      <a:schemeClr val="accent4"/>
                                    </a:solidFill>
                                    <a:latin typeface="Cambria Math" panose="02040503050406030204" pitchFamily="18" charset="0"/>
                                  </a:rPr>
                                </m:ctrlPr>
                              </m:dPr>
                              <m:e>
                                <m:nary>
                                  <m:naryPr>
                                    <m:chr m:val="∑"/>
                                    <m:subHide m:val="on"/>
                                    <m:supHide m:val="on"/>
                                    <m:ctrlPr>
                                      <a:rPr lang="en-GB" sz="2000" b="0" i="1" smtClean="0">
                                        <a:solidFill>
                                          <a:schemeClr val="accent4"/>
                                        </a:solidFill>
                                        <a:latin typeface="Cambria Math" panose="02040503050406030204" pitchFamily="18" charset="0"/>
                                      </a:rPr>
                                    </m:ctrlPr>
                                  </m:naryPr>
                                  <m:sub/>
                                  <m:sup/>
                                  <m:e>
                                    <m:d>
                                      <m:dPr>
                                        <m:ctrlPr>
                                          <a:rPr lang="en-GB" sz="2000" b="0" i="1" smtClean="0">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smtClean="0">
                                                        <a:solidFill>
                                                          <a:schemeClr val="accent4"/>
                                                        </a:solidFill>
                                                        <a:latin typeface="Cambria Math" panose="02040503050406030204" pitchFamily="18" charset="0"/>
                                                      </a:rPr>
                                                    </m:ctrlPr>
                                                  </m:sSubPr>
                                                  <m:e>
                                                    <m:r>
                                                      <a:rPr lang="en-GB" sz="2000" i="1" smtClean="0">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b="0" i="1" smtClean="0">
                                            <a:solidFill>
                                              <a:schemeClr val="accent4"/>
                                            </a:solidFill>
                                            <a:latin typeface="Cambria Math" panose="02040503050406030204" pitchFamily="18" charset="0"/>
                                          </a:rPr>
                                          <m:t> </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i="1">
                                                <a:solidFill>
                                                  <a:schemeClr val="accent4"/>
                                                </a:solidFill>
                                                <a:latin typeface="Cambria Math" panose="02040503050406030204" pitchFamily="18" charset="0"/>
                                              </a:rPr>
                                              <m:t>1</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r>
                                  <a:rPr lang="en-GB" sz="2000" b="0" i="1" smtClean="0">
                                    <a:solidFill>
                                      <a:schemeClr val="accent4"/>
                                    </a:solidFill>
                                    <a:latin typeface="Cambria Math" panose="02040503050406030204" pitchFamily="18" charset="0"/>
                                  </a:rPr>
                                  <m:t>−</m:t>
                                </m:r>
                                <m:nary>
                                  <m:naryPr>
                                    <m:chr m:val="∑"/>
                                    <m:subHide m:val="on"/>
                                    <m:supHide m:val="on"/>
                                    <m:ctrlPr>
                                      <a:rPr lang="en-GB" sz="2000" i="1">
                                        <a:solidFill>
                                          <a:schemeClr val="accent4"/>
                                        </a:solidFill>
                                        <a:latin typeface="Cambria Math" panose="02040503050406030204" pitchFamily="18" charset="0"/>
                                      </a:rPr>
                                    </m:ctrlPr>
                                  </m:naryPr>
                                  <m:sub/>
                                  <m:sup/>
                                  <m:e>
                                    <m:d>
                                      <m:dPr>
                                        <m:ctrlPr>
                                          <a:rPr lang="en-GB" sz="2000" i="1">
                                            <a:solidFill>
                                              <a:schemeClr val="accent4"/>
                                            </a:solidFill>
                                            <a:latin typeface="Cambria Math" panose="02040503050406030204" pitchFamily="18" charset="0"/>
                                          </a:rPr>
                                        </m:ctrlPr>
                                      </m:dPr>
                                      <m:e>
                                        <m:f>
                                          <m:fPr>
                                            <m:ctrlPr>
                                              <a:rPr lang="en-GB" sz="2000" i="1">
                                                <a:solidFill>
                                                  <a:schemeClr val="accent4"/>
                                                </a:solidFill>
                                                <a:latin typeface="Cambria Math" panose="02040503050406030204" pitchFamily="18" charset="0"/>
                                              </a:rPr>
                                            </m:ctrlPr>
                                          </m:fPr>
                                          <m:num>
                                            <m:d>
                                              <m:dPr>
                                                <m:ctrlPr>
                                                  <a:rPr lang="en-GB" sz="2000" i="1" smtClean="0">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𝑇</m:t>
                                                    </m:r>
                                                  </m:e>
                                                  <m:sub>
                                                    <m:r>
                                                      <a:rPr lang="en-GB" sz="2000" i="1">
                                                        <a:solidFill>
                                                          <a:schemeClr val="accent4"/>
                                                        </a:solidFill>
                                                        <a:latin typeface="Cambria Math" panose="02040503050406030204" pitchFamily="18" charset="0"/>
                                                      </a:rPr>
                                                      <m:t>𝑖</m:t>
                                                    </m:r>
                                                  </m:sub>
                                                </m:sSub>
                                              </m:e>
                                            </m:d>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num>
                                          <m:den>
                                            <m:r>
                                              <a:rPr lang="en-GB" sz="2000" b="0" i="1" smtClean="0">
                                                <a:solidFill>
                                                  <a:schemeClr val="accent4"/>
                                                </a:solidFill>
                                                <a:latin typeface="Cambria Math" panose="02040503050406030204" pitchFamily="18" charset="0"/>
                                              </a:rPr>
                                              <m:t>1−</m:t>
                                            </m:r>
                                            <m:r>
                                              <a:rPr lang="en-GB" sz="2000" i="1">
                                                <a:solidFill>
                                                  <a:schemeClr val="accent4"/>
                                                </a:solidFill>
                                                <a:latin typeface="Cambria Math" panose="02040503050406030204" pitchFamily="18" charset="0"/>
                                              </a:rPr>
                                              <m:t>𝑃</m:t>
                                            </m:r>
                                            <m:r>
                                              <a:rPr lang="en-GB" sz="2000" i="1">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r>
                                              <a:rPr lang="en-GB" sz="2000" i="1">
                                                <a:solidFill>
                                                  <a:schemeClr val="accent4"/>
                                                </a:solidFill>
                                                <a:latin typeface="Cambria Math" panose="02040503050406030204" pitchFamily="18" charset="0"/>
                                              </a:rPr>
                                              <m:t>)</m:t>
                                            </m:r>
                                          </m:den>
                                        </m:f>
                                        <m:r>
                                          <a:rPr lang="en-GB" sz="2000" i="1">
                                            <a:solidFill>
                                              <a:schemeClr val="accent4"/>
                                            </a:solidFill>
                                            <a:latin typeface="Cambria Math" panose="02040503050406030204" pitchFamily="18" charset="0"/>
                                          </a:rPr>
                                          <m:t> +</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ea typeface="Cambria Math" panose="02040503050406030204" pitchFamily="18" charset="0"/>
                                              </a:rPr>
                                              <m:t>𝜇</m:t>
                                            </m:r>
                                          </m:e>
                                          <m:sub>
                                            <m:r>
                                              <a:rPr lang="en-GB" sz="2000" b="0" i="1" smtClean="0">
                                                <a:solidFill>
                                                  <a:schemeClr val="accent4"/>
                                                </a:solidFill>
                                                <a:latin typeface="Cambria Math" panose="02040503050406030204" pitchFamily="18" charset="0"/>
                                                <a:ea typeface="Cambria Math" panose="02040503050406030204" pitchFamily="18" charset="0"/>
                                              </a:rPr>
                                              <m:t>0</m:t>
                                            </m:r>
                                          </m:sub>
                                        </m:sSub>
                                        <m:d>
                                          <m:dPr>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𝑋</m:t>
                                                </m:r>
                                              </m:e>
                                              <m:sub>
                                                <m:r>
                                                  <a:rPr lang="en-GB" sz="2000" i="1">
                                                    <a:solidFill>
                                                      <a:schemeClr val="accent4"/>
                                                    </a:solidFill>
                                                    <a:latin typeface="Cambria Math" panose="02040503050406030204" pitchFamily="18" charset="0"/>
                                                  </a:rPr>
                                                  <m:t>𝑖</m:t>
                                                </m:r>
                                              </m:sub>
                                            </m:sSub>
                                          </m:e>
                                        </m:d>
                                      </m:e>
                                    </m:d>
                                  </m:e>
                                </m:nary>
                              </m:e>
                            </m:d>
                          </m:e>
                        </m:box>
                      </m:oMath>
                    </m:oMathPara>
                  </a14:m>
                  <a:endParaRPr lang="en-US" sz="2000" dirty="0">
                    <a:solidFill>
                      <a:schemeClr val="accent4"/>
                    </a:solidFill>
                  </a:endParaRPr>
                </a:p>
              </p:txBody>
            </p:sp>
          </mc:Choice>
          <mc:Fallback xmlns="">
            <p:sp>
              <p:nvSpPr>
                <p:cNvPr id="7" name="TextBox 6">
                  <a:extLst>
                    <a:ext uri="{FF2B5EF4-FFF2-40B4-BE49-F238E27FC236}">
                      <a16:creationId xmlns:a16="http://schemas.microsoft.com/office/drawing/2014/main" id="{610A3DD1-8F0A-3D40-97A2-029F91BBEB25}"/>
                    </a:ext>
                  </a:extLst>
                </p:cNvPr>
                <p:cNvSpPr txBox="1">
                  <a:spLocks noRot="1" noChangeAspect="1" noMove="1" noResize="1" noEditPoints="1" noAdjustHandles="1" noChangeArrowheads="1" noChangeShapeType="1" noTextEdit="1"/>
                </p:cNvSpPr>
                <p:nvPr/>
              </p:nvSpPr>
              <p:spPr>
                <a:xfrm>
                  <a:off x="569156" y="1834523"/>
                  <a:ext cx="9045105" cy="590867"/>
                </a:xfrm>
                <a:prstGeom prst="rect">
                  <a:avLst/>
                </a:prstGeom>
                <a:blipFill>
                  <a:blip r:embed="rId3"/>
                  <a:stretch>
                    <a:fillRect l="-982" t="-35417" b="-72917"/>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E363619A-E262-6F4C-90FD-71324FA6C611}"/>
                </a:ext>
              </a:extLst>
            </p:cNvPr>
            <p:cNvSpPr/>
            <p:nvPr/>
          </p:nvSpPr>
          <p:spPr>
            <a:xfrm rot="16200000">
              <a:off x="2830716" y="1548549"/>
              <a:ext cx="84668" cy="20492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76228CC-59FC-FF4A-B7E0-CC300FA3917F}"/>
                </a:ext>
              </a:extLst>
            </p:cNvPr>
            <p:cNvSpPr/>
            <p:nvPr/>
          </p:nvSpPr>
          <p:spPr>
            <a:xfrm rot="16200000">
              <a:off x="5474088" y="1400938"/>
              <a:ext cx="84666" cy="2344498"/>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 Placeholder 1">
                  <a:extLst>
                    <a:ext uri="{FF2B5EF4-FFF2-40B4-BE49-F238E27FC236}">
                      <a16:creationId xmlns:a16="http://schemas.microsoft.com/office/drawing/2014/main" id="{E908D778-332F-634D-9B60-A2FD7B4B2410}"/>
                    </a:ext>
                  </a:extLst>
                </p:cNvPr>
                <p:cNvSpPr txBox="1">
                  <a:spLocks/>
                </p:cNvSpPr>
                <p:nvPr/>
              </p:nvSpPr>
              <p:spPr>
                <a:xfrm>
                  <a:off x="1848412" y="2628650"/>
                  <a:ext cx="2049276" cy="184666"/>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𝑌</m:t>
                          </m:r>
                        </m:e>
                        <m:sub>
                          <m:r>
                            <a:rPr lang="en-GB" sz="1200" b="0" i="1" smtClean="0">
                              <a:latin typeface="Cambria Math" panose="02040503050406030204" pitchFamily="18" charset="0"/>
                            </a:rPr>
                            <m:t>1</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10" name="Text Placeholder 1">
                  <a:extLst>
                    <a:ext uri="{FF2B5EF4-FFF2-40B4-BE49-F238E27FC236}">
                      <a16:creationId xmlns:a16="http://schemas.microsoft.com/office/drawing/2014/main" id="{E908D778-332F-634D-9B60-A2FD7B4B2410}"/>
                    </a:ext>
                  </a:extLst>
                </p:cNvPr>
                <p:cNvSpPr txBox="1">
                  <a:spLocks noRot="1" noChangeAspect="1" noMove="1" noResize="1" noEditPoints="1" noAdjustHandles="1" noChangeArrowheads="1" noChangeShapeType="1" noTextEdit="1"/>
                </p:cNvSpPr>
                <p:nvPr/>
              </p:nvSpPr>
              <p:spPr>
                <a:xfrm>
                  <a:off x="1848412" y="2628650"/>
                  <a:ext cx="2049276" cy="184666"/>
                </a:xfrm>
                <a:prstGeom prst="rect">
                  <a:avLst/>
                </a:prstGeom>
                <a:blipFill>
                  <a:blip r:embed="rId4"/>
                  <a:stretch>
                    <a:fillRect t="-18750" b="-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1">
                  <a:extLst>
                    <a:ext uri="{FF2B5EF4-FFF2-40B4-BE49-F238E27FC236}">
                      <a16:creationId xmlns:a16="http://schemas.microsoft.com/office/drawing/2014/main" id="{A6B7D028-FC7F-0E41-80C6-5152252B9DE5}"/>
                    </a:ext>
                  </a:extLst>
                </p:cNvPr>
                <p:cNvSpPr txBox="1">
                  <a:spLocks/>
                </p:cNvSpPr>
                <p:nvPr/>
              </p:nvSpPr>
              <p:spPr>
                <a:xfrm>
                  <a:off x="4347413" y="2631820"/>
                  <a:ext cx="2344498" cy="190712"/>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200" dirty="0"/>
                    <a:t>Estimating </a:t>
                  </a:r>
                  <a14:m>
                    <m:oMath xmlns:m="http://schemas.openxmlformats.org/officeDocument/2006/math">
                      <m:r>
                        <a:rPr lang="en-GB" sz="1200" b="0" i="1" smtClean="0">
                          <a:latin typeface="Cambria Math" panose="02040503050406030204" pitchFamily="18" charset="0"/>
                        </a:rPr>
                        <m:t>𝐸</m:t>
                      </m:r>
                      <m:r>
                        <a:rPr lang="en-GB" sz="1200" b="0" i="1" smtClean="0">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𝑌</m:t>
                          </m:r>
                        </m:e>
                        <m:sub>
                          <m:r>
                            <a:rPr lang="en-GB" sz="1200" b="0" i="1" smtClean="0">
                              <a:latin typeface="Cambria Math" panose="02040503050406030204" pitchFamily="18" charset="0"/>
                            </a:rPr>
                            <m:t>0</m:t>
                          </m:r>
                        </m:sub>
                      </m:sSub>
                      <m:r>
                        <a:rPr lang="en-GB" sz="1200" b="0" i="1" smtClean="0">
                          <a:latin typeface="Cambria Math" panose="02040503050406030204" pitchFamily="18" charset="0"/>
                        </a:rPr>
                        <m:t>]</m:t>
                      </m:r>
                    </m:oMath>
                  </a14:m>
                  <a:endParaRPr lang="en-GB" sz="1200" i="1" dirty="0">
                    <a:solidFill>
                      <a:schemeClr val="accent5"/>
                    </a:solidFill>
                  </a:endParaRPr>
                </a:p>
              </p:txBody>
            </p:sp>
          </mc:Choice>
          <mc:Fallback xmlns="">
            <p:sp>
              <p:nvSpPr>
                <p:cNvPr id="11" name="Text Placeholder 1">
                  <a:extLst>
                    <a:ext uri="{FF2B5EF4-FFF2-40B4-BE49-F238E27FC236}">
                      <a16:creationId xmlns:a16="http://schemas.microsoft.com/office/drawing/2014/main" id="{A6B7D028-FC7F-0E41-80C6-5152252B9DE5}"/>
                    </a:ext>
                  </a:extLst>
                </p:cNvPr>
                <p:cNvSpPr txBox="1">
                  <a:spLocks noRot="1" noChangeAspect="1" noMove="1" noResize="1" noEditPoints="1" noAdjustHandles="1" noChangeArrowheads="1" noChangeShapeType="1" noTextEdit="1"/>
                </p:cNvSpPr>
                <p:nvPr/>
              </p:nvSpPr>
              <p:spPr>
                <a:xfrm>
                  <a:off x="4347413" y="2631820"/>
                  <a:ext cx="2344498" cy="190712"/>
                </a:xfrm>
                <a:prstGeom prst="rect">
                  <a:avLst/>
                </a:prstGeom>
                <a:blipFill>
                  <a:blip r:embed="rId5"/>
                  <a:stretch>
                    <a:fillRect t="-25000" b="-375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D4E2D2BB-1BAE-364B-8D59-9C709CE0CC6E}"/>
                  </a:ext>
                </a:extLst>
              </p:cNvPr>
              <p:cNvSpPr txBox="1">
                <a:spLocks/>
              </p:cNvSpPr>
              <p:nvPr/>
            </p:nvSpPr>
            <p:spPr>
              <a:xfrm>
                <a:off x="7135154" y="1705320"/>
                <a:ext cx="4828246" cy="2124492"/>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nSpc>
                    <a:spcPct val="100000"/>
                  </a:lnSpc>
                  <a:spcBef>
                    <a:spcPts val="0"/>
                  </a:spcBef>
                </a:pPr>
                <a:r>
                  <a:rPr lang="en-GB" sz="1100" dirty="0"/>
                  <a:t>For didactic purposes, let’s focus on </a:t>
                </a:r>
                <a14:m>
                  <m:oMath xmlns:m="http://schemas.openxmlformats.org/officeDocument/2006/math">
                    <m:r>
                      <a:rPr lang="en-GB" sz="1100" i="1">
                        <a:latin typeface="Cambria Math" panose="02040503050406030204" pitchFamily="18" charset="0"/>
                      </a:rPr>
                      <m:t>𝐸</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1</m:t>
                        </m:r>
                      </m:sub>
                    </m:sSub>
                    <m:r>
                      <a:rPr lang="en-GB" sz="1100" i="1">
                        <a:latin typeface="Cambria Math" panose="02040503050406030204" pitchFamily="18" charset="0"/>
                      </a:rPr>
                      <m:t>]</m:t>
                    </m:r>
                  </m:oMath>
                </a14:m>
                <a:r>
                  <a:rPr lang="en-GB" sz="1100" dirty="0"/>
                  <a:t>, but the same explained logic would work for </a:t>
                </a:r>
                <a14:m>
                  <m:oMath xmlns:m="http://schemas.openxmlformats.org/officeDocument/2006/math">
                    <m:r>
                      <a:rPr lang="en-GB" sz="1100" i="1">
                        <a:latin typeface="Cambria Math" panose="02040503050406030204" pitchFamily="18" charset="0"/>
                      </a:rPr>
                      <m:t>𝐸</m:t>
                    </m:r>
                    <m:d>
                      <m:dPr>
                        <m:begChr m:val="["/>
                        <m:endChr m:val="]"/>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b="0" i="1" smtClean="0">
                                <a:latin typeface="Cambria Math" panose="02040503050406030204" pitchFamily="18" charset="0"/>
                              </a:rPr>
                              <m:t>0</m:t>
                            </m:r>
                          </m:sub>
                        </m:sSub>
                      </m:e>
                    </m:d>
                    <m:r>
                      <a:rPr lang="en-GB" sz="1100" b="0" i="0" smtClean="0">
                        <a:latin typeface="Cambria Math" panose="02040503050406030204" pitchFamily="18" charset="0"/>
                      </a:rPr>
                      <m:t>:</m:t>
                    </m:r>
                  </m:oMath>
                </a14:m>
                <a:endParaRPr lang="en-GB" sz="1100" b="0" dirty="0"/>
              </a:p>
              <a:p>
                <a:pPr marL="171450" indent="-171450">
                  <a:lnSpc>
                    <a:spcPct val="100000"/>
                  </a:lnSpc>
                  <a:spcBef>
                    <a:spcPts val="0"/>
                  </a:spcBef>
                  <a:buFont typeface="Arial" panose="020B0604020202020204" pitchFamily="34" charset="0"/>
                  <a:buChar char="•"/>
                </a:pPr>
                <a:r>
                  <a:rPr lang="en-US" sz="1100" dirty="0"/>
                  <a:t>If </a:t>
                </a:r>
                <a14:m>
                  <m:oMath xmlns:m="http://schemas.openxmlformats.org/officeDocument/2006/math">
                    <m:r>
                      <a:rPr lang="en-GB" sz="1100" i="1">
                        <a:latin typeface="Cambria Math" panose="02040503050406030204" pitchFamily="18" charset="0"/>
                      </a:rPr>
                      <m:t>𝑃</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r>
                      <a:rPr lang="en-GB" sz="1100" i="1">
                        <a:latin typeface="Cambria Math" panose="02040503050406030204" pitchFamily="18" charset="0"/>
                      </a:rPr>
                      <m:t>)</m:t>
                    </m:r>
                  </m:oMath>
                </a14:m>
                <a:r>
                  <a:rPr lang="en-US" sz="1100" dirty="0"/>
                  <a:t> is perfectly estimated, then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rPr>
                          <m:t>𝑇</m:t>
                        </m:r>
                      </m:e>
                      <m:sub>
                        <m:r>
                          <a:rPr lang="en-GB" sz="1100" i="1">
                            <a:latin typeface="Cambria Math" panose="02040503050406030204" pitchFamily="18" charset="0"/>
                          </a:rPr>
                          <m:t>𝑖</m:t>
                        </m:r>
                      </m:sub>
                    </m:sSub>
                    <m:r>
                      <a:rPr lang="en-GB" sz="1100" i="1">
                        <a:latin typeface="Cambria Math" panose="02040503050406030204" pitchFamily="18" charset="0"/>
                      </a:rPr>
                      <m:t>−</m:t>
                    </m:r>
                    <m:r>
                      <a:rPr lang="en-GB" sz="1100" i="1">
                        <a:latin typeface="Cambria Math" panose="02040503050406030204" pitchFamily="18" charset="0"/>
                      </a:rPr>
                      <m:t>𝑃</m:t>
                    </m:r>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r>
                      <a:rPr lang="en-GB" sz="1100" b="0" i="1" smtClean="0">
                        <a:latin typeface="Cambria Math" panose="02040503050406030204" pitchFamily="18" charset="0"/>
                      </a:rPr>
                      <m:t>=0</m:t>
                    </m:r>
                  </m:oMath>
                </a14:m>
                <a:endParaRPr lang="en-US" sz="1100" dirty="0"/>
              </a:p>
              <a:p>
                <a:pPr marL="171450" indent="-171450">
                  <a:lnSpc>
                    <a:spcPct val="100000"/>
                  </a:lnSpc>
                  <a:spcBef>
                    <a:spcPts val="0"/>
                  </a:spcBef>
                  <a:buFont typeface="Arial" panose="020B0604020202020204" pitchFamily="34" charset="0"/>
                  <a:buChar char="•"/>
                </a:pPr>
                <a:r>
                  <a:rPr lang="en-US" sz="1100" dirty="0"/>
                  <a:t>Which means that, regardless of how badly estimated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ea typeface="Cambria Math" panose="02040503050406030204" pitchFamily="18" charset="0"/>
                          </a:rPr>
                          <m:t>𝜇</m:t>
                        </m:r>
                      </m:e>
                      <m:sub>
                        <m:r>
                          <a:rPr lang="en-GB" sz="1100" i="1">
                            <a:latin typeface="Cambria Math" panose="02040503050406030204" pitchFamily="18" charset="0"/>
                          </a:rPr>
                          <m:t>1</m:t>
                        </m:r>
                      </m:sub>
                    </m:sSub>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oMath>
                </a14:m>
                <a:r>
                  <a:rPr lang="en-US" sz="1100" dirty="0"/>
                  <a:t> is, it won’t have any effect on the </a:t>
                </a:r>
                <a14:m>
                  <m:oMath xmlns:m="http://schemas.openxmlformats.org/officeDocument/2006/math">
                    <m:r>
                      <a:rPr lang="en-GB" sz="1100" i="1">
                        <a:latin typeface="Cambria Math" panose="02040503050406030204" pitchFamily="18" charset="0"/>
                      </a:rPr>
                      <m:t>𝐸</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1</m:t>
                        </m:r>
                      </m:sub>
                    </m:sSub>
                    <m:r>
                      <a:rPr lang="en-GB" sz="1100" i="1">
                        <a:latin typeface="Cambria Math" panose="02040503050406030204" pitchFamily="18" charset="0"/>
                      </a:rPr>
                      <m:t>]</m:t>
                    </m:r>
                  </m:oMath>
                </a14:m>
                <a:r>
                  <a:rPr lang="en-US" sz="1100" dirty="0"/>
                  <a:t> estimation, because we are left with </a:t>
                </a:r>
                <a14:m>
                  <m:oMath xmlns:m="http://schemas.openxmlformats.org/officeDocument/2006/math">
                    <m:f>
                      <m:fPr>
                        <m:ctrlPr>
                          <a:rPr lang="en-GB" sz="1100" i="1">
                            <a:latin typeface="Cambria Math" panose="02040503050406030204" pitchFamily="18" charset="0"/>
                          </a:rPr>
                        </m:ctrlPr>
                      </m:fPr>
                      <m:num>
                        <m:sSub>
                          <m:sSubPr>
                            <m:ctrlPr>
                              <a:rPr lang="en-GB" sz="1100" i="1">
                                <a:latin typeface="Cambria Math" panose="02040503050406030204" pitchFamily="18" charset="0"/>
                              </a:rPr>
                            </m:ctrlPr>
                          </m:sSubPr>
                          <m:e>
                            <m:r>
                              <a:rPr lang="en-GB" sz="1100" i="1">
                                <a:latin typeface="Cambria Math" panose="02040503050406030204" pitchFamily="18" charset="0"/>
                              </a:rPr>
                              <m:t>𝑇</m:t>
                            </m:r>
                          </m:e>
                          <m:sub>
                            <m:r>
                              <a:rPr lang="en-GB" sz="1100" i="1">
                                <a:latin typeface="Cambria Math" panose="02040503050406030204" pitchFamily="18" charset="0"/>
                              </a:rPr>
                              <m:t>𝑖</m:t>
                            </m:r>
                          </m:sub>
                        </m:sSub>
                        <m:sSub>
                          <m:sSubPr>
                            <m:ctrlPr>
                              <a:rPr lang="en-GB" sz="1100" i="1">
                                <a:latin typeface="Cambria Math" panose="02040503050406030204" pitchFamily="18" charset="0"/>
                              </a:rPr>
                            </m:ctrlPr>
                          </m:sSubPr>
                          <m:e>
                            <m:r>
                              <a:rPr lang="en-GB" sz="1100" i="1">
                                <a:latin typeface="Cambria Math" panose="02040503050406030204" pitchFamily="18" charset="0"/>
                              </a:rPr>
                              <m:t>𝑌</m:t>
                            </m:r>
                          </m:e>
                          <m:sub>
                            <m:r>
                              <a:rPr lang="en-GB" sz="1100" i="1">
                                <a:latin typeface="Cambria Math" panose="02040503050406030204" pitchFamily="18" charset="0"/>
                              </a:rPr>
                              <m:t>𝑖</m:t>
                            </m:r>
                          </m:sub>
                        </m:sSub>
                      </m:num>
                      <m:den>
                        <m:r>
                          <a:rPr lang="en-GB" sz="1100" i="1">
                            <a:latin typeface="Cambria Math" panose="02040503050406030204" pitchFamily="18" charset="0"/>
                          </a:rPr>
                          <m:t>𝑃</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r>
                          <a:rPr lang="en-GB" sz="1100" i="1">
                            <a:latin typeface="Cambria Math" panose="02040503050406030204" pitchFamily="18" charset="0"/>
                          </a:rPr>
                          <m:t>)</m:t>
                        </m:r>
                      </m:den>
                    </m:f>
                  </m:oMath>
                </a14:m>
                <a:r>
                  <a:rPr lang="en-US" sz="1100" dirty="0"/>
                  <a:t>, which is the propensity score weighting estimator we saw in the previous section (which we know is correct)</a:t>
                </a:r>
              </a:p>
              <a:p>
                <a:pPr marL="171450" indent="-171450">
                  <a:lnSpc>
                    <a:spcPct val="100000"/>
                  </a:lnSpc>
                  <a:spcBef>
                    <a:spcPts val="0"/>
                  </a:spcBef>
                  <a:buFont typeface="Arial" panose="020B0604020202020204" pitchFamily="34" charset="0"/>
                  <a:buChar char="•"/>
                </a:pPr>
                <a:r>
                  <a:rPr lang="en-GB" sz="1100" dirty="0"/>
                  <a:t>So, you see, that by being correct, </a:t>
                </a:r>
                <a14:m>
                  <m:oMath xmlns:m="http://schemas.openxmlformats.org/officeDocument/2006/math">
                    <m:r>
                      <a:rPr lang="en-GB" sz="1100" i="1">
                        <a:latin typeface="Cambria Math" panose="02040503050406030204" pitchFamily="18" charset="0"/>
                      </a:rPr>
                      <m:t>𝑃</m:t>
                    </m:r>
                    <m:r>
                      <a:rPr lang="en-GB" sz="1100" i="1">
                        <a:latin typeface="Cambria Math" panose="02040503050406030204" pitchFamily="18" charset="0"/>
                      </a:rPr>
                      <m:t>(</m:t>
                    </m:r>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r>
                      <a:rPr lang="en-GB" sz="1100" i="1">
                        <a:latin typeface="Cambria Math" panose="02040503050406030204" pitchFamily="18" charset="0"/>
                      </a:rPr>
                      <m:t>)</m:t>
                    </m:r>
                  </m:oMath>
                </a14:m>
                <a:r>
                  <a:rPr lang="en-GB" sz="1100" dirty="0"/>
                  <a:t> wipes out the relevance of the estimation of the effect </a:t>
                </a:r>
                <a14:m>
                  <m:oMath xmlns:m="http://schemas.openxmlformats.org/officeDocument/2006/math">
                    <m:sSub>
                      <m:sSubPr>
                        <m:ctrlPr>
                          <a:rPr lang="en-GB" sz="1100" i="1">
                            <a:latin typeface="Cambria Math" panose="02040503050406030204" pitchFamily="18" charset="0"/>
                          </a:rPr>
                        </m:ctrlPr>
                      </m:sSubPr>
                      <m:e>
                        <m:r>
                          <a:rPr lang="en-GB" sz="1100" i="1">
                            <a:latin typeface="Cambria Math" panose="02040503050406030204" pitchFamily="18" charset="0"/>
                            <a:ea typeface="Cambria Math" panose="02040503050406030204" pitchFamily="18" charset="0"/>
                          </a:rPr>
                          <m:t>𝜇</m:t>
                        </m:r>
                      </m:e>
                      <m:sub>
                        <m:r>
                          <a:rPr lang="en-GB" sz="1100" i="1">
                            <a:latin typeface="Cambria Math" panose="02040503050406030204" pitchFamily="18" charset="0"/>
                          </a:rPr>
                          <m:t>1</m:t>
                        </m:r>
                      </m:sub>
                    </m:sSub>
                    <m:d>
                      <m:dPr>
                        <m:ctrlPr>
                          <a:rPr lang="en-GB" sz="1100" i="1">
                            <a:latin typeface="Cambria Math" panose="02040503050406030204" pitchFamily="18" charset="0"/>
                          </a:rPr>
                        </m:ctrlPr>
                      </m:dPr>
                      <m:e>
                        <m:sSub>
                          <m:sSubPr>
                            <m:ctrlPr>
                              <a:rPr lang="en-GB" sz="1100" i="1">
                                <a:latin typeface="Cambria Math" panose="02040503050406030204" pitchFamily="18" charset="0"/>
                              </a:rPr>
                            </m:ctrlPr>
                          </m:sSubPr>
                          <m:e>
                            <m:r>
                              <a:rPr lang="en-GB" sz="1100" i="1">
                                <a:latin typeface="Cambria Math" panose="02040503050406030204" pitchFamily="18" charset="0"/>
                              </a:rPr>
                              <m:t>𝑋</m:t>
                            </m:r>
                          </m:e>
                          <m:sub>
                            <m:r>
                              <a:rPr lang="en-GB" sz="1100" i="1">
                                <a:latin typeface="Cambria Math" panose="02040503050406030204" pitchFamily="18" charset="0"/>
                              </a:rPr>
                              <m:t>𝑖</m:t>
                            </m:r>
                          </m:sub>
                        </m:sSub>
                      </m:e>
                    </m:d>
                  </m:oMath>
                </a14:m>
                <a:r>
                  <a:rPr lang="en-GB" sz="1100" dirty="0"/>
                  <a:t>.</a:t>
                </a:r>
              </a:p>
              <a:p>
                <a:pPr marL="171450" indent="-171450">
                  <a:lnSpc>
                    <a:spcPct val="100000"/>
                  </a:lnSpc>
                  <a:spcBef>
                    <a:spcPts val="0"/>
                  </a:spcBef>
                  <a:buFont typeface="Arial" panose="020B0604020202020204" pitchFamily="34" charset="0"/>
                  <a:buChar char="•"/>
                </a:pPr>
                <a:endParaRPr lang="en-GB" sz="1100" dirty="0"/>
              </a:p>
              <a:p>
                <a:pPr>
                  <a:lnSpc>
                    <a:spcPct val="100000"/>
                  </a:lnSpc>
                  <a:spcBef>
                    <a:spcPts val="0"/>
                  </a:spcBef>
                </a:pPr>
                <a:r>
                  <a:rPr lang="en-GB" sz="1100" dirty="0"/>
                  <a:t>Let’s simulate this creating a, </a:t>
                </a:r>
                <a14:m>
                  <m:oMath xmlns:m="http://schemas.openxmlformats.org/officeDocument/2006/math">
                    <m:sSub>
                      <m:sSubPr>
                        <m:ctrlPr>
                          <a:rPr lang="en-GB" sz="1100" b="1" i="1" smtClean="0">
                            <a:solidFill>
                              <a:schemeClr val="tx1"/>
                            </a:solidFill>
                            <a:latin typeface="Cambria Math" panose="02040503050406030204" pitchFamily="18" charset="0"/>
                          </a:rPr>
                        </m:ctrlPr>
                      </m:sSubPr>
                      <m:e>
                        <m:r>
                          <a:rPr lang="en-GB" sz="1100" b="1" i="1">
                            <a:solidFill>
                              <a:schemeClr val="tx1"/>
                            </a:solidFill>
                            <a:latin typeface="Cambria Math" panose="02040503050406030204" pitchFamily="18" charset="0"/>
                            <a:ea typeface="Cambria Math" panose="02040503050406030204" pitchFamily="18" charset="0"/>
                          </a:rPr>
                          <m:t>𝝁</m:t>
                        </m:r>
                      </m:e>
                      <m:sub>
                        <m:r>
                          <a:rPr lang="en-GB" sz="1100" b="1" i="1">
                            <a:solidFill>
                              <a:schemeClr val="tx1"/>
                            </a:solidFill>
                            <a:latin typeface="Cambria Math" panose="02040503050406030204" pitchFamily="18" charset="0"/>
                          </a:rPr>
                          <m:t>𝟏</m:t>
                        </m:r>
                      </m:sub>
                    </m:sSub>
                    <m:d>
                      <m:dPr>
                        <m:ctrlPr>
                          <a:rPr lang="en-GB" sz="1100" b="1" i="1">
                            <a:solidFill>
                              <a:schemeClr val="tx1"/>
                            </a:solidFill>
                            <a:latin typeface="Cambria Math" panose="02040503050406030204" pitchFamily="18" charset="0"/>
                          </a:rPr>
                        </m:ctrlPr>
                      </m:dPr>
                      <m:e>
                        <m:sSub>
                          <m:sSubPr>
                            <m:ctrlPr>
                              <a:rPr lang="en-GB" sz="1100" b="1" i="1">
                                <a:solidFill>
                                  <a:schemeClr val="tx1"/>
                                </a:solidFill>
                                <a:latin typeface="Cambria Math" panose="02040503050406030204" pitchFamily="18" charset="0"/>
                              </a:rPr>
                            </m:ctrlPr>
                          </m:sSubPr>
                          <m:e>
                            <m:r>
                              <a:rPr lang="en-GB" sz="1100" b="1" i="1">
                                <a:solidFill>
                                  <a:schemeClr val="tx1"/>
                                </a:solidFill>
                                <a:latin typeface="Cambria Math" panose="02040503050406030204" pitchFamily="18" charset="0"/>
                              </a:rPr>
                              <m:t>𝑿</m:t>
                            </m:r>
                          </m:e>
                          <m:sub>
                            <m:r>
                              <a:rPr lang="en-GB" sz="1100" b="1" i="1">
                                <a:solidFill>
                                  <a:schemeClr val="tx1"/>
                                </a:solidFill>
                                <a:latin typeface="Cambria Math" panose="02040503050406030204" pitchFamily="18" charset="0"/>
                              </a:rPr>
                              <m:t>𝒊</m:t>
                            </m:r>
                          </m:sub>
                        </m:sSub>
                      </m:e>
                    </m:d>
                    <m:r>
                      <a:rPr lang="en-GB" sz="1100" b="1" i="1">
                        <a:solidFill>
                          <a:schemeClr val="tx1"/>
                        </a:solidFill>
                        <a:latin typeface="Cambria Math" panose="02040503050406030204" pitchFamily="18" charset="0"/>
                      </a:rPr>
                      <m:t> </m:t>
                    </m:r>
                  </m:oMath>
                </a14:m>
                <a:r>
                  <a:rPr lang="en-GB" sz="1100" b="1" dirty="0">
                    <a:solidFill>
                      <a:schemeClr val="tx1"/>
                    </a:solidFill>
                  </a:rPr>
                  <a:t>and </a:t>
                </a:r>
                <a14:m>
                  <m:oMath xmlns:m="http://schemas.openxmlformats.org/officeDocument/2006/math">
                    <m:sSub>
                      <m:sSubPr>
                        <m:ctrlPr>
                          <a:rPr lang="en-GB" sz="1100" b="1" i="1">
                            <a:solidFill>
                              <a:schemeClr val="tx1"/>
                            </a:solidFill>
                            <a:latin typeface="Cambria Math" panose="02040503050406030204" pitchFamily="18" charset="0"/>
                          </a:rPr>
                        </m:ctrlPr>
                      </m:sSubPr>
                      <m:e>
                        <m:r>
                          <a:rPr lang="en-GB" sz="1100" b="1" i="1">
                            <a:solidFill>
                              <a:schemeClr val="tx1"/>
                            </a:solidFill>
                            <a:latin typeface="Cambria Math" panose="02040503050406030204" pitchFamily="18" charset="0"/>
                            <a:ea typeface="Cambria Math" panose="02040503050406030204" pitchFamily="18" charset="0"/>
                          </a:rPr>
                          <m:t>𝝁</m:t>
                        </m:r>
                      </m:e>
                      <m:sub>
                        <m:r>
                          <a:rPr lang="en-GB" sz="1100" b="1" i="1" smtClean="0">
                            <a:solidFill>
                              <a:schemeClr val="tx1"/>
                            </a:solidFill>
                            <a:latin typeface="Cambria Math" panose="02040503050406030204" pitchFamily="18" charset="0"/>
                            <a:ea typeface="Cambria Math" panose="02040503050406030204" pitchFamily="18" charset="0"/>
                          </a:rPr>
                          <m:t>𝟎</m:t>
                        </m:r>
                      </m:sub>
                    </m:sSub>
                    <m:d>
                      <m:dPr>
                        <m:ctrlPr>
                          <a:rPr lang="en-GB" sz="1100" b="1" i="1">
                            <a:solidFill>
                              <a:schemeClr val="tx1"/>
                            </a:solidFill>
                            <a:latin typeface="Cambria Math" panose="02040503050406030204" pitchFamily="18" charset="0"/>
                          </a:rPr>
                        </m:ctrlPr>
                      </m:dPr>
                      <m:e>
                        <m:sSub>
                          <m:sSubPr>
                            <m:ctrlPr>
                              <a:rPr lang="en-GB" sz="1100" b="1" i="1">
                                <a:solidFill>
                                  <a:schemeClr val="tx1"/>
                                </a:solidFill>
                                <a:latin typeface="Cambria Math" panose="02040503050406030204" pitchFamily="18" charset="0"/>
                              </a:rPr>
                            </m:ctrlPr>
                          </m:sSubPr>
                          <m:e>
                            <m:r>
                              <a:rPr lang="en-GB" sz="1100" b="1" i="1">
                                <a:solidFill>
                                  <a:schemeClr val="tx1"/>
                                </a:solidFill>
                                <a:latin typeface="Cambria Math" panose="02040503050406030204" pitchFamily="18" charset="0"/>
                              </a:rPr>
                              <m:t>𝑿</m:t>
                            </m:r>
                          </m:e>
                          <m:sub>
                            <m:r>
                              <a:rPr lang="en-GB" sz="1100" b="1" i="1">
                                <a:solidFill>
                                  <a:schemeClr val="tx1"/>
                                </a:solidFill>
                                <a:latin typeface="Cambria Math" panose="02040503050406030204" pitchFamily="18" charset="0"/>
                              </a:rPr>
                              <m:t>𝒊</m:t>
                            </m:r>
                          </m:sub>
                        </m:sSub>
                      </m:e>
                    </m:d>
                    <m:r>
                      <a:rPr lang="en-GB" sz="1100" i="1">
                        <a:latin typeface="Cambria Math" panose="02040503050406030204" pitchFamily="18" charset="0"/>
                      </a:rPr>
                      <m:t> </m:t>
                    </m:r>
                  </m:oMath>
                </a14:m>
                <a:r>
                  <a:rPr lang="en-GB" sz="1100" b="1" dirty="0">
                    <a:solidFill>
                      <a:schemeClr val="tx1"/>
                    </a:solidFill>
                  </a:rPr>
                  <a:t>which is basically a random variable</a:t>
                </a:r>
                <a:r>
                  <a:rPr lang="en-GB" sz="1100" dirty="0"/>
                  <a:t>, and plug this plus our </a:t>
                </a:r>
                <a:r>
                  <a:rPr lang="en-GB" sz="1100" b="1" dirty="0">
                    <a:solidFill>
                      <a:schemeClr val="tx2"/>
                    </a:solidFill>
                  </a:rPr>
                  <a:t>estimation of </a:t>
                </a:r>
                <a14:m>
                  <m:oMath xmlns:m="http://schemas.openxmlformats.org/officeDocument/2006/math">
                    <m:r>
                      <a:rPr lang="en-GB" sz="1100" b="1" i="1" smtClean="0">
                        <a:solidFill>
                          <a:schemeClr val="tx2"/>
                        </a:solidFill>
                        <a:latin typeface="Cambria Math" panose="02040503050406030204" pitchFamily="18" charset="0"/>
                      </a:rPr>
                      <m:t>𝑷</m:t>
                    </m:r>
                    <m:r>
                      <a:rPr lang="en-GB" sz="1100" b="1" i="1" smtClean="0">
                        <a:solidFill>
                          <a:schemeClr val="tx2"/>
                        </a:solidFill>
                        <a:latin typeface="Cambria Math" panose="02040503050406030204" pitchFamily="18" charset="0"/>
                      </a:rPr>
                      <m:t>(</m:t>
                    </m:r>
                    <m:r>
                      <a:rPr lang="en-GB" sz="1100" b="1" i="1" smtClean="0">
                        <a:solidFill>
                          <a:schemeClr val="tx2"/>
                        </a:solidFill>
                        <a:latin typeface="Cambria Math" panose="02040503050406030204" pitchFamily="18" charset="0"/>
                      </a:rPr>
                      <m:t>𝒙</m:t>
                    </m:r>
                    <m:r>
                      <a:rPr lang="en-GB" sz="1100" b="1" i="1" smtClean="0">
                        <a:solidFill>
                          <a:schemeClr val="tx2"/>
                        </a:solidFill>
                        <a:latin typeface="Cambria Math" panose="02040503050406030204" pitchFamily="18" charset="0"/>
                      </a:rPr>
                      <m:t>)</m:t>
                    </m:r>
                  </m:oMath>
                </a14:m>
                <a:r>
                  <a:rPr lang="en-US" sz="1100" dirty="0"/>
                  <a:t> into the equation.</a:t>
                </a:r>
              </a:p>
            </p:txBody>
          </p:sp>
        </mc:Choice>
        <mc:Fallback xmlns="">
          <p:sp>
            <p:nvSpPr>
              <p:cNvPr id="12" name="Text Placeholder 1">
                <a:extLst>
                  <a:ext uri="{FF2B5EF4-FFF2-40B4-BE49-F238E27FC236}">
                    <a16:creationId xmlns:a16="http://schemas.microsoft.com/office/drawing/2014/main" id="{D4E2D2BB-1BAE-364B-8D59-9C709CE0CC6E}"/>
                  </a:ext>
                </a:extLst>
              </p:cNvPr>
              <p:cNvSpPr txBox="1">
                <a:spLocks noRot="1" noChangeAspect="1" noMove="1" noResize="1" noEditPoints="1" noAdjustHandles="1" noChangeArrowheads="1" noChangeShapeType="1" noTextEdit="1"/>
              </p:cNvSpPr>
              <p:nvPr/>
            </p:nvSpPr>
            <p:spPr>
              <a:xfrm>
                <a:off x="7135154" y="1705320"/>
                <a:ext cx="4828246" cy="2124492"/>
              </a:xfrm>
              <a:prstGeom prst="rect">
                <a:avLst/>
              </a:prstGeom>
              <a:blipFill>
                <a:blip r:embed="rId6"/>
                <a:stretch>
                  <a:fillRect l="-1832" t="-2381" b="-2976"/>
                </a:stretch>
              </a:blipFill>
            </p:spPr>
            <p:txBody>
              <a:bodyPr/>
              <a:lstStyle/>
              <a:p>
                <a:r>
                  <a:rPr lang="en-US">
                    <a:noFill/>
                  </a:rPr>
                  <a:t> </a:t>
                </a:r>
              </a:p>
            </p:txBody>
          </p:sp>
        </mc:Fallback>
      </mc:AlternateContent>
      <p:sp>
        <p:nvSpPr>
          <p:cNvPr id="18" name="Text Placeholder 1">
            <a:extLst>
              <a:ext uri="{FF2B5EF4-FFF2-40B4-BE49-F238E27FC236}">
                <a16:creationId xmlns:a16="http://schemas.microsoft.com/office/drawing/2014/main" id="{D65C1A4F-D340-FE44-B65B-EDEE2A76775D}"/>
              </a:ext>
            </a:extLst>
          </p:cNvPr>
          <p:cNvSpPr txBox="1">
            <a:spLocks/>
          </p:cNvSpPr>
          <p:nvPr/>
        </p:nvSpPr>
        <p:spPr>
          <a:xfrm>
            <a:off x="406057" y="3228676"/>
            <a:ext cx="1797955" cy="153888"/>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gn="ctr">
              <a:lnSpc>
                <a:spcPct val="100000"/>
              </a:lnSpc>
              <a:spcBef>
                <a:spcPts val="0"/>
              </a:spcBef>
            </a:pPr>
            <a:r>
              <a:rPr lang="en-GB" sz="1000" i="1" dirty="0"/>
              <a:t>Re-arranging some terms…</a:t>
            </a:r>
            <a:endParaRPr lang="en-GB" sz="1000" i="1" dirty="0">
              <a:solidFill>
                <a:schemeClr val="accent5"/>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DBE0CED-5966-0C4C-BF03-D534710A6C03}"/>
                  </a:ext>
                </a:extLst>
              </p:cNvPr>
              <p:cNvSpPr txBox="1"/>
              <p:nvPr/>
            </p:nvSpPr>
            <p:spPr>
              <a:xfrm>
                <a:off x="2614278" y="3032157"/>
                <a:ext cx="3481722" cy="535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400" b="0" i="1" smtClean="0">
                          <a:solidFill>
                            <a:schemeClr val="accent4"/>
                          </a:solidFill>
                          <a:latin typeface="Cambria Math" panose="02040503050406030204" pitchFamily="18" charset="0"/>
                        </a:rPr>
                        <m:t>𝐸</m:t>
                      </m:r>
                      <m:d>
                        <m:dPr>
                          <m:begChr m:val="["/>
                          <m:endChr m:val="]"/>
                          <m:ctrlPr>
                            <a:rPr lang="en-GB" sz="1400" b="0" i="1" smtClean="0">
                              <a:solidFill>
                                <a:schemeClr val="accent4"/>
                              </a:solidFill>
                              <a:latin typeface="Cambria Math" panose="02040503050406030204" pitchFamily="18" charset="0"/>
                            </a:rPr>
                          </m:ctrlPr>
                        </m:dPr>
                        <m:e>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𝑌</m:t>
                              </m:r>
                            </m:e>
                            <m:sub>
                              <m:r>
                                <a:rPr lang="en-GB" sz="1400" b="0" i="1" smtClean="0">
                                  <a:solidFill>
                                    <a:schemeClr val="accent4"/>
                                  </a:solidFill>
                                  <a:latin typeface="Cambria Math" panose="02040503050406030204" pitchFamily="18" charset="0"/>
                                </a:rPr>
                                <m:t>1</m:t>
                              </m:r>
                            </m:sub>
                          </m:sSub>
                        </m:e>
                      </m:d>
                      <m:r>
                        <a:rPr lang="en-GB" sz="1400" b="0" i="1" smtClean="0">
                          <a:solidFill>
                            <a:schemeClr val="accent4"/>
                          </a:solidFill>
                          <a:latin typeface="Cambria Math" panose="02040503050406030204" pitchFamily="18" charset="0"/>
                        </a:rPr>
                        <m:t>=</m:t>
                      </m:r>
                      <m:box>
                        <m:boxPr>
                          <m:ctrlPr>
                            <a:rPr lang="en-GB" sz="1400" b="0" i="1" smtClean="0">
                              <a:solidFill>
                                <a:schemeClr val="accent4"/>
                              </a:solidFill>
                              <a:latin typeface="Cambria Math" panose="02040503050406030204" pitchFamily="18" charset="0"/>
                            </a:rPr>
                          </m:ctrlPr>
                        </m:boxPr>
                        <m:e>
                          <m:argPr>
                            <m:argSz m:val="-1"/>
                          </m:argP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1</m:t>
                              </m:r>
                            </m:num>
                            <m:den>
                              <m:r>
                                <a:rPr lang="en-GB" sz="1400" b="0" i="1" smtClean="0">
                                  <a:solidFill>
                                    <a:schemeClr val="accent4"/>
                                  </a:solidFill>
                                  <a:latin typeface="Cambria Math" panose="02040503050406030204" pitchFamily="18" charset="0"/>
                                </a:rPr>
                                <m:t>𝑁</m:t>
                              </m:r>
                            </m:den>
                          </m:f>
                        </m:e>
                      </m:box>
                      <m:nary>
                        <m:naryPr>
                          <m:chr m:val="∑"/>
                          <m:subHide m:val="on"/>
                          <m:supHide m:val="on"/>
                          <m:ctrlPr>
                            <a:rPr lang="en-GB" sz="1400" b="0" i="1" smtClean="0">
                              <a:solidFill>
                                <a:schemeClr val="accent4"/>
                              </a:solidFill>
                              <a:latin typeface="Cambria Math" panose="02040503050406030204" pitchFamily="18" charset="0"/>
                            </a:rPr>
                          </m:ctrlPr>
                        </m:naryPr>
                        <m:sub/>
                        <m:sup/>
                        <m:e>
                          <m:d>
                            <m:dPr>
                              <m:ctrlPr>
                                <a:rPr lang="en-GB" sz="1400" b="0" i="1" smtClean="0">
                                  <a:solidFill>
                                    <a:schemeClr val="accent4"/>
                                  </a:solidFill>
                                  <a:latin typeface="Cambria Math" panose="02040503050406030204" pitchFamily="18" charset="0"/>
                                </a:rPr>
                              </m:ctrlPr>
                            </m:dPr>
                            <m:e>
                              <m:f>
                                <m:fPr>
                                  <m:ctrlPr>
                                    <a:rPr lang="en-GB" sz="1400" b="0" i="1" smtClean="0">
                                      <a:solidFill>
                                        <a:schemeClr val="accent4"/>
                                      </a:solidFill>
                                      <a:latin typeface="Cambria Math" panose="02040503050406030204" pitchFamily="18" charset="0"/>
                                    </a:rPr>
                                  </m:ctrlPr>
                                </m:fPr>
                                <m:num>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𝑇</m:t>
                                      </m:r>
                                    </m:e>
                                    <m:sub>
                                      <m:r>
                                        <a:rPr lang="en-GB" sz="1400" b="0" i="1" smtClean="0">
                                          <a:solidFill>
                                            <a:schemeClr val="accent4"/>
                                          </a:solidFill>
                                          <a:latin typeface="Cambria Math" panose="02040503050406030204" pitchFamily="18" charset="0"/>
                                        </a:rPr>
                                        <m:t>𝑖</m:t>
                                      </m:r>
                                    </m:sub>
                                  </m:sSub>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𝑌</m:t>
                                      </m:r>
                                    </m:e>
                                    <m:sub>
                                      <m:r>
                                        <a:rPr lang="en-GB" sz="1400" b="0" i="1" smtClean="0">
                                          <a:solidFill>
                                            <a:schemeClr val="accent4"/>
                                          </a:solidFill>
                                          <a:latin typeface="Cambria Math" panose="02040503050406030204" pitchFamily="18" charset="0"/>
                                        </a:rPr>
                                        <m:t>𝑖</m:t>
                                      </m:r>
                                    </m:sub>
                                  </m:sSub>
                                </m:num>
                                <m:den>
                                  <m:r>
                                    <a:rPr lang="en-GB" sz="1400" b="0" i="1" smtClean="0">
                                      <a:solidFill>
                                        <a:schemeClr val="accent4"/>
                                      </a:solidFill>
                                      <a:latin typeface="Cambria Math" panose="02040503050406030204" pitchFamily="18" charset="0"/>
                                    </a:rPr>
                                    <m:t>𝑃</m:t>
                                  </m:r>
                                  <m:r>
                                    <a:rPr lang="en-GB" sz="1400" b="0" i="1" smtClean="0">
                                      <a:solidFill>
                                        <a:schemeClr val="accent4"/>
                                      </a:solidFill>
                                      <a:latin typeface="Cambria Math" panose="02040503050406030204" pitchFamily="18" charset="0"/>
                                    </a:rPr>
                                    <m:t>(</m:t>
                                  </m:r>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𝑋</m:t>
                                      </m:r>
                                    </m:e>
                                    <m:sub>
                                      <m:r>
                                        <a:rPr lang="en-GB" sz="1400" b="0" i="1" smtClean="0">
                                          <a:solidFill>
                                            <a:schemeClr val="accent4"/>
                                          </a:solidFill>
                                          <a:latin typeface="Cambria Math" panose="02040503050406030204" pitchFamily="18" charset="0"/>
                                        </a:rPr>
                                        <m:t>𝑖</m:t>
                                      </m:r>
                                    </m:sub>
                                  </m:sSub>
                                  <m:r>
                                    <a:rPr lang="en-GB" sz="1400" b="0" i="1" smtClean="0">
                                      <a:solidFill>
                                        <a:schemeClr val="accent4"/>
                                      </a:solidFill>
                                      <a:latin typeface="Cambria Math" panose="02040503050406030204" pitchFamily="18" charset="0"/>
                                    </a:rPr>
                                    <m:t>)</m:t>
                                  </m:r>
                                </m:den>
                              </m:f>
                              <m:r>
                                <a:rPr lang="en-GB" sz="1400" b="0" i="1" smtClean="0">
                                  <a:solidFill>
                                    <a:schemeClr val="accent4"/>
                                  </a:solidFill>
                                  <a:latin typeface="Cambria Math" panose="02040503050406030204" pitchFamily="18" charset="0"/>
                                </a:rPr>
                                <m:t>−</m:t>
                              </m:r>
                              <m:d>
                                <m:dPr>
                                  <m:ctrlPr>
                                    <a:rPr lang="en-GB" sz="1400" b="0" i="1" smtClean="0">
                                      <a:solidFill>
                                        <a:schemeClr val="accent4"/>
                                      </a:solidFill>
                                      <a:latin typeface="Cambria Math" panose="02040503050406030204" pitchFamily="18" charset="0"/>
                                    </a:rPr>
                                  </m:ctrlPr>
                                </m:dPr>
                                <m:e>
                                  <m:f>
                                    <m:fPr>
                                      <m:ctrlPr>
                                        <a:rPr lang="en-GB" sz="1400" b="0" i="1" smtClean="0">
                                          <a:solidFill>
                                            <a:schemeClr val="accent4"/>
                                          </a:solidFill>
                                          <a:latin typeface="Cambria Math" panose="02040503050406030204" pitchFamily="18" charset="0"/>
                                        </a:rPr>
                                      </m:ctrlPr>
                                    </m:fPr>
                                    <m:num>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𝑇</m:t>
                                          </m:r>
                                        </m:e>
                                        <m:sub>
                                          <m:r>
                                            <a:rPr lang="en-GB" sz="1400" b="0" i="1" smtClean="0">
                                              <a:solidFill>
                                                <a:schemeClr val="accent4"/>
                                              </a:solidFill>
                                              <a:latin typeface="Cambria Math" panose="02040503050406030204" pitchFamily="18" charset="0"/>
                                            </a:rPr>
                                            <m:t>𝑖</m:t>
                                          </m:r>
                                        </m:sub>
                                      </m:sSub>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𝑋</m:t>
                                              </m:r>
                                            </m:e>
                                            <m:sub>
                                              <m:r>
                                                <a:rPr lang="en-GB" sz="1400" b="0" i="1" smtClean="0">
                                                  <a:solidFill>
                                                    <a:schemeClr val="accent4"/>
                                                  </a:solidFill>
                                                  <a:latin typeface="Cambria Math" panose="02040503050406030204" pitchFamily="18" charset="0"/>
                                                </a:rPr>
                                                <m:t>𝑖</m:t>
                                              </m:r>
                                            </m:sub>
                                          </m:sSub>
                                        </m:e>
                                      </m:d>
                                    </m:num>
                                    <m:den>
                                      <m:r>
                                        <a:rPr lang="en-GB" sz="1400" b="0" i="1" smtClean="0">
                                          <a:solidFill>
                                            <a:schemeClr val="accent4"/>
                                          </a:solidFill>
                                          <a:latin typeface="Cambria Math" panose="02040503050406030204" pitchFamily="18" charset="0"/>
                                        </a:rPr>
                                        <m:t>𝑃</m:t>
                                      </m:r>
                                      <m:d>
                                        <m:dPr>
                                          <m:ctrlPr>
                                            <a:rPr lang="en-GB" sz="1400" b="0" i="1" smtClean="0">
                                              <a:solidFill>
                                                <a:schemeClr val="accent4"/>
                                              </a:solidFill>
                                              <a:latin typeface="Cambria Math" panose="02040503050406030204" pitchFamily="18" charset="0"/>
                                            </a:rPr>
                                          </m:ctrlPr>
                                        </m:dPr>
                                        <m:e>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𝑋</m:t>
                                              </m:r>
                                            </m:e>
                                            <m:sub>
                                              <m:r>
                                                <a:rPr lang="en-GB" sz="1400" b="0" i="1" smtClean="0">
                                                  <a:solidFill>
                                                    <a:schemeClr val="accent4"/>
                                                  </a:solidFill>
                                                  <a:latin typeface="Cambria Math" panose="02040503050406030204" pitchFamily="18" charset="0"/>
                                                </a:rPr>
                                                <m:t>𝑖</m:t>
                                              </m:r>
                                            </m:sub>
                                          </m:sSub>
                                        </m:e>
                                      </m:d>
                                    </m:den>
                                  </m:f>
                                </m:e>
                              </m:d>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ea typeface="Cambria Math" panose="02040503050406030204" pitchFamily="18" charset="0"/>
                                    </a:rPr>
                                    <m:t>𝜇</m:t>
                                  </m:r>
                                </m:e>
                                <m:sub>
                                  <m:r>
                                    <a:rPr lang="en-GB" sz="1400" b="0" i="1" smtClean="0">
                                      <a:solidFill>
                                        <a:schemeClr val="accent4"/>
                                      </a:solidFill>
                                      <a:latin typeface="Cambria Math" panose="02040503050406030204" pitchFamily="18" charset="0"/>
                                    </a:rPr>
                                    <m:t>1</m:t>
                                  </m:r>
                                </m:sub>
                              </m:sSub>
                              <m:r>
                                <a:rPr lang="en-GB" sz="1400" b="0" i="1" smtClean="0">
                                  <a:solidFill>
                                    <a:schemeClr val="accent4"/>
                                  </a:solidFill>
                                  <a:latin typeface="Cambria Math" panose="02040503050406030204" pitchFamily="18" charset="0"/>
                                </a:rPr>
                                <m:t>(</m:t>
                              </m:r>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𝑋</m:t>
                                  </m:r>
                                </m:e>
                                <m:sub>
                                  <m:r>
                                    <a:rPr lang="en-GB" sz="1400" b="0" i="1" smtClean="0">
                                      <a:solidFill>
                                        <a:schemeClr val="accent4"/>
                                      </a:solidFill>
                                      <a:latin typeface="Cambria Math" panose="02040503050406030204" pitchFamily="18" charset="0"/>
                                    </a:rPr>
                                    <m:t>𝑖</m:t>
                                  </m:r>
                                </m:sub>
                              </m:sSub>
                              <m:r>
                                <a:rPr lang="en-GB" sz="1400" b="0" i="1" smtClean="0">
                                  <a:solidFill>
                                    <a:schemeClr val="accent4"/>
                                  </a:solidFill>
                                  <a:latin typeface="Cambria Math" panose="02040503050406030204" pitchFamily="18" charset="0"/>
                                </a:rPr>
                                <m:t>)</m:t>
                              </m:r>
                            </m:e>
                          </m:d>
                        </m:e>
                      </m:nary>
                      <m:r>
                        <a:rPr lang="en-GB" sz="1400" b="0" i="1" smtClean="0">
                          <a:solidFill>
                            <a:schemeClr val="accent4"/>
                          </a:solidFill>
                          <a:latin typeface="Cambria Math" panose="02040503050406030204" pitchFamily="18" charset="0"/>
                        </a:rPr>
                        <m:t> </m:t>
                      </m:r>
                    </m:oMath>
                  </m:oMathPara>
                </a14:m>
                <a:endParaRPr lang="en-US" sz="1400" dirty="0">
                  <a:solidFill>
                    <a:schemeClr val="accent4"/>
                  </a:solidFill>
                </a:endParaRPr>
              </a:p>
            </p:txBody>
          </p:sp>
        </mc:Choice>
        <mc:Fallback xmlns="">
          <p:sp>
            <p:nvSpPr>
              <p:cNvPr id="3" name="TextBox 2">
                <a:extLst>
                  <a:ext uri="{FF2B5EF4-FFF2-40B4-BE49-F238E27FC236}">
                    <a16:creationId xmlns:a16="http://schemas.microsoft.com/office/drawing/2014/main" id="{9DBE0CED-5966-0C4C-BF03-D534710A6C03}"/>
                  </a:ext>
                </a:extLst>
              </p:cNvPr>
              <p:cNvSpPr txBox="1">
                <a:spLocks noRot="1" noChangeAspect="1" noMove="1" noResize="1" noEditPoints="1" noAdjustHandles="1" noChangeArrowheads="1" noChangeShapeType="1" noTextEdit="1"/>
              </p:cNvSpPr>
              <p:nvPr/>
            </p:nvSpPr>
            <p:spPr>
              <a:xfrm>
                <a:off x="2614278" y="3032157"/>
                <a:ext cx="3481722" cy="535211"/>
              </a:xfrm>
              <a:prstGeom prst="rect">
                <a:avLst/>
              </a:prstGeom>
              <a:blipFill>
                <a:blip r:embed="rId7"/>
                <a:stretch>
                  <a:fillRect l="-362" t="-139535" r="-1449" b="-204651"/>
                </a:stretch>
              </a:blipFill>
            </p:spPr>
            <p:txBody>
              <a:bodyPr/>
              <a:lstStyle/>
              <a:p>
                <a:r>
                  <a:rPr lang="en-US">
                    <a:noFill/>
                  </a:rPr>
                  <a:t> </a:t>
                </a:r>
              </a:p>
            </p:txBody>
          </p:sp>
        </mc:Fallback>
      </mc:AlternateContent>
      <p:cxnSp>
        <p:nvCxnSpPr>
          <p:cNvPr id="20" name="Curved Connector 19">
            <a:extLst>
              <a:ext uri="{FF2B5EF4-FFF2-40B4-BE49-F238E27FC236}">
                <a16:creationId xmlns:a16="http://schemas.microsoft.com/office/drawing/2014/main" id="{135B9D8B-72A9-C641-891F-C6DAC038A318}"/>
              </a:ext>
            </a:extLst>
          </p:cNvPr>
          <p:cNvCxnSpPr>
            <a:endCxn id="3" idx="1"/>
          </p:cNvCxnSpPr>
          <p:nvPr/>
        </p:nvCxnSpPr>
        <p:spPr>
          <a:xfrm>
            <a:off x="2111294" y="2838831"/>
            <a:ext cx="502984" cy="460932"/>
          </a:xfrm>
          <a:prstGeom prst="curvedConnector3">
            <a:avLst>
              <a:gd name="adj1" fmla="val -3416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621572B-C88D-204F-81B8-9D10788986BF}"/>
              </a:ext>
            </a:extLst>
          </p:cNvPr>
          <p:cNvPicPr>
            <a:picLocks noChangeAspect="1"/>
          </p:cNvPicPr>
          <p:nvPr/>
        </p:nvPicPr>
        <p:blipFill>
          <a:blip r:embed="rId8"/>
          <a:stretch>
            <a:fillRect/>
          </a:stretch>
        </p:blipFill>
        <p:spPr>
          <a:xfrm>
            <a:off x="451064" y="3741672"/>
            <a:ext cx="4843971" cy="2217649"/>
          </a:xfrm>
          <a:prstGeom prst="rect">
            <a:avLst/>
          </a:prstGeom>
        </p:spPr>
      </p:pic>
      <p:sp>
        <p:nvSpPr>
          <p:cNvPr id="25" name="Rounded Rectangle 24">
            <a:extLst>
              <a:ext uri="{FF2B5EF4-FFF2-40B4-BE49-F238E27FC236}">
                <a16:creationId xmlns:a16="http://schemas.microsoft.com/office/drawing/2014/main" id="{1005754B-57AB-524E-9A58-7C5E777D0DA6}"/>
              </a:ext>
            </a:extLst>
          </p:cNvPr>
          <p:cNvSpPr/>
          <p:nvPr/>
        </p:nvSpPr>
        <p:spPr>
          <a:xfrm>
            <a:off x="701179" y="4474785"/>
            <a:ext cx="2042022" cy="3258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C90FEEF6-D721-564C-8DA6-E17B2C2F61B6}"/>
              </a:ext>
            </a:extLst>
          </p:cNvPr>
          <p:cNvSpPr/>
          <p:nvPr/>
        </p:nvSpPr>
        <p:spPr>
          <a:xfrm>
            <a:off x="701179" y="4267504"/>
            <a:ext cx="4566902" cy="19034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A67863F-3B1D-0341-BC4D-E64F79469A2F}"/>
              </a:ext>
            </a:extLst>
          </p:cNvPr>
          <p:cNvPicPr>
            <a:picLocks noChangeAspect="1"/>
          </p:cNvPicPr>
          <p:nvPr/>
        </p:nvPicPr>
        <p:blipFill>
          <a:blip r:embed="rId9"/>
          <a:stretch>
            <a:fillRect/>
          </a:stretch>
        </p:blipFill>
        <p:spPr>
          <a:xfrm>
            <a:off x="5516420" y="3950013"/>
            <a:ext cx="6091379" cy="2015135"/>
          </a:xfrm>
          <a:prstGeom prst="rect">
            <a:avLst/>
          </a:prstGeom>
        </p:spPr>
      </p:pic>
      <p:sp>
        <p:nvSpPr>
          <p:cNvPr id="30" name="Text Placeholder 1">
            <a:extLst>
              <a:ext uri="{FF2B5EF4-FFF2-40B4-BE49-F238E27FC236}">
                <a16:creationId xmlns:a16="http://schemas.microsoft.com/office/drawing/2014/main" id="{BC41C81B-8B7C-2C45-AD5B-FED265DF2A2A}"/>
              </a:ext>
            </a:extLst>
          </p:cNvPr>
          <p:cNvSpPr txBox="1">
            <a:spLocks/>
          </p:cNvSpPr>
          <p:nvPr/>
        </p:nvSpPr>
        <p:spPr>
          <a:xfrm>
            <a:off x="1458165" y="6115480"/>
            <a:ext cx="10081902" cy="338554"/>
          </a:xfrm>
          <a:prstGeom prst="rect">
            <a:avLst/>
          </a:prstGeom>
          <a:solidFill>
            <a:srgbClr val="FFFFFF"/>
          </a:solidFill>
        </p:spPr>
        <p:txBody>
          <a:bodyPr wrap="square" lIns="0" tIns="0" rIns="0" bIns="0" numCol="1" spcCol="0">
            <a:spAutoFit/>
          </a:bodyPr>
          <a:lstStyle>
            <a:lvl1pPr marL="0" marR="0" indent="0" algn="l" defTabSz="457200" rtl="0" eaLnBrk="1" fontAlgn="auto" latinLnBrk="0" hangingPunct="1">
              <a:lnSpc>
                <a:spcPct val="108000"/>
              </a:lnSpc>
              <a:spcBef>
                <a:spcPts val="1500"/>
              </a:spcBef>
              <a:spcAft>
                <a:spcPts val="0"/>
              </a:spcAft>
              <a:buClr>
                <a:schemeClr val="accent4"/>
              </a:buClr>
              <a:buSzTx/>
              <a:buFontTx/>
              <a:buNone/>
              <a:tabLst/>
              <a:defRPr sz="2700" b="0" i="0" kern="1200" spc="0" baseline="0">
                <a:solidFill>
                  <a:schemeClr val="accent4"/>
                </a:solidFill>
                <a:latin typeface="Skyscanner Relative Book" panose="02000506040000020004" pitchFamily="2" charset="77"/>
                <a:ea typeface="Skyscanner Relative Book" panose="02000506040000020004" pitchFamily="2" charset="77"/>
                <a:cs typeface="Calibri Light" panose="020F0302020204030204" pitchFamily="34" charset="0"/>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171450" indent="-171450">
              <a:lnSpc>
                <a:spcPct val="100000"/>
              </a:lnSpc>
              <a:spcBef>
                <a:spcPts val="0"/>
              </a:spcBef>
              <a:buFont typeface="Arial" panose="020B0604020202020204" pitchFamily="34" charset="0"/>
              <a:buChar char="•"/>
            </a:pPr>
            <a:r>
              <a:rPr lang="en-GB" sz="1100" dirty="0"/>
              <a:t>Once more, messing up the conditional mean model alone yields only slightly different ATE.</a:t>
            </a:r>
          </a:p>
          <a:p>
            <a:pPr marL="171450" indent="-171450">
              <a:lnSpc>
                <a:spcPct val="100000"/>
              </a:lnSpc>
              <a:spcBef>
                <a:spcPts val="0"/>
              </a:spcBef>
              <a:buFont typeface="Arial" panose="020B0604020202020204" pitchFamily="34" charset="0"/>
              <a:buChar char="•"/>
            </a:pPr>
            <a:r>
              <a:rPr lang="en-GB" sz="1100" dirty="0"/>
              <a:t>The variance is slightly higher than when the propensity score was estimated with a logistic regression, but hey, we are saying that our P(x) is a random guess…</a:t>
            </a:r>
          </a:p>
        </p:txBody>
      </p:sp>
    </p:spTree>
    <p:extLst>
      <p:ext uri="{BB962C8B-B14F-4D97-AF65-F5344CB8AC3E}">
        <p14:creationId xmlns:p14="http://schemas.microsoft.com/office/powerpoint/2010/main" val="3835782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1596D-36CC-224D-92D0-5CD852647FFC}"/>
              </a:ext>
            </a:extLst>
          </p:cNvPr>
          <p:cNvSpPr>
            <a:spLocks noGrp="1"/>
          </p:cNvSpPr>
          <p:nvPr>
            <p:ph type="body" sz="quarter" idx="17"/>
          </p:nvPr>
        </p:nvSpPr>
        <p:spPr>
          <a:xfrm>
            <a:off x="569156" y="1571698"/>
            <a:ext cx="10670189" cy="4417363"/>
          </a:xfrm>
          <a:solidFill>
            <a:srgbClr val="FFFFFF"/>
          </a:solidFill>
        </p:spPr>
        <p:txBody>
          <a:bodyPr/>
          <a:lstStyle/>
          <a:p>
            <a:r>
              <a:rPr lang="en-GB" sz="2000" dirty="0"/>
              <a:t>This is the power of doubly robust estimation -&gt; in causal inference, there are two ways to remove bias from our causal estimates: you either model the treatment mechanism or the outcome mechanism</a:t>
            </a:r>
            <a:r>
              <a:rPr lang="en-GB" sz="2000" b="1" dirty="0"/>
              <a:t>. If either of these models are correct, you are good to go.</a:t>
            </a:r>
          </a:p>
          <a:p>
            <a:r>
              <a:rPr lang="en-GB" sz="2000" dirty="0"/>
              <a:t>One caveat is that, in practice, it’s very hard to model precisely either of those. </a:t>
            </a:r>
          </a:p>
          <a:p>
            <a:r>
              <a:rPr lang="en-GB" sz="2000" dirty="0"/>
              <a:t>More often, what ends up happening is that neither the propensity score nor the outcome model are 100% correct. They are both wrong, but in different ways. </a:t>
            </a:r>
          </a:p>
          <a:p>
            <a:r>
              <a:rPr lang="en-GB" sz="2000" dirty="0"/>
              <a:t>When this happens, it is not exactly settled </a:t>
            </a:r>
            <a:r>
              <a:rPr lang="en-GB" sz="2000" dirty="0">
                <a:hlinkClick r:id="rId2"/>
              </a:rPr>
              <a:t>[1]</a:t>
            </a:r>
            <a:r>
              <a:rPr lang="en-GB" sz="2000" dirty="0"/>
              <a:t> </a:t>
            </a:r>
            <a:r>
              <a:rPr lang="en-GB" sz="2000" dirty="0">
                <a:hlinkClick r:id="rId3"/>
              </a:rPr>
              <a:t>[2]</a:t>
            </a:r>
            <a:r>
              <a:rPr lang="en-GB" sz="2000" dirty="0"/>
              <a:t> </a:t>
            </a:r>
            <a:r>
              <a:rPr lang="en-GB" sz="2000" dirty="0">
                <a:hlinkClick r:id="rId4"/>
              </a:rPr>
              <a:t>[3]</a:t>
            </a:r>
            <a:r>
              <a:rPr lang="en-GB" sz="2000" dirty="0"/>
              <a:t> if it’s better to use a single model or doubly robust estimation. </a:t>
            </a:r>
          </a:p>
          <a:p>
            <a:r>
              <a:rPr lang="en-GB" sz="2000" dirty="0"/>
              <a:t>As for me, I still like using them because at least it gives me two possibilities of being correct.</a:t>
            </a:r>
            <a:endParaRPr lang="en-US" sz="2000" dirty="0"/>
          </a:p>
        </p:txBody>
      </p:sp>
      <p:sp>
        <p:nvSpPr>
          <p:cNvPr id="4" name="Text Placeholder 3">
            <a:extLst>
              <a:ext uri="{FF2B5EF4-FFF2-40B4-BE49-F238E27FC236}">
                <a16:creationId xmlns:a16="http://schemas.microsoft.com/office/drawing/2014/main" id="{7B0E1C5D-94CC-4447-B2BB-6A7ACA84DD37}"/>
              </a:ext>
            </a:extLst>
          </p:cNvPr>
          <p:cNvSpPr>
            <a:spLocks noGrp="1"/>
          </p:cNvSpPr>
          <p:nvPr>
            <p:ph type="body" sz="quarter" idx="15"/>
          </p:nvPr>
        </p:nvSpPr>
        <p:spPr/>
        <p:txBody>
          <a:bodyPr/>
          <a:lstStyle/>
          <a:p>
            <a:r>
              <a:rPr lang="en-US" dirty="0"/>
              <a:t>So…</a:t>
            </a:r>
          </a:p>
        </p:txBody>
      </p:sp>
    </p:spTree>
    <p:extLst>
      <p:ext uri="{BB962C8B-B14F-4D97-AF65-F5344CB8AC3E}">
        <p14:creationId xmlns:p14="http://schemas.microsoft.com/office/powerpoint/2010/main" val="91050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Instrumental variables (part I)</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1726114"/>
          </a:xfrm>
        </p:spPr>
        <p:txBody>
          <a:bodyPr/>
          <a:lstStyle/>
          <a:p>
            <a:r>
              <a:rPr lang="en-US" dirty="0"/>
              <a:t>What happens when we know we are missing information (omitted bias), but don’t have a way to capture it in a variable (how to measure ability, intelligence, beauty?)</a:t>
            </a:r>
          </a:p>
          <a:p>
            <a:pPr marL="457200" indent="-457200">
              <a:buFont typeface="Arial" panose="020B0604020202020204" pitchFamily="34" charset="0"/>
              <a:buChar char="•"/>
            </a:pPr>
            <a:r>
              <a:rPr lang="en-US" dirty="0"/>
              <a:t>Find a good proxy! </a:t>
            </a:r>
            <a:r>
              <a:rPr lang="en-US" dirty="0">
                <a:sym typeface="Wingdings" pitchFamily="2" charset="2"/>
              </a:rPr>
              <a:t> </a:t>
            </a:r>
            <a:endParaRPr lang="en-US" dirty="0"/>
          </a:p>
        </p:txBody>
      </p:sp>
    </p:spTree>
    <p:extLst>
      <p:ext uri="{BB962C8B-B14F-4D97-AF65-F5344CB8AC3E}">
        <p14:creationId xmlns:p14="http://schemas.microsoft.com/office/powerpoint/2010/main" val="2701796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Instrumental Variables</a:t>
            </a:r>
          </a:p>
        </p:txBody>
      </p:sp>
      <p:sp>
        <p:nvSpPr>
          <p:cNvPr id="11" name="Rounded Rectangle 10">
            <a:extLst>
              <a:ext uri="{FF2B5EF4-FFF2-40B4-BE49-F238E27FC236}">
                <a16:creationId xmlns:a16="http://schemas.microsoft.com/office/drawing/2014/main" id="{E97AC6C9-641C-004B-8DA6-F6996FB6D70D}"/>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Simple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stCxn id="25" idx="3"/>
            <a:endCxn id="11" idx="1"/>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0CB4ED99-A5BC-DD4C-8701-958B9E5F6542}"/>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50373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A5C2C7-B252-024F-8F33-9F6043035539}"/>
              </a:ext>
            </a:extLst>
          </p:cNvPr>
          <p:cNvSpPr>
            <a:spLocks noGrp="1"/>
          </p:cNvSpPr>
          <p:nvPr>
            <p:ph type="body" sz="quarter" idx="17"/>
          </p:nvPr>
        </p:nvSpPr>
        <p:spPr>
          <a:xfrm>
            <a:off x="569154" y="1392573"/>
            <a:ext cx="7990633" cy="2659190"/>
          </a:xfrm>
        </p:spPr>
        <p:txBody>
          <a:bodyPr/>
          <a:lstStyle/>
          <a:p>
            <a:r>
              <a:rPr lang="en-US" sz="1100" dirty="0"/>
              <a:t>So, let’s go back to our hypothetical problem on wanting to understand how much does education affect wage. In our intro de linear regression, we introduced a simple problem where we trying to estimate how much an extra year of education affected hourly wages and saw that, by introducing confounding variables that explained both the treatment and the effect, we could improve the statistical significance and lower the variance of our treatment effect.</a:t>
            </a:r>
          </a:p>
          <a:p>
            <a:r>
              <a:rPr lang="en-US" sz="1100" dirty="0"/>
              <a:t>Instrumental variables, are a similar concept (although its formulation is much more strict to the simple example we first presented).</a:t>
            </a:r>
          </a:p>
          <a:p>
            <a:pPr lvl="2"/>
            <a:r>
              <a:rPr lang="en-US" sz="1100" dirty="0">
                <a:solidFill>
                  <a:schemeClr val="accent4"/>
                </a:solidFill>
                <a:latin typeface="Skyscanner Relative Book" panose="02000506040000020004" pitchFamily="2" charset="77"/>
                <a:ea typeface="Skyscanner Relative Book" panose="02000506040000020004" pitchFamily="2" charset="77"/>
              </a:rPr>
              <a:t>Let’s say we knew that ability is a factor we should take into account (the more able, the more years they will study, the more able, the more savvy at work). However, </a:t>
            </a:r>
            <a:r>
              <a:rPr lang="en-US" sz="1100" b="1" dirty="0">
                <a:solidFill>
                  <a:schemeClr val="accent5"/>
                </a:solidFill>
                <a:latin typeface="Skyscanner Relative Book" panose="02000506040000020004" pitchFamily="2" charset="77"/>
                <a:ea typeface="Skyscanner Relative Book" panose="02000506040000020004" pitchFamily="2" charset="77"/>
              </a:rPr>
              <a:t>how do you measure ability?</a:t>
            </a:r>
          </a:p>
          <a:p>
            <a:pPr lvl="2"/>
            <a:r>
              <a:rPr lang="en-US" sz="1100" dirty="0">
                <a:solidFill>
                  <a:schemeClr val="accent4"/>
                </a:solidFill>
                <a:latin typeface="Skyscanner Relative Book" panose="02000506040000020004" pitchFamily="2" charset="77"/>
                <a:ea typeface="Skyscanner Relative Book" panose="02000506040000020004" pitchFamily="2" charset="77"/>
              </a:rPr>
              <a:t>The idea is to introduce a </a:t>
            </a:r>
            <a:r>
              <a:rPr lang="en-US" sz="1100" b="1" dirty="0">
                <a:solidFill>
                  <a:schemeClr val="bg2"/>
                </a:solidFill>
                <a:latin typeface="Skyscanner Relative Book" panose="02000506040000020004" pitchFamily="2" charset="77"/>
                <a:ea typeface="Skyscanner Relative Book" panose="02000506040000020004" pitchFamily="2" charset="77"/>
              </a:rPr>
              <a:t>proxy: an instrumental variable. </a:t>
            </a:r>
            <a:r>
              <a:rPr lang="en-US" sz="1100" b="1" dirty="0">
                <a:solidFill>
                  <a:schemeClr val="accent4"/>
                </a:solidFill>
                <a:latin typeface="Skyscanner Relative Book" panose="02000506040000020004" pitchFamily="2" charset="77"/>
                <a:ea typeface="Skyscanner Relative Book" panose="02000506040000020004" pitchFamily="2" charset="77"/>
              </a:rPr>
              <a:t>This IV </a:t>
            </a:r>
            <a:r>
              <a:rPr lang="en-GB" sz="1100" b="1" dirty="0">
                <a:solidFill>
                  <a:schemeClr val="accent4"/>
                </a:solidFill>
                <a:latin typeface="Skyscanner Relative Book" panose="02000506040000020004" pitchFamily="2" charset="77"/>
                <a:ea typeface="Skyscanner Relative Book" panose="02000506040000020004" pitchFamily="2" charset="77"/>
              </a:rPr>
              <a:t>causes the treatment and it is only correlated with the outcome through the treatment.</a:t>
            </a:r>
          </a:p>
          <a:p>
            <a:pPr lvl="2"/>
            <a:endParaRPr lang="en-US" sz="1100" dirty="0">
              <a:solidFill>
                <a:schemeClr val="accent4"/>
              </a:solidFill>
              <a:latin typeface="Skyscanner Relative Book" panose="02000506040000020004" pitchFamily="2" charset="77"/>
              <a:ea typeface="Skyscanner Relative Book" panose="02000506040000020004" pitchFamily="2" charset="77"/>
            </a:endParaRPr>
          </a:p>
          <a:p>
            <a:pPr lvl="1"/>
            <a:r>
              <a:rPr lang="en-US" sz="1100" dirty="0">
                <a:solidFill>
                  <a:schemeClr val="accent4"/>
                </a:solidFill>
                <a:latin typeface="Skyscanner Relative Book" panose="02000506040000020004" pitchFamily="2" charset="77"/>
                <a:ea typeface="Skyscanner Relative Book" panose="02000506040000020004" pitchFamily="2" charset="77"/>
              </a:rPr>
              <a:t> </a:t>
            </a:r>
          </a:p>
        </p:txBody>
      </p:sp>
      <p:sp>
        <p:nvSpPr>
          <p:cNvPr id="4" name="Text Placeholder 3">
            <a:extLst>
              <a:ext uri="{FF2B5EF4-FFF2-40B4-BE49-F238E27FC236}">
                <a16:creationId xmlns:a16="http://schemas.microsoft.com/office/drawing/2014/main" id="{13631CBE-7AB2-5B44-AD30-33ED6AAFE171}"/>
              </a:ext>
            </a:extLst>
          </p:cNvPr>
          <p:cNvSpPr>
            <a:spLocks noGrp="1"/>
          </p:cNvSpPr>
          <p:nvPr>
            <p:ph type="body" sz="quarter" idx="15"/>
          </p:nvPr>
        </p:nvSpPr>
        <p:spPr>
          <a:xfrm>
            <a:off x="569155" y="808038"/>
            <a:ext cx="10670189" cy="405111"/>
          </a:xfrm>
        </p:spPr>
        <p:txBody>
          <a:bodyPr/>
          <a:lstStyle/>
          <a:p>
            <a:r>
              <a:rPr lang="en-US" dirty="0"/>
              <a:t>Intro to what are IV and why are they useful.</a:t>
            </a:r>
          </a:p>
        </p:txBody>
      </p:sp>
      <p:grpSp>
        <p:nvGrpSpPr>
          <p:cNvPr id="6" name="Group 5">
            <a:extLst>
              <a:ext uri="{FF2B5EF4-FFF2-40B4-BE49-F238E27FC236}">
                <a16:creationId xmlns:a16="http://schemas.microsoft.com/office/drawing/2014/main" id="{5C5730B0-2385-D54C-92D4-70E1A5FBA79D}"/>
              </a:ext>
            </a:extLst>
          </p:cNvPr>
          <p:cNvGrpSpPr/>
          <p:nvPr/>
        </p:nvGrpSpPr>
        <p:grpSpPr>
          <a:xfrm>
            <a:off x="8907227" y="618750"/>
            <a:ext cx="2715618" cy="1188798"/>
            <a:chOff x="6292902" y="2995555"/>
            <a:chExt cx="3449891" cy="2200375"/>
          </a:xfrm>
        </p:grpSpPr>
        <p:sp>
          <p:nvSpPr>
            <p:cNvPr id="7" name="Oval 6">
              <a:extLst>
                <a:ext uri="{FF2B5EF4-FFF2-40B4-BE49-F238E27FC236}">
                  <a16:creationId xmlns:a16="http://schemas.microsoft.com/office/drawing/2014/main" id="{25B8E587-4A68-C741-B3F2-41D3493A5075}"/>
                </a:ext>
              </a:extLst>
            </p:cNvPr>
            <p:cNvSpPr/>
            <p:nvPr/>
          </p:nvSpPr>
          <p:spPr>
            <a:xfrm>
              <a:off x="6292902" y="3510608"/>
              <a:ext cx="712099" cy="44775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8" name="Oval 7">
              <a:extLst>
                <a:ext uri="{FF2B5EF4-FFF2-40B4-BE49-F238E27FC236}">
                  <a16:creationId xmlns:a16="http://schemas.microsoft.com/office/drawing/2014/main" id="{54076B11-BF7C-8340-91EC-7E889183FE7B}"/>
                </a:ext>
              </a:extLst>
            </p:cNvPr>
            <p:cNvSpPr/>
            <p:nvPr/>
          </p:nvSpPr>
          <p:spPr>
            <a:xfrm>
              <a:off x="6292902" y="4748172"/>
              <a:ext cx="712099" cy="4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Hr</a:t>
              </a:r>
              <a:r>
                <a:rPr lang="en-US" sz="500" b="1" dirty="0">
                  <a:solidFill>
                    <a:srgbClr val="FFFFFF"/>
                  </a:solidFill>
                  <a:latin typeface="Skyscanner Relative Book" panose="02000506040000020004" pitchFamily="2" charset="77"/>
                  <a:ea typeface="Skyscanner Relative Book" panose="02000506040000020004" pitchFamily="2" charset="77"/>
                </a:rPr>
                <a:t> wage</a:t>
              </a:r>
            </a:p>
          </p:txBody>
        </p:sp>
        <p:sp>
          <p:nvSpPr>
            <p:cNvPr id="9" name="Oval 8">
              <a:extLst>
                <a:ext uri="{FF2B5EF4-FFF2-40B4-BE49-F238E27FC236}">
                  <a16:creationId xmlns:a16="http://schemas.microsoft.com/office/drawing/2014/main" id="{05A5CDA0-1901-0340-8F7E-CAFC28BF5751}"/>
                </a:ext>
              </a:extLst>
            </p:cNvPr>
            <p:cNvSpPr/>
            <p:nvPr/>
          </p:nvSpPr>
          <p:spPr>
            <a:xfrm>
              <a:off x="7754861" y="3286729"/>
              <a:ext cx="712099" cy="44775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FFFFFF"/>
                  </a:solidFill>
                  <a:latin typeface="Skyscanner Relative Book" panose="02000506040000020004" pitchFamily="2" charset="77"/>
                  <a:ea typeface="Skyscanner Relative Book" panose="02000506040000020004" pitchFamily="2" charset="77"/>
                </a:rPr>
                <a:t>IQ</a:t>
              </a:r>
            </a:p>
          </p:txBody>
        </p:sp>
        <p:sp>
          <p:nvSpPr>
            <p:cNvPr id="10" name="Oval 9">
              <a:extLst>
                <a:ext uri="{FF2B5EF4-FFF2-40B4-BE49-F238E27FC236}">
                  <a16:creationId xmlns:a16="http://schemas.microsoft.com/office/drawing/2014/main" id="{2265FBC7-36EA-7C4F-B59B-2F0BBD366EB4}"/>
                </a:ext>
              </a:extLst>
            </p:cNvPr>
            <p:cNvSpPr/>
            <p:nvPr/>
          </p:nvSpPr>
          <p:spPr>
            <a:xfrm>
              <a:off x="9030693" y="3667192"/>
              <a:ext cx="712099" cy="44775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Meduc</a:t>
              </a:r>
              <a:endParaRPr lang="en-US" sz="500" b="1" dirty="0">
                <a:solidFill>
                  <a:srgbClr val="FFFFFF"/>
                </a:solidFill>
                <a:latin typeface="Skyscanner Relative Book" panose="02000506040000020004" pitchFamily="2" charset="77"/>
                <a:ea typeface="Skyscanner Relative Book" panose="02000506040000020004" pitchFamily="2" charset="77"/>
              </a:endParaRPr>
            </a:p>
          </p:txBody>
        </p:sp>
        <p:sp>
          <p:nvSpPr>
            <p:cNvPr id="11" name="Oval 10">
              <a:extLst>
                <a:ext uri="{FF2B5EF4-FFF2-40B4-BE49-F238E27FC236}">
                  <a16:creationId xmlns:a16="http://schemas.microsoft.com/office/drawing/2014/main" id="{CD792721-D6EA-414B-B6E9-20432C9C1D17}"/>
                </a:ext>
              </a:extLst>
            </p:cNvPr>
            <p:cNvSpPr/>
            <p:nvPr/>
          </p:nvSpPr>
          <p:spPr>
            <a:xfrm>
              <a:off x="9030694" y="2995555"/>
              <a:ext cx="712099" cy="44775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rgbClr val="FFFFFF"/>
                  </a:solidFill>
                  <a:latin typeface="Skyscanner Relative Book" panose="02000506040000020004" pitchFamily="2" charset="77"/>
                  <a:ea typeface="Skyscanner Relative Book" panose="02000506040000020004" pitchFamily="2" charset="77"/>
                </a:rPr>
                <a:t>Feduc</a:t>
              </a:r>
              <a:endParaRPr lang="en-US" sz="500" b="1" dirty="0">
                <a:solidFill>
                  <a:srgbClr val="FFFFFF"/>
                </a:solidFill>
                <a:latin typeface="Skyscanner Relative Book" panose="02000506040000020004" pitchFamily="2" charset="77"/>
                <a:ea typeface="Skyscanner Relative Book" panose="02000506040000020004" pitchFamily="2" charset="77"/>
              </a:endParaRPr>
            </a:p>
          </p:txBody>
        </p:sp>
        <p:cxnSp>
          <p:nvCxnSpPr>
            <p:cNvPr id="12" name="Straight Arrow Connector 11">
              <a:extLst>
                <a:ext uri="{FF2B5EF4-FFF2-40B4-BE49-F238E27FC236}">
                  <a16:creationId xmlns:a16="http://schemas.microsoft.com/office/drawing/2014/main" id="{31FC44D1-7F00-2F43-9746-669AAB48B94C}"/>
                </a:ext>
              </a:extLst>
            </p:cNvPr>
            <p:cNvCxnSpPr>
              <a:stCxn id="11" idx="2"/>
              <a:endCxn id="9" idx="6"/>
            </p:cNvCxnSpPr>
            <p:nvPr/>
          </p:nvCxnSpPr>
          <p:spPr>
            <a:xfrm flipH="1">
              <a:off x="8466960" y="3219434"/>
              <a:ext cx="563734" cy="29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53D443-D277-2A47-8485-C79E1137842D}"/>
                </a:ext>
              </a:extLst>
            </p:cNvPr>
            <p:cNvCxnSpPr>
              <a:stCxn id="10" idx="2"/>
              <a:endCxn id="9" idx="6"/>
            </p:cNvCxnSpPr>
            <p:nvPr/>
          </p:nvCxnSpPr>
          <p:spPr>
            <a:xfrm flipH="1" flipV="1">
              <a:off x="8466960" y="3510608"/>
              <a:ext cx="563733" cy="38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B7340D0-BC8D-0E43-A79D-7E1BB1A369EF}"/>
                </a:ext>
              </a:extLst>
            </p:cNvPr>
            <p:cNvCxnSpPr>
              <a:stCxn id="9" idx="2"/>
              <a:endCxn id="7" idx="6"/>
            </p:cNvCxnSpPr>
            <p:nvPr/>
          </p:nvCxnSpPr>
          <p:spPr>
            <a:xfrm flipH="1">
              <a:off x="7005001" y="3510608"/>
              <a:ext cx="749860" cy="22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536B88-4B17-2642-8DA9-3C3DB5F1E62F}"/>
                </a:ext>
              </a:extLst>
            </p:cNvPr>
            <p:cNvCxnSpPr>
              <a:stCxn id="7" idx="4"/>
              <a:endCxn id="8" idx="0"/>
            </p:cNvCxnSpPr>
            <p:nvPr/>
          </p:nvCxnSpPr>
          <p:spPr>
            <a:xfrm>
              <a:off x="6648952" y="3958366"/>
              <a:ext cx="0" cy="78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68A58E-CCD9-C041-85E6-E10E92D23731}"/>
                </a:ext>
              </a:extLst>
            </p:cNvPr>
            <p:cNvCxnSpPr>
              <a:stCxn id="9" idx="3"/>
              <a:endCxn id="8" idx="7"/>
            </p:cNvCxnSpPr>
            <p:nvPr/>
          </p:nvCxnSpPr>
          <p:spPr>
            <a:xfrm flipH="1">
              <a:off x="6900717" y="3668914"/>
              <a:ext cx="958428" cy="1144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6D861BDF-9439-704C-96ED-987F196F806C}"/>
                </a:ext>
              </a:extLst>
            </p:cNvPr>
            <p:cNvCxnSpPr>
              <a:stCxn id="11" idx="1"/>
              <a:endCxn id="7" idx="7"/>
            </p:cNvCxnSpPr>
            <p:nvPr/>
          </p:nvCxnSpPr>
          <p:spPr>
            <a:xfrm rot="16200000" flipH="1" flipV="1">
              <a:off x="7760321" y="2201523"/>
              <a:ext cx="515053" cy="2234261"/>
            </a:xfrm>
            <a:prstGeom prst="curvedConnector3">
              <a:avLst>
                <a:gd name="adj1" fmla="val -52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8E3E039-CC95-C646-A6BD-AC7D8F527F81}"/>
                </a:ext>
              </a:extLst>
            </p:cNvPr>
            <p:cNvCxnSpPr>
              <a:stCxn id="10" idx="3"/>
              <a:endCxn id="7" idx="5"/>
            </p:cNvCxnSpPr>
            <p:nvPr/>
          </p:nvCxnSpPr>
          <p:spPr>
            <a:xfrm rot="5400000" flipH="1">
              <a:off x="7939555" y="2853955"/>
              <a:ext cx="156584" cy="2234260"/>
            </a:xfrm>
            <a:prstGeom prst="curvedConnector3">
              <a:avLst>
                <a:gd name="adj1" fmla="val -74176"/>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D473EFA-A2C3-434E-86BD-C48DEDA2F577}"/>
              </a:ext>
            </a:extLst>
          </p:cNvPr>
          <p:cNvGrpSpPr/>
          <p:nvPr/>
        </p:nvGrpSpPr>
        <p:grpSpPr>
          <a:xfrm>
            <a:off x="9187495" y="2523068"/>
            <a:ext cx="2521905" cy="1049866"/>
            <a:chOff x="8926367" y="2580873"/>
            <a:chExt cx="2513159" cy="1603786"/>
          </a:xfrm>
        </p:grpSpPr>
        <p:sp>
          <p:nvSpPr>
            <p:cNvPr id="20" name="Oval 19">
              <a:extLst>
                <a:ext uri="{FF2B5EF4-FFF2-40B4-BE49-F238E27FC236}">
                  <a16:creationId xmlns:a16="http://schemas.microsoft.com/office/drawing/2014/main" id="{B23AB8CD-5B7F-724D-B72F-4302841F3F43}"/>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wage</a:t>
              </a:r>
            </a:p>
          </p:txBody>
        </p:sp>
        <p:sp>
          <p:nvSpPr>
            <p:cNvPr id="21" name="Oval 20">
              <a:extLst>
                <a:ext uri="{FF2B5EF4-FFF2-40B4-BE49-F238E27FC236}">
                  <a16:creationId xmlns:a16="http://schemas.microsoft.com/office/drawing/2014/main" id="{F9546B39-CCF6-B844-A6C9-F68242787784}"/>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22" name="Oval 21">
              <a:extLst>
                <a:ext uri="{FF2B5EF4-FFF2-40B4-BE49-F238E27FC236}">
                  <a16:creationId xmlns:a16="http://schemas.microsoft.com/office/drawing/2014/main" id="{4AA39D5B-87E3-6A49-8054-D2D12034F7F7}"/>
                </a:ext>
              </a:extLst>
            </p:cNvPr>
            <p:cNvSpPr/>
            <p:nvPr/>
          </p:nvSpPr>
          <p:spPr>
            <a:xfrm>
              <a:off x="10685089" y="2580873"/>
              <a:ext cx="75443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ability</a:t>
              </a:r>
            </a:p>
          </p:txBody>
        </p:sp>
        <p:sp>
          <p:nvSpPr>
            <p:cNvPr id="23" name="Oval 22">
              <a:extLst>
                <a:ext uri="{FF2B5EF4-FFF2-40B4-BE49-F238E27FC236}">
                  <a16:creationId xmlns:a16="http://schemas.microsoft.com/office/drawing/2014/main" id="{C910038A-33C5-B54A-870B-C78F05DE19DC}"/>
                </a:ext>
              </a:extLst>
            </p:cNvPr>
            <p:cNvSpPr/>
            <p:nvPr/>
          </p:nvSpPr>
          <p:spPr>
            <a:xfrm>
              <a:off x="8926367" y="2580873"/>
              <a:ext cx="1131656"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instrument</a:t>
              </a:r>
            </a:p>
          </p:txBody>
        </p:sp>
        <p:cxnSp>
          <p:nvCxnSpPr>
            <p:cNvPr id="24" name="Straight Arrow Connector 23">
              <a:extLst>
                <a:ext uri="{FF2B5EF4-FFF2-40B4-BE49-F238E27FC236}">
                  <a16:creationId xmlns:a16="http://schemas.microsoft.com/office/drawing/2014/main" id="{C94B9BEB-2849-3A44-B740-779F0DFB8D7C}"/>
                </a:ext>
              </a:extLst>
            </p:cNvPr>
            <p:cNvCxnSpPr>
              <a:cxnSpLocks/>
              <a:stCxn id="23" idx="4"/>
              <a:endCxn id="21" idx="0"/>
            </p:cNvCxnSpPr>
            <p:nvPr/>
          </p:nvCxnSpPr>
          <p:spPr>
            <a:xfrm>
              <a:off x="9492195" y="3018475"/>
              <a:ext cx="749146"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025C05-E488-F445-AEEA-E7E8A05B2676}"/>
                </a:ext>
              </a:extLst>
            </p:cNvPr>
            <p:cNvCxnSpPr>
              <a:cxnSpLocks/>
              <a:stCxn id="22" idx="4"/>
              <a:endCxn id="21" idx="0"/>
            </p:cNvCxnSpPr>
            <p:nvPr/>
          </p:nvCxnSpPr>
          <p:spPr>
            <a:xfrm flipH="1">
              <a:off x="10241341" y="3018475"/>
              <a:ext cx="820967"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5A93CDE-528E-F54A-B4D8-F902D2CB8A9F}"/>
                </a:ext>
              </a:extLst>
            </p:cNvPr>
            <p:cNvCxnSpPr>
              <a:cxnSpLocks/>
              <a:stCxn id="22" idx="4"/>
              <a:endCxn id="20" idx="0"/>
            </p:cNvCxnSpPr>
            <p:nvPr/>
          </p:nvCxnSpPr>
          <p:spPr>
            <a:xfrm flipH="1">
              <a:off x="10767179" y="3018475"/>
              <a:ext cx="295129" cy="728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0750462-6602-1445-B6DF-DAEE8DC682FF}"/>
                </a:ext>
              </a:extLst>
            </p:cNvPr>
            <p:cNvCxnSpPr>
              <a:cxnSpLocks/>
              <a:stCxn id="21" idx="4"/>
              <a:endCxn id="20"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936CEA2A-05E7-C14E-8AA2-7BF1C150843C}"/>
              </a:ext>
            </a:extLst>
          </p:cNvPr>
          <p:cNvCxnSpPr>
            <a:cxnSpLocks/>
          </p:cNvCxnSpPr>
          <p:nvPr/>
        </p:nvCxnSpPr>
        <p:spPr>
          <a:xfrm>
            <a:off x="569154" y="2302935"/>
            <a:ext cx="1130957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9DF275-155B-3F44-81FC-99F949A00266}"/>
              </a:ext>
            </a:extLst>
          </p:cNvPr>
          <p:cNvCxnSpPr>
            <a:cxnSpLocks/>
          </p:cNvCxnSpPr>
          <p:nvPr/>
        </p:nvCxnSpPr>
        <p:spPr>
          <a:xfrm>
            <a:off x="569154" y="3784601"/>
            <a:ext cx="1130957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DE790BE-D3B9-D94E-8497-D04302FB8783}"/>
              </a:ext>
            </a:extLst>
          </p:cNvPr>
          <p:cNvGrpSpPr/>
          <p:nvPr/>
        </p:nvGrpSpPr>
        <p:grpSpPr>
          <a:xfrm>
            <a:off x="569154" y="3875519"/>
            <a:ext cx="3871814" cy="535436"/>
            <a:chOff x="569154" y="3875519"/>
            <a:chExt cx="3871814" cy="535436"/>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81D0981-7572-8549-8F27-296D271C9BEB}"/>
                    </a:ext>
                  </a:extLst>
                </p:cNvPr>
                <p:cNvSpPr txBox="1"/>
                <p:nvPr/>
              </p:nvSpPr>
              <p:spPr>
                <a:xfrm>
                  <a:off x="569154" y="3899247"/>
                  <a:ext cx="3871814"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1200" b="1" i="1" smtClean="0">
                                <a:solidFill>
                                  <a:schemeClr val="accent1"/>
                                </a:solidFill>
                                <a:latin typeface="Cambria Math" panose="02040503050406030204" pitchFamily="18" charset="0"/>
                              </a:rPr>
                            </m:ctrlPr>
                          </m:sSubPr>
                          <m:e>
                            <m:r>
                              <a:rPr lang="en-GB" sz="1200" b="1" i="1" smtClean="0">
                                <a:solidFill>
                                  <a:schemeClr val="accent1"/>
                                </a:solidFill>
                                <a:latin typeface="Cambria Math" panose="02040503050406030204" pitchFamily="18" charset="0"/>
                              </a:rPr>
                              <m:t>𝒀</m:t>
                            </m:r>
                          </m:e>
                          <m:sub>
                            <m:r>
                              <a:rPr lang="en-GB" sz="1200" b="1" i="1" smtClean="0">
                                <a:solidFill>
                                  <a:schemeClr val="accent1"/>
                                </a:solidFill>
                                <a:latin typeface="Cambria Math" panose="02040503050406030204" pitchFamily="18" charset="0"/>
                              </a:rPr>
                              <m:t>𝒊</m:t>
                            </m:r>
                          </m:sub>
                        </m:sSub>
                        <m:r>
                          <a:rPr lang="en-GB" sz="1200" b="0" i="1" smtClean="0">
                            <a:solidFill>
                              <a:schemeClr val="accent4"/>
                            </a:solidFill>
                            <a:latin typeface="Cambria Math" panose="02040503050406030204" pitchFamily="18" charset="0"/>
                          </a:rPr>
                          <m:t>=</m:t>
                        </m:r>
                        <m:sSub>
                          <m:sSubPr>
                            <m:ctrlPr>
                              <a:rPr lang="en-GB" sz="1200" b="0" i="1" smtClean="0">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ea typeface="Cambria Math" panose="02040503050406030204" pitchFamily="18" charset="0"/>
                              </a:rPr>
                              <m:t>𝛽</m:t>
                            </m:r>
                          </m:e>
                          <m:sub>
                            <m:r>
                              <a:rPr lang="en-GB" sz="1200" b="0" i="1" smtClean="0">
                                <a:solidFill>
                                  <a:schemeClr val="accent4"/>
                                </a:solidFill>
                                <a:latin typeface="Cambria Math" panose="02040503050406030204" pitchFamily="18" charset="0"/>
                              </a:rPr>
                              <m:t>0</m:t>
                            </m:r>
                          </m:sub>
                        </m:sSub>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b="0" i="1" smtClean="0">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m:t>
                        </m:r>
                        <m:r>
                          <a:rPr lang="en-GB" sz="1200" b="1" i="1" smtClean="0">
                            <a:solidFill>
                              <a:schemeClr val="tx2"/>
                            </a:solidFill>
                            <a:latin typeface="Cambria Math" panose="02040503050406030204" pitchFamily="18" charset="0"/>
                          </a:rPr>
                          <m:t>𝑻</m:t>
                        </m:r>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b="0" i="1" smtClean="0">
                                <a:solidFill>
                                  <a:schemeClr val="accent4"/>
                                </a:solidFill>
                                <a:latin typeface="Cambria Math" panose="02040503050406030204" pitchFamily="18" charset="0"/>
                              </a:rPr>
                              <m:t>2</m:t>
                            </m:r>
                          </m:sub>
                        </m:sSub>
                        <m:r>
                          <a:rPr lang="en-GB" sz="1200" b="0" i="1" smtClean="0">
                            <a:solidFill>
                              <a:schemeClr val="accent4"/>
                            </a:solidFill>
                            <a:latin typeface="Cambria Math" panose="02040503050406030204" pitchFamily="18" charset="0"/>
                          </a:rPr>
                          <m:t>∗</m:t>
                        </m:r>
                        <m:r>
                          <a:rPr lang="en-GB" sz="1200" b="1" i="1" smtClean="0">
                            <a:solidFill>
                              <a:schemeClr val="accent5"/>
                            </a:solidFill>
                            <a:latin typeface="Cambria Math" panose="02040503050406030204" pitchFamily="18" charset="0"/>
                          </a:rPr>
                          <m:t>𝑾</m:t>
                        </m:r>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ea typeface="Cambria Math" panose="02040503050406030204" pitchFamily="18" charset="0"/>
                              </a:rPr>
                              <m:t>𝑢</m:t>
                            </m:r>
                          </m:e>
                          <m:sub>
                            <m:r>
                              <a:rPr lang="en-GB" sz="1200" b="0" i="1" smtClean="0">
                                <a:solidFill>
                                  <a:schemeClr val="accent4"/>
                                </a:solidFill>
                                <a:latin typeface="Cambria Math" panose="02040503050406030204" pitchFamily="18" charset="0"/>
                              </a:rPr>
                              <m:t>𝑖</m:t>
                            </m:r>
                          </m:sub>
                        </m:sSub>
                      </m:oMath>
                    </m:oMathPara>
                  </a14:m>
                  <a:endParaRPr lang="en-GB" sz="1200" dirty="0">
                    <a:solidFill>
                      <a:schemeClr val="accent4"/>
                    </a:solidFill>
                  </a:endParaRPr>
                </a:p>
              </p:txBody>
            </p:sp>
          </mc:Choice>
          <mc:Fallback xmlns="">
            <p:sp>
              <p:nvSpPr>
                <p:cNvPr id="42" name="TextBox 41">
                  <a:extLst>
                    <a:ext uri="{FF2B5EF4-FFF2-40B4-BE49-F238E27FC236}">
                      <a16:creationId xmlns:a16="http://schemas.microsoft.com/office/drawing/2014/main" id="{F81D0981-7572-8549-8F27-296D271C9BEB}"/>
                    </a:ext>
                  </a:extLst>
                </p:cNvPr>
                <p:cNvSpPr txBox="1">
                  <a:spLocks noRot="1" noChangeAspect="1" noMove="1" noResize="1" noEditPoints="1" noAdjustHandles="1" noChangeArrowheads="1" noChangeShapeType="1" noTextEdit="1"/>
                </p:cNvSpPr>
                <p:nvPr/>
              </p:nvSpPr>
              <p:spPr>
                <a:xfrm>
                  <a:off x="569154" y="3899247"/>
                  <a:ext cx="3871814" cy="184666"/>
                </a:xfrm>
                <a:prstGeom prst="rect">
                  <a:avLst/>
                </a:prstGeom>
                <a:blipFill>
                  <a:blip r:embed="rId2"/>
                  <a:stretch>
                    <a:fillRect l="-1307" b="-33333"/>
                  </a:stretch>
                </a:blipFill>
              </p:spPr>
              <p:txBody>
                <a:bodyPr/>
                <a:lstStyle/>
                <a:p>
                  <a:r>
                    <a:rPr lang="en-US">
                      <a:noFill/>
                    </a:rPr>
                    <a:t> </a:t>
                  </a:r>
                </a:p>
              </p:txBody>
            </p:sp>
          </mc:Fallback>
        </mc:AlternateContent>
        <p:sp>
          <p:nvSpPr>
            <p:cNvPr id="43" name="Rounded Rectangle 42">
              <a:extLst>
                <a:ext uri="{FF2B5EF4-FFF2-40B4-BE49-F238E27FC236}">
                  <a16:creationId xmlns:a16="http://schemas.microsoft.com/office/drawing/2014/main" id="{0241CAF7-863F-4C4F-AC2D-404839748B7A}"/>
                </a:ext>
              </a:extLst>
            </p:cNvPr>
            <p:cNvSpPr/>
            <p:nvPr/>
          </p:nvSpPr>
          <p:spPr>
            <a:xfrm>
              <a:off x="2396067" y="3899246"/>
              <a:ext cx="1024466" cy="23123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i="1" dirty="0">
                  <a:solidFill>
                    <a:schemeClr val="accent5"/>
                  </a:solidFill>
                  <a:latin typeface="Skyscanner Relative Book" panose="02000506040000020004" pitchFamily="2" charset="77"/>
                  <a:ea typeface="Skyscanner Relative Book" panose="02000506040000020004" pitchFamily="2" charset="77"/>
                </a:rPr>
                <a:t>Unknown noise</a:t>
              </a:r>
            </a:p>
          </p:txBody>
        </p:sp>
        <p:sp>
          <p:nvSpPr>
            <p:cNvPr id="45" name="Rounded Rectangle 44">
              <a:extLst>
                <a:ext uri="{FF2B5EF4-FFF2-40B4-BE49-F238E27FC236}">
                  <a16:creationId xmlns:a16="http://schemas.microsoft.com/office/drawing/2014/main" id="{D4462E7A-EA12-B74B-8F69-11D5D0336C87}"/>
                </a:ext>
              </a:extLst>
            </p:cNvPr>
            <p:cNvSpPr/>
            <p:nvPr/>
          </p:nvSpPr>
          <p:spPr>
            <a:xfrm>
              <a:off x="2065868" y="3875519"/>
              <a:ext cx="220133" cy="53543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i="1" dirty="0">
                <a:solidFill>
                  <a:schemeClr val="accent5"/>
                </a:solidFill>
              </a:endParaRPr>
            </a:p>
          </p:txBody>
        </p:sp>
        <p:sp>
          <p:nvSpPr>
            <p:cNvPr id="44" name="Rounded Rectangle 43">
              <a:extLst>
                <a:ext uri="{FF2B5EF4-FFF2-40B4-BE49-F238E27FC236}">
                  <a16:creationId xmlns:a16="http://schemas.microsoft.com/office/drawing/2014/main" id="{C5E3EB44-081C-584D-AAED-6DB1E7FBCB5E}"/>
                </a:ext>
              </a:extLst>
            </p:cNvPr>
            <p:cNvSpPr/>
            <p:nvPr/>
          </p:nvSpPr>
          <p:spPr>
            <a:xfrm>
              <a:off x="2065868" y="4179722"/>
              <a:ext cx="1354664" cy="231233"/>
            </a:xfrm>
            <a:prstGeom prst="roundRect">
              <a:avLst/>
            </a:prstGeom>
            <a:solidFill>
              <a:srgbClr val="FFFFFF"/>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i="1" dirty="0">
                  <a:solidFill>
                    <a:schemeClr val="accent5"/>
                  </a:solidFill>
                  <a:latin typeface="Skyscanner Relative Book" panose="02000506040000020004" pitchFamily="2" charset="77"/>
                  <a:ea typeface="Skyscanner Relative Book" panose="02000506040000020004" pitchFamily="2" charset="77"/>
                </a:rPr>
                <a:t>Know variable, but impossible to measure</a:t>
              </a:r>
            </a:p>
          </p:txBody>
        </p:sp>
        <p:cxnSp>
          <p:nvCxnSpPr>
            <p:cNvPr id="47" name="Straight Connector 46">
              <a:extLst>
                <a:ext uri="{FF2B5EF4-FFF2-40B4-BE49-F238E27FC236}">
                  <a16:creationId xmlns:a16="http://schemas.microsoft.com/office/drawing/2014/main" id="{3D7214D6-90F4-DB4F-969D-3322BAE470E4}"/>
                </a:ext>
              </a:extLst>
            </p:cNvPr>
            <p:cNvCxnSpPr/>
            <p:nvPr/>
          </p:nvCxnSpPr>
          <p:spPr>
            <a:xfrm flipH="1">
              <a:off x="2065868" y="4179722"/>
              <a:ext cx="220133"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2A141DD-F481-EA4C-A190-1E21736730E5}"/>
                  </a:ext>
                </a:extLst>
              </p:cNvPr>
              <p:cNvSpPr txBox="1"/>
              <p:nvPr/>
            </p:nvSpPr>
            <p:spPr>
              <a:xfrm>
                <a:off x="569154" y="4607929"/>
                <a:ext cx="3871814"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1200" b="1" i="1" smtClean="0">
                              <a:solidFill>
                                <a:schemeClr val="accent1"/>
                              </a:solidFill>
                              <a:latin typeface="Cambria Math" panose="02040503050406030204" pitchFamily="18" charset="0"/>
                            </a:rPr>
                          </m:ctrlPr>
                        </m:sSubPr>
                        <m:e>
                          <m:r>
                            <a:rPr lang="en-GB" sz="1200" b="1" i="1" smtClean="0">
                              <a:solidFill>
                                <a:schemeClr val="accent1"/>
                              </a:solidFill>
                              <a:latin typeface="Cambria Math" panose="02040503050406030204" pitchFamily="18" charset="0"/>
                            </a:rPr>
                            <m:t>𝒀</m:t>
                          </m:r>
                        </m:e>
                        <m:sub>
                          <m:r>
                            <a:rPr lang="en-GB" sz="1200" b="1" i="1" smtClean="0">
                              <a:solidFill>
                                <a:schemeClr val="accent1"/>
                              </a:solidFill>
                              <a:latin typeface="Cambria Math" panose="02040503050406030204" pitchFamily="18" charset="0"/>
                            </a:rPr>
                            <m:t>𝒊</m:t>
                          </m:r>
                        </m:sub>
                      </m:sSub>
                      <m:r>
                        <a:rPr lang="en-GB" sz="1200" b="0" i="1" smtClean="0">
                          <a:solidFill>
                            <a:schemeClr val="accent4"/>
                          </a:solidFill>
                          <a:latin typeface="Cambria Math" panose="02040503050406030204" pitchFamily="18" charset="0"/>
                        </a:rPr>
                        <m:t>=</m:t>
                      </m:r>
                      <m:sSub>
                        <m:sSubPr>
                          <m:ctrlPr>
                            <a:rPr lang="en-GB" sz="1200" b="0" i="1" smtClean="0">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ea typeface="Cambria Math" panose="02040503050406030204" pitchFamily="18" charset="0"/>
                            </a:rPr>
                            <m:t>𝛽</m:t>
                          </m:r>
                        </m:e>
                        <m:sub>
                          <m:r>
                            <a:rPr lang="en-GB" sz="1200" b="0" i="1" smtClean="0">
                              <a:solidFill>
                                <a:schemeClr val="accent4"/>
                              </a:solidFill>
                              <a:latin typeface="Cambria Math" panose="02040503050406030204" pitchFamily="18" charset="0"/>
                            </a:rPr>
                            <m:t>0</m:t>
                          </m:r>
                        </m:sub>
                      </m:sSub>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b="0" i="1" smtClean="0">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m:t>
                      </m:r>
                      <m:r>
                        <a:rPr lang="en-GB" sz="1200" b="1" i="1" smtClean="0">
                          <a:solidFill>
                            <a:schemeClr val="tx2"/>
                          </a:solidFill>
                          <a:latin typeface="Cambria Math" panose="02040503050406030204" pitchFamily="18" charset="0"/>
                        </a:rPr>
                        <m:t>𝑻</m:t>
                      </m:r>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ea typeface="Cambria Math" panose="02040503050406030204" pitchFamily="18" charset="0"/>
                            </a:rPr>
                            <m:t>𝑣</m:t>
                          </m:r>
                        </m:e>
                        <m:sub>
                          <m:r>
                            <a:rPr lang="en-GB" sz="1200" b="0" i="1" smtClean="0">
                              <a:solidFill>
                                <a:schemeClr val="accent4"/>
                              </a:solidFill>
                              <a:latin typeface="Cambria Math" panose="02040503050406030204" pitchFamily="18" charset="0"/>
                            </a:rPr>
                            <m:t>𝑖</m:t>
                          </m:r>
                        </m:sub>
                      </m:sSub>
                    </m:oMath>
                  </m:oMathPara>
                </a14:m>
                <a:endParaRPr lang="en-GB" sz="1200" dirty="0">
                  <a:solidFill>
                    <a:schemeClr val="accent4"/>
                  </a:solidFill>
                </a:endParaRPr>
              </a:p>
            </p:txBody>
          </p:sp>
        </mc:Choice>
        <mc:Fallback xmlns="">
          <p:sp>
            <p:nvSpPr>
              <p:cNvPr id="49" name="TextBox 48">
                <a:extLst>
                  <a:ext uri="{FF2B5EF4-FFF2-40B4-BE49-F238E27FC236}">
                    <a16:creationId xmlns:a16="http://schemas.microsoft.com/office/drawing/2014/main" id="{72A141DD-F481-EA4C-A190-1E21736730E5}"/>
                  </a:ext>
                </a:extLst>
              </p:cNvPr>
              <p:cNvSpPr txBox="1">
                <a:spLocks noRot="1" noChangeAspect="1" noMove="1" noResize="1" noEditPoints="1" noAdjustHandles="1" noChangeArrowheads="1" noChangeShapeType="1" noTextEdit="1"/>
              </p:cNvSpPr>
              <p:nvPr/>
            </p:nvSpPr>
            <p:spPr>
              <a:xfrm>
                <a:off x="569154" y="4607929"/>
                <a:ext cx="3871814" cy="184666"/>
              </a:xfrm>
              <a:prstGeom prst="rect">
                <a:avLst/>
              </a:prstGeom>
              <a:blipFill>
                <a:blip r:embed="rId3"/>
                <a:stretch>
                  <a:fillRect l="-1307" b="-31250"/>
                </a:stretch>
              </a:blipFill>
            </p:spPr>
            <p:txBody>
              <a:bodyPr/>
              <a:lstStyle/>
              <a:p>
                <a:r>
                  <a:rPr lang="en-US">
                    <a:noFill/>
                  </a:rPr>
                  <a:t> </a:t>
                </a:r>
              </a:p>
            </p:txBody>
          </p:sp>
        </mc:Fallback>
      </mc:AlternateContent>
      <p:sp>
        <p:nvSpPr>
          <p:cNvPr id="50" name="Right Brace 49">
            <a:extLst>
              <a:ext uri="{FF2B5EF4-FFF2-40B4-BE49-F238E27FC236}">
                <a16:creationId xmlns:a16="http://schemas.microsoft.com/office/drawing/2014/main" id="{38CF3873-0639-D746-8793-073690FD4596}"/>
              </a:ext>
            </a:extLst>
          </p:cNvPr>
          <p:cNvSpPr/>
          <p:nvPr/>
        </p:nvSpPr>
        <p:spPr>
          <a:xfrm rot="5400000">
            <a:off x="2528729" y="3683979"/>
            <a:ext cx="115583" cy="1668022"/>
          </a:xfrm>
          <a:prstGeom prst="righ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E980803D-DE92-6D40-85DA-7B72A9A339FD}"/>
              </a:ext>
            </a:extLst>
          </p:cNvPr>
          <p:cNvSpPr/>
          <p:nvPr/>
        </p:nvSpPr>
        <p:spPr>
          <a:xfrm>
            <a:off x="1777911" y="4575782"/>
            <a:ext cx="254090" cy="301018"/>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a:extLst>
              <a:ext uri="{FF2B5EF4-FFF2-40B4-BE49-F238E27FC236}">
                <a16:creationId xmlns:a16="http://schemas.microsoft.com/office/drawing/2014/main" id="{A8C90841-3496-1E48-BB57-E25A7CFB4ABC}"/>
              </a:ext>
            </a:extLst>
          </p:cNvPr>
          <p:cNvCxnSpPr>
            <a:cxnSpLocks/>
          </p:cNvCxnSpPr>
          <p:nvPr/>
        </p:nvCxnSpPr>
        <p:spPr>
          <a:xfrm rot="10800000" flipV="1">
            <a:off x="2032001" y="4525599"/>
            <a:ext cx="567269" cy="184666"/>
          </a:xfrm>
          <a:prstGeom prst="curvedConnector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5" name="Right Brace 54">
            <a:extLst>
              <a:ext uri="{FF2B5EF4-FFF2-40B4-BE49-F238E27FC236}">
                <a16:creationId xmlns:a16="http://schemas.microsoft.com/office/drawing/2014/main" id="{5A418D04-217F-2D4E-8018-63B9EDABB65E}"/>
              </a:ext>
            </a:extLst>
          </p:cNvPr>
          <p:cNvSpPr/>
          <p:nvPr/>
        </p:nvSpPr>
        <p:spPr>
          <a:xfrm rot="5400000">
            <a:off x="1572131" y="4533098"/>
            <a:ext cx="119596" cy="867879"/>
          </a:xfrm>
          <a:prstGeom prst="righ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Rounded Rectangle 55">
                <a:extLst>
                  <a:ext uri="{FF2B5EF4-FFF2-40B4-BE49-F238E27FC236}">
                    <a16:creationId xmlns:a16="http://schemas.microsoft.com/office/drawing/2014/main" id="{94853A88-FF96-D14C-9078-2995D3E912AB}"/>
                  </a:ext>
                </a:extLst>
              </p:cNvPr>
              <p:cNvSpPr/>
              <p:nvPr/>
            </p:nvSpPr>
            <p:spPr>
              <a:xfrm>
                <a:off x="1197989" y="5053232"/>
                <a:ext cx="3306278" cy="1289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chemeClr val="accent4"/>
                    </a:solidFill>
                    <a:latin typeface="Skyscanner Relative Book" panose="02000506040000020004" pitchFamily="2" charset="77"/>
                    <a:ea typeface="Skyscanner Relative Book" panose="02000506040000020004" pitchFamily="2" charset="77"/>
                  </a:rPr>
                  <a:t>We know </a:t>
                </a:r>
                <a14:m>
                  <m:oMath xmlns:m="http://schemas.openxmlformats.org/officeDocument/2006/math">
                    <m:r>
                      <a:rPr lang="en-GB" sz="1100" b="1" i="1">
                        <a:solidFill>
                          <a:schemeClr val="accent5"/>
                        </a:solidFill>
                        <a:latin typeface="Cambria Math" panose="02040503050406030204" pitchFamily="18" charset="0"/>
                      </a:rPr>
                      <m:t>𝑾</m:t>
                    </m:r>
                  </m:oMath>
                </a14:m>
                <a:r>
                  <a:rPr lang="en-US" sz="1100" dirty="0">
                    <a:solidFill>
                      <a:schemeClr val="accent4"/>
                    </a:solidFill>
                    <a:latin typeface="Skyscanner Relative Book" panose="02000506040000020004" pitchFamily="2" charset="77"/>
                    <a:ea typeface="Skyscanner Relative Book" panose="02000506040000020004" pitchFamily="2" charset="77"/>
                  </a:rPr>
                  <a:t> is a confounder, so it should have some effect over </a:t>
                </a:r>
                <a14:m>
                  <m:oMath xmlns:m="http://schemas.openxmlformats.org/officeDocument/2006/math">
                    <m:r>
                      <a:rPr lang="en-GB" sz="1100" b="1" i="1">
                        <a:solidFill>
                          <a:schemeClr val="tx2"/>
                        </a:solidFill>
                        <a:latin typeface="Cambria Math" panose="02040503050406030204" pitchFamily="18" charset="0"/>
                      </a:rPr>
                      <m:t>𝑻</m:t>
                    </m:r>
                    <m:r>
                      <a:rPr lang="en-GB" sz="1100" b="1" i="1">
                        <a:solidFill>
                          <a:schemeClr val="tx2"/>
                        </a:solidFill>
                        <a:latin typeface="Cambria Math" panose="02040503050406030204" pitchFamily="18" charset="0"/>
                      </a:rPr>
                      <m:t> </m:t>
                    </m:r>
                  </m:oMath>
                </a14:m>
                <a:r>
                  <a:rPr lang="en-US" sz="1100" dirty="0">
                    <a:solidFill>
                      <a:schemeClr val="accent4"/>
                    </a:solidFill>
                    <a:latin typeface="Skyscanner Relative Book" panose="02000506040000020004" pitchFamily="2" charset="77"/>
                    <a:ea typeface="Skyscanner Relative Book" panose="02000506040000020004" pitchFamily="2" charset="77"/>
                  </a:rPr>
                  <a:t>:</a:t>
                </a:r>
              </a:p>
              <a:p>
                <a:pPr marL="171450" indent="-171450">
                  <a:buFont typeface="Arial" panose="020B0604020202020204" pitchFamily="34" charset="0"/>
                  <a:buChar char="•"/>
                </a:pPr>
                <a14:m>
                  <m:oMath xmlns:m="http://schemas.openxmlformats.org/officeDocument/2006/math">
                    <m:r>
                      <a:rPr lang="en-GB" sz="1100" b="1" i="1" smtClean="0">
                        <a:solidFill>
                          <a:schemeClr val="accent4"/>
                        </a:solidFill>
                        <a:latin typeface="Cambria Math" panose="02040503050406030204" pitchFamily="18" charset="0"/>
                      </a:rPr>
                      <m:t>𝑪𝒐𝒗</m:t>
                    </m:r>
                    <m:d>
                      <m:dPr>
                        <m:ctrlPr>
                          <a:rPr lang="en-GB" sz="1100" b="1" i="1" smtClean="0">
                            <a:solidFill>
                              <a:schemeClr val="accent4"/>
                            </a:solidFill>
                            <a:latin typeface="Cambria Math" panose="02040503050406030204" pitchFamily="18" charset="0"/>
                          </a:rPr>
                        </m:ctrlPr>
                      </m:dPr>
                      <m:e>
                        <m:r>
                          <a:rPr lang="en-GB" sz="1100" b="1" i="1" smtClean="0">
                            <a:solidFill>
                              <a:schemeClr val="accent4"/>
                            </a:solidFill>
                            <a:latin typeface="Cambria Math" panose="02040503050406030204" pitchFamily="18" charset="0"/>
                          </a:rPr>
                          <m:t>𝑻</m:t>
                        </m:r>
                        <m:r>
                          <a:rPr lang="en-GB" sz="1100" b="1" i="1" smtClean="0">
                            <a:solidFill>
                              <a:schemeClr val="accent4"/>
                            </a:solidFill>
                            <a:latin typeface="Cambria Math" panose="02040503050406030204" pitchFamily="18" charset="0"/>
                          </a:rPr>
                          <m:t>,</m:t>
                        </m:r>
                        <m:r>
                          <a:rPr lang="en-GB" sz="1100" b="1" i="1" smtClean="0">
                            <a:solidFill>
                              <a:schemeClr val="accent4"/>
                            </a:solidFill>
                            <a:latin typeface="Cambria Math" panose="02040503050406030204" pitchFamily="18" charset="0"/>
                          </a:rPr>
                          <m:t>𝒗</m:t>
                        </m:r>
                      </m:e>
                    </m:d>
                    <m:r>
                      <a:rPr lang="en-GB" sz="1100" b="1" i="1" smtClean="0">
                        <a:solidFill>
                          <a:schemeClr val="accent4"/>
                        </a:solidFill>
                        <a:latin typeface="Cambria Math" panose="02040503050406030204" pitchFamily="18" charset="0"/>
                        <a:ea typeface="Cambria Math" panose="02040503050406030204" pitchFamily="18" charset="0"/>
                      </a:rPr>
                      <m:t>≠</m:t>
                    </m:r>
                    <m:r>
                      <a:rPr lang="en-GB" sz="1100" b="1" i="1" smtClean="0">
                        <a:solidFill>
                          <a:schemeClr val="accent4"/>
                        </a:solidFill>
                        <a:latin typeface="Cambria Math" panose="02040503050406030204" pitchFamily="18" charset="0"/>
                        <a:ea typeface="Cambria Math" panose="02040503050406030204" pitchFamily="18" charset="0"/>
                      </a:rPr>
                      <m:t>𝟎</m:t>
                    </m:r>
                  </m:oMath>
                </a14:m>
                <a:endParaRPr lang="en-GB" sz="1100" b="1" dirty="0">
                  <a:solidFill>
                    <a:schemeClr val="accent4"/>
                  </a:solidFill>
                  <a:latin typeface="Skyscanner Relative Book" panose="02000506040000020004" pitchFamily="2" charset="77"/>
                  <a:ea typeface="Cambria Math" panose="02040503050406030204" pitchFamily="18" charset="0"/>
                </a:endParaRP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In other words, ‘ability’ is correlated with education with some strength and (probably) positively relationship.</a:t>
                </a: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But we still can’t measure it!!</a:t>
                </a:r>
              </a:p>
              <a:p>
                <a:pPr marL="171450" indent="-171450">
                  <a:buFont typeface="Arial" panose="020B0604020202020204" pitchFamily="34" charset="0"/>
                  <a:buChar char="•"/>
                </a:pP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56" name="Rounded Rectangle 55">
                <a:extLst>
                  <a:ext uri="{FF2B5EF4-FFF2-40B4-BE49-F238E27FC236}">
                    <a16:creationId xmlns:a16="http://schemas.microsoft.com/office/drawing/2014/main" id="{94853A88-FF96-D14C-9078-2995D3E912AB}"/>
                  </a:ext>
                </a:extLst>
              </p:cNvPr>
              <p:cNvSpPr>
                <a:spLocks noRot="1" noChangeAspect="1" noMove="1" noResize="1" noEditPoints="1" noAdjustHandles="1" noChangeArrowheads="1" noChangeShapeType="1" noTextEdit="1"/>
              </p:cNvSpPr>
              <p:nvPr/>
            </p:nvSpPr>
            <p:spPr>
              <a:xfrm>
                <a:off x="1197989" y="5053232"/>
                <a:ext cx="3306278" cy="1289511"/>
              </a:xfrm>
              <a:prstGeom prst="roundRect">
                <a:avLst/>
              </a:prstGeom>
              <a:blipFill>
                <a:blip r:embed="rId4"/>
                <a:stretch>
                  <a:fillRect b="-485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a:extLst>
                  <a:ext uri="{FF2B5EF4-FFF2-40B4-BE49-F238E27FC236}">
                    <a16:creationId xmlns:a16="http://schemas.microsoft.com/office/drawing/2014/main" id="{B6D9C0A5-186A-BF4F-95BE-B5A83E29473D}"/>
                  </a:ext>
                </a:extLst>
              </p:cNvPr>
              <p:cNvSpPr/>
              <p:nvPr/>
            </p:nvSpPr>
            <p:spPr>
              <a:xfrm>
                <a:off x="4570804" y="5053232"/>
                <a:ext cx="3306278" cy="1289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dirty="0">
                    <a:solidFill>
                      <a:schemeClr val="accent4"/>
                    </a:solidFill>
                    <a:latin typeface="Skyscanner Relative Book" panose="02000506040000020004" pitchFamily="2" charset="77"/>
                    <a:ea typeface="Skyscanner Relative Book" panose="02000506040000020004" pitchFamily="2" charset="77"/>
                  </a:rPr>
                  <a:t>Now, if we introduced an instrumental variable Z, that is only correlated with Y through T…:</a:t>
                </a:r>
              </a:p>
              <a:p>
                <a:pPr marL="171450" indent="-171450">
                  <a:buFont typeface="Arial" panose="020B0604020202020204" pitchFamily="34" charset="0"/>
                  <a:buChar char="•"/>
                </a:pPr>
                <a14:m>
                  <m:oMath xmlns:m="http://schemas.openxmlformats.org/officeDocument/2006/math">
                    <m:r>
                      <a:rPr lang="en-GB" sz="1100" b="1" i="1">
                        <a:solidFill>
                          <a:schemeClr val="accent4"/>
                        </a:solidFill>
                        <a:latin typeface="Cambria Math" panose="02040503050406030204" pitchFamily="18" charset="0"/>
                      </a:rPr>
                      <m:t>𝑪𝒐𝒗</m:t>
                    </m:r>
                    <m:d>
                      <m:dPr>
                        <m:ctrlPr>
                          <a:rPr lang="en-GB" sz="1100" b="1" i="1">
                            <a:solidFill>
                              <a:schemeClr val="accent4"/>
                            </a:solidFill>
                            <a:latin typeface="Cambria Math" panose="02040503050406030204" pitchFamily="18" charset="0"/>
                          </a:rPr>
                        </m:ctrlPr>
                      </m:dPr>
                      <m:e>
                        <m:r>
                          <a:rPr lang="en-GB" sz="1100" b="1" i="1" smtClean="0">
                            <a:solidFill>
                              <a:schemeClr val="accent4"/>
                            </a:solidFill>
                            <a:latin typeface="Cambria Math" panose="02040503050406030204" pitchFamily="18" charset="0"/>
                          </a:rPr>
                          <m:t>𝒁</m:t>
                        </m:r>
                        <m:r>
                          <a:rPr lang="en-GB" sz="1100" b="1" i="1">
                            <a:solidFill>
                              <a:schemeClr val="accent4"/>
                            </a:solidFill>
                            <a:latin typeface="Cambria Math" panose="02040503050406030204" pitchFamily="18" charset="0"/>
                          </a:rPr>
                          <m:t>,</m:t>
                        </m:r>
                        <m:r>
                          <a:rPr lang="en-GB" sz="1100" b="1" i="1">
                            <a:solidFill>
                              <a:schemeClr val="accent4"/>
                            </a:solidFill>
                            <a:latin typeface="Cambria Math" panose="02040503050406030204" pitchFamily="18" charset="0"/>
                          </a:rPr>
                          <m:t>𝒗</m:t>
                        </m:r>
                      </m:e>
                    </m:d>
                    <m:r>
                      <a:rPr lang="en-GB" sz="1100" b="1" i="1" smtClean="0">
                        <a:solidFill>
                          <a:schemeClr val="accent4"/>
                        </a:solidFill>
                        <a:latin typeface="Cambria Math" panose="02040503050406030204" pitchFamily="18" charset="0"/>
                        <a:ea typeface="Cambria Math" panose="02040503050406030204" pitchFamily="18" charset="0"/>
                      </a:rPr>
                      <m:t>=</m:t>
                    </m:r>
                    <m:r>
                      <a:rPr lang="en-GB" sz="1100" b="1" i="1">
                        <a:solidFill>
                          <a:schemeClr val="accent4"/>
                        </a:solidFill>
                        <a:latin typeface="Cambria Math" panose="02040503050406030204" pitchFamily="18" charset="0"/>
                        <a:ea typeface="Cambria Math" panose="02040503050406030204" pitchFamily="18" charset="0"/>
                      </a:rPr>
                      <m:t>𝟎</m:t>
                    </m:r>
                  </m:oMath>
                </a14:m>
                <a:endParaRPr lang="en-GB" sz="1100" b="1" dirty="0">
                  <a:solidFill>
                    <a:schemeClr val="accent4"/>
                  </a:solidFill>
                  <a:latin typeface="Skyscanner Relative Book" panose="02000506040000020004" pitchFamily="2" charset="77"/>
                  <a:ea typeface="Cambria Math" panose="02040503050406030204" pitchFamily="18" charset="0"/>
                </a:endParaRPr>
              </a:p>
              <a:p>
                <a:pPr marL="171450"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If this wasn’t </a:t>
                </a:r>
                <a14:m>
                  <m:oMath xmlns:m="http://schemas.openxmlformats.org/officeDocument/2006/math">
                    <m:r>
                      <a:rPr lang="en-GB" sz="1100" b="1" i="1">
                        <a:solidFill>
                          <a:schemeClr val="accent4"/>
                        </a:solidFill>
                        <a:latin typeface="Cambria Math" panose="02040503050406030204" pitchFamily="18" charset="0"/>
                        <a:ea typeface="Cambria Math" panose="02040503050406030204" pitchFamily="18" charset="0"/>
                      </a:rPr>
                      <m:t>=</m:t>
                    </m:r>
                    <m:r>
                      <a:rPr lang="en-GB" sz="1100" b="1" i="1">
                        <a:solidFill>
                          <a:schemeClr val="accent4"/>
                        </a:solidFill>
                        <a:latin typeface="Cambria Math" panose="02040503050406030204" pitchFamily="18" charset="0"/>
                        <a:ea typeface="Cambria Math" panose="02040503050406030204" pitchFamily="18" charset="0"/>
                      </a:rPr>
                      <m:t>𝟎</m:t>
                    </m:r>
                  </m:oMath>
                </a14:m>
                <a:r>
                  <a:rPr lang="en-US" sz="1100" dirty="0">
                    <a:solidFill>
                      <a:schemeClr val="accent4"/>
                    </a:solidFill>
                    <a:latin typeface="Skyscanner Relative Book" panose="02000506040000020004" pitchFamily="2" charset="77"/>
                    <a:ea typeface="Skyscanner Relative Book" panose="02000506040000020004" pitchFamily="2" charset="77"/>
                  </a:rPr>
                  <a:t>, then we would have an open path from Instrument -&gt; Ability -&gt; Wage, and we would still be left with a node which we are unable to measure.</a:t>
                </a:r>
              </a:p>
              <a:p>
                <a:pPr marL="171450" indent="-171450">
                  <a:buFont typeface="Arial" panose="020B0604020202020204" pitchFamily="34" charset="0"/>
                  <a:buChar char="•"/>
                </a:pP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57" name="Rounded Rectangle 56">
                <a:extLst>
                  <a:ext uri="{FF2B5EF4-FFF2-40B4-BE49-F238E27FC236}">
                    <a16:creationId xmlns:a16="http://schemas.microsoft.com/office/drawing/2014/main" id="{B6D9C0A5-186A-BF4F-95BE-B5A83E29473D}"/>
                  </a:ext>
                </a:extLst>
              </p:cNvPr>
              <p:cNvSpPr>
                <a:spLocks noRot="1" noChangeAspect="1" noMove="1" noResize="1" noEditPoints="1" noAdjustHandles="1" noChangeArrowheads="1" noChangeShapeType="1" noTextEdit="1"/>
              </p:cNvSpPr>
              <p:nvPr/>
            </p:nvSpPr>
            <p:spPr>
              <a:xfrm>
                <a:off x="4570804" y="5053232"/>
                <a:ext cx="3306278" cy="1289511"/>
              </a:xfrm>
              <a:prstGeom prst="roundRect">
                <a:avLst/>
              </a:prstGeom>
              <a:blipFill>
                <a:blip r:embed="rId5"/>
                <a:stretch>
                  <a:fillRect b="-4854"/>
                </a:stretch>
              </a:blipFill>
              <a:ln>
                <a:noFill/>
              </a:ln>
            </p:spPr>
            <p:txBody>
              <a:bodyPr/>
              <a:lstStyle/>
              <a:p>
                <a:r>
                  <a:rPr lang="en-US">
                    <a:noFill/>
                  </a:rPr>
                  <a:t> </a:t>
                </a:r>
              </a:p>
            </p:txBody>
          </p:sp>
        </mc:Fallback>
      </mc:AlternateContent>
      <p:sp>
        <p:nvSpPr>
          <p:cNvPr id="58" name="Right Brace 57">
            <a:extLst>
              <a:ext uri="{FF2B5EF4-FFF2-40B4-BE49-F238E27FC236}">
                <a16:creationId xmlns:a16="http://schemas.microsoft.com/office/drawing/2014/main" id="{74724187-5BE6-E544-92CA-F0098C921A8C}"/>
              </a:ext>
            </a:extLst>
          </p:cNvPr>
          <p:cNvSpPr/>
          <p:nvPr/>
        </p:nvSpPr>
        <p:spPr>
          <a:xfrm>
            <a:off x="4417940" y="5131172"/>
            <a:ext cx="86327" cy="1257927"/>
          </a:xfrm>
          <a:prstGeom prst="righ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9F8633A-5E3C-2B40-8F99-4D3285F2B10F}"/>
                  </a:ext>
                </a:extLst>
              </p:cNvPr>
              <p:cNvSpPr txBox="1"/>
              <p:nvPr/>
            </p:nvSpPr>
            <p:spPr>
              <a:xfrm>
                <a:off x="5111873" y="3922529"/>
                <a:ext cx="5807084"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1200" b="0" i="1" smtClean="0">
                          <a:solidFill>
                            <a:schemeClr val="accent4"/>
                          </a:solidFill>
                          <a:latin typeface="Cambria Math" panose="02040503050406030204" pitchFamily="18" charset="0"/>
                        </a:rPr>
                        <m:t>𝐶𝑜𝑣</m:t>
                      </m:r>
                      <m:d>
                        <m:dPr>
                          <m:ctrlPr>
                            <a:rPr lang="en-GB" sz="120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𝑌</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𝐶𝑜𝑣</m:t>
                      </m:r>
                      <m:d>
                        <m:dPr>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b="0" i="1">
                                  <a:solidFill>
                                    <a:schemeClr val="accent4"/>
                                  </a:solidFill>
                                  <a:latin typeface="Cambria Math" panose="02040503050406030204" pitchFamily="18" charset="0"/>
                                  <a:ea typeface="Cambria Math" panose="02040503050406030204" pitchFamily="18" charset="0"/>
                                </a:rPr>
                                <m:t>𝛽</m:t>
                              </m:r>
                            </m:e>
                            <m:sub>
                              <m:r>
                                <a:rPr lang="en-GB" sz="1200" b="0" i="1">
                                  <a:solidFill>
                                    <a:schemeClr val="accent4"/>
                                  </a:solidFill>
                                  <a:latin typeface="Cambria Math" panose="02040503050406030204" pitchFamily="18" charset="0"/>
                                </a:rPr>
                                <m:t>0</m:t>
                              </m:r>
                            </m:sub>
                          </m:sSub>
                          <m:r>
                            <a:rPr lang="en-GB" sz="1200" b="0" i="1">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b="0" i="1">
                                  <a:solidFill>
                                    <a:schemeClr val="accent4"/>
                                  </a:solidFill>
                                  <a:latin typeface="Cambria Math" panose="02040503050406030204" pitchFamily="18" charset="0"/>
                                  <a:ea typeface="Cambria Math" panose="02040503050406030204" pitchFamily="18" charset="0"/>
                                </a:rPr>
                                <m:t>𝛽</m:t>
                              </m:r>
                            </m:e>
                            <m:sub>
                              <m:r>
                                <a:rPr lang="en-GB" sz="1200" b="0" i="1">
                                  <a:solidFill>
                                    <a:schemeClr val="accent4"/>
                                  </a:solidFill>
                                  <a:latin typeface="Cambria Math" panose="02040503050406030204" pitchFamily="18" charset="0"/>
                                </a:rPr>
                                <m:t>1</m:t>
                              </m:r>
                            </m:sub>
                          </m:sSub>
                          <m:r>
                            <a:rPr lang="en-GB" sz="1200" b="0" i="1">
                              <a:solidFill>
                                <a:schemeClr val="accent4"/>
                              </a:solidFill>
                              <a:latin typeface="Cambria Math" panose="02040503050406030204" pitchFamily="18" charset="0"/>
                            </a:rPr>
                            <m:t>∗</m:t>
                          </m:r>
                          <m:r>
                            <a:rPr lang="en-GB" sz="1200" b="0" i="1">
                              <a:solidFill>
                                <a:schemeClr val="accent4"/>
                              </a:solidFill>
                              <a:latin typeface="Cambria Math" panose="02040503050406030204" pitchFamily="18" charset="0"/>
                            </a:rPr>
                            <m:t>𝑇</m:t>
                          </m:r>
                          <m:r>
                            <a:rPr lang="en-GB" sz="1200" b="0" i="1">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b="0" i="1">
                                  <a:solidFill>
                                    <a:schemeClr val="accent4"/>
                                  </a:solidFill>
                                  <a:latin typeface="Cambria Math" panose="02040503050406030204" pitchFamily="18" charset="0"/>
                                  <a:ea typeface="Cambria Math" panose="02040503050406030204" pitchFamily="18" charset="0"/>
                                </a:rPr>
                                <m:t>𝑣</m:t>
                              </m:r>
                            </m:e>
                            <m:sub>
                              <m:r>
                                <a:rPr lang="en-GB" sz="1200" b="0" i="1">
                                  <a:solidFill>
                                    <a:schemeClr val="accent4"/>
                                  </a:solidFill>
                                  <a:latin typeface="Cambria Math" panose="02040503050406030204" pitchFamily="18" charset="0"/>
                                </a:rPr>
                                <m:t>𝑖</m:t>
                              </m:r>
                            </m:sub>
                          </m:sSub>
                        </m:e>
                      </m:d>
                      <m:r>
                        <a:rPr lang="en-GB" sz="1200" b="0" i="0"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i="1">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𝐶𝑜𝑣</m:t>
                      </m:r>
                      <m:d>
                        <m:dPr>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𝑇</m:t>
                          </m:r>
                        </m:e>
                      </m:d>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𝐶𝑜𝑣</m:t>
                      </m:r>
                      <m:d>
                        <m:dPr>
                          <m:ctrlPr>
                            <a:rPr lang="en-GB" sz="1200" b="0" i="1" smtClean="0">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𝑣</m:t>
                          </m:r>
                        </m:e>
                      </m:d>
                      <m:r>
                        <a:rPr lang="en-GB" sz="1200" b="0" i="1" smtClean="0">
                          <a:solidFill>
                            <a:schemeClr val="accent4"/>
                          </a:solidFill>
                          <a:latin typeface="Cambria Math" panose="02040503050406030204" pitchFamily="18" charset="0"/>
                        </a:rPr>
                        <m:t>=</m:t>
                      </m:r>
                      <m:sSub>
                        <m:sSubPr>
                          <m:ctrlPr>
                            <a:rPr lang="en-GB" sz="1200" i="1">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i="1">
                              <a:solidFill>
                                <a:schemeClr val="accent4"/>
                              </a:solidFill>
                              <a:latin typeface="Cambria Math" panose="02040503050406030204" pitchFamily="18" charset="0"/>
                            </a:rPr>
                            <m:t>1</m:t>
                          </m:r>
                        </m:sub>
                      </m:sSub>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𝐶𝑜𝑣</m:t>
                      </m:r>
                      <m:d>
                        <m:dPr>
                          <m:ctrlPr>
                            <a:rPr lang="en-GB" sz="1200" i="1">
                              <a:solidFill>
                                <a:schemeClr val="accent4"/>
                              </a:solidFill>
                              <a:latin typeface="Cambria Math" panose="02040503050406030204" pitchFamily="18" charset="0"/>
                            </a:rPr>
                          </m:ctrlPr>
                        </m:dPr>
                        <m:e>
                          <m:r>
                            <a:rPr lang="en-GB" sz="1200" i="1">
                              <a:solidFill>
                                <a:schemeClr val="accent4"/>
                              </a:solidFill>
                              <a:latin typeface="Cambria Math" panose="02040503050406030204" pitchFamily="18" charset="0"/>
                            </a:rPr>
                            <m:t>𝑍</m:t>
                          </m:r>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𝑇</m:t>
                          </m:r>
                        </m:e>
                      </m:d>
                    </m:oMath>
                  </m:oMathPara>
                </a14:m>
                <a:endParaRPr lang="en-GB" sz="1200" dirty="0">
                  <a:solidFill>
                    <a:schemeClr val="accent4"/>
                  </a:solidFill>
                </a:endParaRPr>
              </a:p>
            </p:txBody>
          </p:sp>
        </mc:Choice>
        <mc:Fallback xmlns="">
          <p:sp>
            <p:nvSpPr>
              <p:cNvPr id="59" name="TextBox 58">
                <a:extLst>
                  <a:ext uri="{FF2B5EF4-FFF2-40B4-BE49-F238E27FC236}">
                    <a16:creationId xmlns:a16="http://schemas.microsoft.com/office/drawing/2014/main" id="{79F8633A-5E3C-2B40-8F99-4D3285F2B10F}"/>
                  </a:ext>
                </a:extLst>
              </p:cNvPr>
              <p:cNvSpPr txBox="1">
                <a:spLocks noRot="1" noChangeAspect="1" noMove="1" noResize="1" noEditPoints="1" noAdjustHandles="1" noChangeArrowheads="1" noChangeShapeType="1" noTextEdit="1"/>
              </p:cNvSpPr>
              <p:nvPr/>
            </p:nvSpPr>
            <p:spPr>
              <a:xfrm>
                <a:off x="5111873" y="3922529"/>
                <a:ext cx="5807084" cy="184666"/>
              </a:xfrm>
              <a:prstGeom prst="rect">
                <a:avLst/>
              </a:prstGeom>
              <a:blipFill>
                <a:blip r:embed="rId6"/>
                <a:stretch>
                  <a:fillRect l="-87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40EFABF-4254-E941-A189-EE6EDFEE5EEE}"/>
                  </a:ext>
                </a:extLst>
              </p:cNvPr>
              <p:cNvSpPr txBox="1"/>
              <p:nvPr/>
            </p:nvSpPr>
            <p:spPr>
              <a:xfrm>
                <a:off x="7266540" y="4393657"/>
                <a:ext cx="3352019" cy="395621"/>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sSub>
                        <m:sSubPr>
                          <m:ctrlPr>
                            <a:rPr lang="en-GB" sz="1200" i="1" smtClean="0">
                              <a:solidFill>
                                <a:schemeClr val="accent4"/>
                              </a:solidFill>
                              <a:latin typeface="Cambria Math" panose="02040503050406030204" pitchFamily="18" charset="0"/>
                            </a:rPr>
                          </m:ctrlPr>
                        </m:sSubPr>
                        <m:e>
                          <m:r>
                            <a:rPr lang="en-GB" sz="1200" i="1">
                              <a:solidFill>
                                <a:schemeClr val="accent4"/>
                              </a:solidFill>
                              <a:latin typeface="Cambria Math" panose="02040503050406030204" pitchFamily="18" charset="0"/>
                              <a:ea typeface="Cambria Math" panose="02040503050406030204" pitchFamily="18" charset="0"/>
                            </a:rPr>
                            <m:t>𝛽</m:t>
                          </m:r>
                        </m:e>
                        <m:sub>
                          <m:r>
                            <a:rPr lang="en-GB" sz="1200" i="1">
                              <a:solidFill>
                                <a:schemeClr val="accent4"/>
                              </a:solidFill>
                              <a:latin typeface="Cambria Math" panose="02040503050406030204" pitchFamily="18" charset="0"/>
                            </a:rPr>
                            <m:t>1</m:t>
                          </m:r>
                        </m:sub>
                      </m:sSub>
                      <m:r>
                        <a:rPr lang="en-GB" sz="1200" b="0" i="1" smtClean="0">
                          <a:solidFill>
                            <a:schemeClr val="accent4"/>
                          </a:solidFill>
                          <a:latin typeface="Cambria Math" panose="02040503050406030204" pitchFamily="18" charset="0"/>
                        </a:rPr>
                        <m:t>=</m:t>
                      </m:r>
                      <m:f>
                        <m:fPr>
                          <m:ctrlPr>
                            <a:rPr lang="en-GB" sz="1200" b="0" i="1" smtClean="0">
                              <a:solidFill>
                                <a:schemeClr val="accent4"/>
                              </a:solidFill>
                              <a:latin typeface="Cambria Math" panose="02040503050406030204" pitchFamily="18" charset="0"/>
                            </a:rPr>
                          </m:ctrlPr>
                        </m:fPr>
                        <m:num>
                          <m:r>
                            <a:rPr lang="en-GB" sz="1200" b="0" i="1" smtClean="0">
                              <a:solidFill>
                                <a:schemeClr val="accent4"/>
                              </a:solidFill>
                              <a:latin typeface="Cambria Math" panose="02040503050406030204" pitchFamily="18" charset="0"/>
                            </a:rPr>
                            <m:t>𝐶𝑜𝑣</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𝑌</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𝑉</m:t>
                          </m:r>
                          <m:r>
                            <a:rPr lang="en-GB" sz="1200" b="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𝑍</m:t>
                          </m:r>
                          <m:r>
                            <a:rPr lang="en-GB" sz="1200" b="0" i="1" smtClean="0">
                              <a:solidFill>
                                <a:schemeClr val="accent4"/>
                              </a:solidFill>
                              <a:latin typeface="Cambria Math" panose="02040503050406030204" pitchFamily="18" charset="0"/>
                            </a:rPr>
                            <m:t>)</m:t>
                          </m:r>
                        </m:num>
                        <m:den>
                          <m:r>
                            <a:rPr lang="en-GB" sz="1200" i="1">
                              <a:solidFill>
                                <a:schemeClr val="accent4"/>
                              </a:solidFill>
                              <a:latin typeface="Cambria Math" panose="02040503050406030204" pitchFamily="18" charset="0"/>
                            </a:rPr>
                            <m:t>𝐶𝑜𝑣</m:t>
                          </m:r>
                          <m:r>
                            <a:rPr lang="en-GB" sz="1200" i="1">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𝑇</m:t>
                          </m:r>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𝑍</m:t>
                          </m:r>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𝑉</m:t>
                          </m:r>
                          <m:r>
                            <a:rPr lang="en-GB" sz="1200" i="1">
                              <a:solidFill>
                                <a:schemeClr val="accent4"/>
                              </a:solidFill>
                              <a:latin typeface="Cambria Math" panose="02040503050406030204" pitchFamily="18" charset="0"/>
                            </a:rPr>
                            <m:t>(</m:t>
                          </m:r>
                          <m:r>
                            <a:rPr lang="en-GB" sz="1200" i="1">
                              <a:solidFill>
                                <a:schemeClr val="accent4"/>
                              </a:solidFill>
                              <a:latin typeface="Cambria Math" panose="02040503050406030204" pitchFamily="18" charset="0"/>
                            </a:rPr>
                            <m:t>𝑍</m:t>
                          </m:r>
                          <m:r>
                            <a:rPr lang="en-GB" sz="1200" i="1">
                              <a:solidFill>
                                <a:schemeClr val="accent4"/>
                              </a:solidFill>
                              <a:latin typeface="Cambria Math" panose="02040503050406030204" pitchFamily="18" charset="0"/>
                            </a:rPr>
                            <m:t>)</m:t>
                          </m:r>
                        </m:den>
                      </m:f>
                      <m:r>
                        <a:rPr lang="en-GB" sz="1200" b="0" i="1" smtClean="0">
                          <a:solidFill>
                            <a:schemeClr val="accent4"/>
                          </a:solidFill>
                          <a:latin typeface="Cambria Math" panose="02040503050406030204" pitchFamily="18" charset="0"/>
                        </a:rPr>
                        <m:t>=</m:t>
                      </m:r>
                      <m:f>
                        <m:fPr>
                          <m:ctrlPr>
                            <a:rPr lang="en-GB" sz="1200" b="0" i="1" smtClean="0">
                              <a:solidFill>
                                <a:schemeClr val="accent4"/>
                              </a:solidFill>
                              <a:latin typeface="Cambria Math" panose="02040503050406030204" pitchFamily="18" charset="0"/>
                            </a:rPr>
                          </m:ctrlPr>
                        </m:fPr>
                        <m:num>
                          <m:r>
                            <a:rPr lang="en-GB" sz="1200" b="0" i="1" smtClean="0">
                              <a:solidFill>
                                <a:schemeClr val="accent4"/>
                              </a:solidFill>
                              <a:latin typeface="Cambria Math" panose="02040503050406030204" pitchFamily="18" charset="0"/>
                            </a:rPr>
                            <m:t>𝑅𝑒𝑑𝑢𝑐𝑒𝑑</m:t>
                          </m:r>
                          <m:r>
                            <a:rPr lang="en-GB" sz="1200" b="0" i="1" smtClean="0">
                              <a:solidFill>
                                <a:schemeClr val="accent4"/>
                              </a:solidFill>
                              <a:latin typeface="Cambria Math" panose="02040503050406030204" pitchFamily="18" charset="0"/>
                            </a:rPr>
                            <m:t> </m:t>
                          </m:r>
                          <m:r>
                            <a:rPr lang="en-GB" sz="1200" b="0" i="1" smtClean="0">
                              <a:solidFill>
                                <a:schemeClr val="accent4"/>
                              </a:solidFill>
                              <a:latin typeface="Cambria Math" panose="02040503050406030204" pitchFamily="18" charset="0"/>
                            </a:rPr>
                            <m:t>𝐹𝑜𝑟𝑚</m:t>
                          </m:r>
                        </m:num>
                        <m:den>
                          <m:r>
                            <a:rPr lang="en-GB" sz="1200" b="0" i="1" smtClean="0">
                              <a:solidFill>
                                <a:schemeClr val="accent4"/>
                              </a:solidFill>
                              <a:latin typeface="Cambria Math" panose="02040503050406030204" pitchFamily="18" charset="0"/>
                            </a:rPr>
                            <m:t>1</m:t>
                          </m:r>
                          <m:r>
                            <a:rPr lang="en-GB" sz="1200" b="0" i="1" smtClean="0">
                              <a:solidFill>
                                <a:schemeClr val="accent4"/>
                              </a:solidFill>
                              <a:latin typeface="Cambria Math" panose="02040503050406030204" pitchFamily="18" charset="0"/>
                            </a:rPr>
                            <m:t>𝑠𝑡</m:t>
                          </m:r>
                          <m:r>
                            <a:rPr lang="en-GB" sz="1200" b="0" i="1" smtClean="0">
                              <a:solidFill>
                                <a:schemeClr val="accent4"/>
                              </a:solidFill>
                              <a:latin typeface="Cambria Math" panose="02040503050406030204" pitchFamily="18" charset="0"/>
                            </a:rPr>
                            <m:t> </m:t>
                          </m:r>
                          <m:r>
                            <a:rPr lang="en-GB" sz="1200" b="0" i="1" smtClean="0">
                              <a:solidFill>
                                <a:schemeClr val="accent4"/>
                              </a:solidFill>
                              <a:latin typeface="Cambria Math" panose="02040503050406030204" pitchFamily="18" charset="0"/>
                            </a:rPr>
                            <m:t>𝑆𝑡𝑎𝑔𝑒</m:t>
                          </m:r>
                        </m:den>
                      </m:f>
                    </m:oMath>
                  </m:oMathPara>
                </a14:m>
                <a:endParaRPr lang="en-GB" sz="1200" dirty="0">
                  <a:solidFill>
                    <a:schemeClr val="accent4"/>
                  </a:solidFill>
                </a:endParaRPr>
              </a:p>
            </p:txBody>
          </p:sp>
        </mc:Choice>
        <mc:Fallback xmlns="">
          <p:sp>
            <p:nvSpPr>
              <p:cNvPr id="60" name="TextBox 59">
                <a:extLst>
                  <a:ext uri="{FF2B5EF4-FFF2-40B4-BE49-F238E27FC236}">
                    <a16:creationId xmlns:a16="http://schemas.microsoft.com/office/drawing/2014/main" id="{D40EFABF-4254-E941-A189-EE6EDFEE5EEE}"/>
                  </a:ext>
                </a:extLst>
              </p:cNvPr>
              <p:cNvSpPr txBox="1">
                <a:spLocks noRot="1" noChangeAspect="1" noMove="1" noResize="1" noEditPoints="1" noAdjustHandles="1" noChangeArrowheads="1" noChangeShapeType="1" noTextEdit="1"/>
              </p:cNvSpPr>
              <p:nvPr/>
            </p:nvSpPr>
            <p:spPr>
              <a:xfrm>
                <a:off x="7266540" y="4393657"/>
                <a:ext cx="3352019" cy="395621"/>
              </a:xfrm>
              <a:prstGeom prst="rect">
                <a:avLst/>
              </a:prstGeom>
              <a:blipFill>
                <a:blip r:embed="rId7"/>
                <a:stretch>
                  <a:fillRect t="-9375" r="-1509" b="-15625"/>
                </a:stretch>
              </a:blipFill>
            </p:spPr>
            <p:txBody>
              <a:bodyPr/>
              <a:lstStyle/>
              <a:p>
                <a:r>
                  <a:rPr lang="en-US">
                    <a:noFill/>
                  </a:rPr>
                  <a:t> </a:t>
                </a:r>
              </a:p>
            </p:txBody>
          </p:sp>
        </mc:Fallback>
      </mc:AlternateContent>
      <p:cxnSp>
        <p:nvCxnSpPr>
          <p:cNvPr id="61" name="Curved Connector 60">
            <a:extLst>
              <a:ext uri="{FF2B5EF4-FFF2-40B4-BE49-F238E27FC236}">
                <a16:creationId xmlns:a16="http://schemas.microsoft.com/office/drawing/2014/main" id="{E1432FEB-3E99-9849-9A75-F493226B80CC}"/>
              </a:ext>
            </a:extLst>
          </p:cNvPr>
          <p:cNvCxnSpPr>
            <a:cxnSpLocks/>
            <a:stCxn id="57" idx="0"/>
            <a:endCxn id="59" idx="1"/>
          </p:cNvCxnSpPr>
          <p:nvPr/>
        </p:nvCxnSpPr>
        <p:spPr>
          <a:xfrm rot="16200000" flipV="1">
            <a:off x="5148723" y="3978012"/>
            <a:ext cx="1038370" cy="1112070"/>
          </a:xfrm>
          <a:prstGeom prst="curvedConnector4">
            <a:avLst>
              <a:gd name="adj1" fmla="val 45554"/>
              <a:gd name="adj2" fmla="val 16921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574146F7-E54D-8240-8D33-FD330E705419}"/>
                  </a:ext>
                </a:extLst>
              </p:cNvPr>
              <p:cNvSpPr/>
              <p:nvPr/>
            </p:nvSpPr>
            <p:spPr>
              <a:xfrm>
                <a:off x="6262144" y="4464112"/>
                <a:ext cx="3306278" cy="2762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800" dirty="0">
                    <a:solidFill>
                      <a:schemeClr val="accent4"/>
                    </a:solidFill>
                    <a:latin typeface="Skyscanner Relative Book" panose="02000506040000020004" pitchFamily="2" charset="77"/>
                    <a:ea typeface="Skyscanner Relative Book" panose="02000506040000020004" pitchFamily="2" charset="77"/>
                  </a:rPr>
                  <a:t>Dividing by </a:t>
                </a:r>
                <a14:m>
                  <m:oMath xmlns:m="http://schemas.openxmlformats.org/officeDocument/2006/math">
                    <m:r>
                      <a:rPr lang="en-GB" sz="800" i="1">
                        <a:solidFill>
                          <a:schemeClr val="accent4"/>
                        </a:solidFill>
                        <a:latin typeface="Cambria Math" panose="02040503050406030204" pitchFamily="18" charset="0"/>
                      </a:rPr>
                      <m:t>𝑉</m:t>
                    </m:r>
                    <m:r>
                      <a:rPr lang="en-GB" sz="800" i="1">
                        <a:solidFill>
                          <a:schemeClr val="accent4"/>
                        </a:solidFill>
                        <a:latin typeface="Cambria Math" panose="02040503050406030204" pitchFamily="18" charset="0"/>
                      </a:rPr>
                      <m:t>(</m:t>
                    </m:r>
                    <m:r>
                      <a:rPr lang="en-GB" sz="800" i="1">
                        <a:solidFill>
                          <a:schemeClr val="accent4"/>
                        </a:solidFill>
                        <a:latin typeface="Cambria Math" panose="02040503050406030204" pitchFamily="18" charset="0"/>
                      </a:rPr>
                      <m:t>𝑍</m:t>
                    </m:r>
                    <m:r>
                      <a:rPr lang="en-GB" sz="800" i="1">
                        <a:solidFill>
                          <a:schemeClr val="accent4"/>
                        </a:solidFill>
                        <a:latin typeface="Cambria Math" panose="02040503050406030204" pitchFamily="18" charset="0"/>
                      </a:rPr>
                      <m:t>)</m:t>
                    </m:r>
                  </m:oMath>
                </a14:m>
                <a:r>
                  <a:rPr lang="en-GB" sz="800" dirty="0">
                    <a:solidFill>
                      <a:schemeClr val="accent4"/>
                    </a:solidFill>
                    <a:latin typeface="Skyscanner Relative Book" panose="02000506040000020004" pitchFamily="2" charset="77"/>
                    <a:ea typeface="Skyscanner Relative Book" panose="02000506040000020004" pitchFamily="2" charset="77"/>
                  </a:rPr>
                  <a:t> and rearranging… </a:t>
                </a:r>
              </a:p>
            </p:txBody>
          </p:sp>
        </mc:Choice>
        <mc:Fallback xmlns="">
          <p:sp>
            <p:nvSpPr>
              <p:cNvPr id="65" name="Rounded Rectangle 64">
                <a:extLst>
                  <a:ext uri="{FF2B5EF4-FFF2-40B4-BE49-F238E27FC236}">
                    <a16:creationId xmlns:a16="http://schemas.microsoft.com/office/drawing/2014/main" id="{574146F7-E54D-8240-8D33-FD330E705419}"/>
                  </a:ext>
                </a:extLst>
              </p:cNvPr>
              <p:cNvSpPr>
                <a:spLocks noRot="1" noChangeAspect="1" noMove="1" noResize="1" noEditPoints="1" noAdjustHandles="1" noChangeArrowheads="1" noChangeShapeType="1" noTextEdit="1"/>
              </p:cNvSpPr>
              <p:nvPr/>
            </p:nvSpPr>
            <p:spPr>
              <a:xfrm>
                <a:off x="6262144" y="4464112"/>
                <a:ext cx="3306278" cy="276288"/>
              </a:xfrm>
              <a:prstGeom prst="roundRect">
                <a:avLst/>
              </a:prstGeom>
              <a:blipFill>
                <a:blip r:embed="rId8"/>
                <a:stretch>
                  <a:fillRect/>
                </a:stretch>
              </a:blipFill>
              <a:ln>
                <a:noFill/>
              </a:ln>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19E512F-F13D-1B46-937F-8439A820BC40}"/>
              </a:ext>
            </a:extLst>
          </p:cNvPr>
          <p:cNvCxnSpPr>
            <a:cxnSpLocks/>
          </p:cNvCxnSpPr>
          <p:nvPr/>
        </p:nvCxnSpPr>
        <p:spPr>
          <a:xfrm>
            <a:off x="7877082" y="5053232"/>
            <a:ext cx="0" cy="150843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55015966-016B-A242-B07F-8923E4DCF850}"/>
              </a:ext>
            </a:extLst>
          </p:cNvPr>
          <p:cNvSpPr/>
          <p:nvPr/>
        </p:nvSpPr>
        <p:spPr>
          <a:xfrm>
            <a:off x="7943619" y="5067484"/>
            <a:ext cx="4129847" cy="12895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100" b="1" dirty="0">
                <a:solidFill>
                  <a:schemeClr val="accent4"/>
                </a:solidFill>
                <a:latin typeface="Skyscanner Relative Book" panose="02000506040000020004" pitchFamily="2" charset="77"/>
                <a:ea typeface="Skyscanner Relative Book" panose="02000506040000020004" pitchFamily="2" charset="77"/>
              </a:rPr>
              <a:t>Reduced stage: regression of Y on Z </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it’s the impact of Z on Y</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NOT the impact of Z on Y, but how big is this effect of Z on Y through T</a:t>
            </a:r>
          </a:p>
          <a:p>
            <a:pPr marL="171450" indent="-171450">
              <a:buFont typeface="Arial" panose="020B0604020202020204" pitchFamily="34" charset="0"/>
              <a:buChar char="•"/>
            </a:pPr>
            <a:r>
              <a:rPr lang="en-GB" sz="1100" b="1" dirty="0">
                <a:solidFill>
                  <a:schemeClr val="accent4"/>
                </a:solidFill>
                <a:latin typeface="Skyscanner Relative Book" panose="02000506040000020004" pitchFamily="2" charset="77"/>
                <a:ea typeface="Skyscanner Relative Book" panose="02000506040000020004" pitchFamily="2" charset="77"/>
              </a:rPr>
              <a:t>1</a:t>
            </a:r>
            <a:r>
              <a:rPr lang="en-GB" sz="1100" b="1" baseline="30000" dirty="0">
                <a:solidFill>
                  <a:schemeClr val="accent4"/>
                </a:solidFill>
                <a:latin typeface="Skyscanner Relative Book" panose="02000506040000020004" pitchFamily="2" charset="77"/>
                <a:ea typeface="Skyscanner Relative Book" panose="02000506040000020004" pitchFamily="2" charset="77"/>
              </a:rPr>
              <a:t>st</a:t>
            </a:r>
            <a:r>
              <a:rPr lang="en-GB" sz="1100" b="1" dirty="0">
                <a:solidFill>
                  <a:schemeClr val="accent4"/>
                </a:solidFill>
                <a:latin typeface="Skyscanner Relative Book" panose="02000506040000020004" pitchFamily="2" charset="77"/>
                <a:ea typeface="Skyscanner Relative Book" panose="02000506040000020004" pitchFamily="2" charset="77"/>
              </a:rPr>
              <a:t> Stage: regression of T on Z</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It’s the impact of Z on T</a:t>
            </a:r>
          </a:p>
          <a:p>
            <a:endParaRPr lang="en-US" sz="11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450964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828271-058B-7C4A-A30B-F09D242F2A2F}"/>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34164201-FBC1-794C-8A63-D24C06D338E4}"/>
              </a:ext>
            </a:extLst>
          </p:cNvPr>
          <p:cNvSpPr>
            <a:spLocks noGrp="1"/>
          </p:cNvSpPr>
          <p:nvPr>
            <p:ph type="body" sz="quarter" idx="17"/>
          </p:nvPr>
        </p:nvSpPr>
        <p:spPr>
          <a:xfrm>
            <a:off x="569156" y="2155898"/>
            <a:ext cx="7033911" cy="3570978"/>
          </a:xfrm>
        </p:spPr>
        <p:txBody>
          <a:bodyPr/>
          <a:lstStyle/>
          <a:p>
            <a:pPr marL="0" indent="0">
              <a:buNone/>
            </a:pPr>
            <a:r>
              <a:rPr lang="en-GB" sz="2000" dirty="0"/>
              <a:t>Look, its hard to find impact of T (years of education) on Y (wage) due to unmeasurable confounders W (ability or intelligence). But I can easily find the impact of Z (IQ or quarter of birth) on Y (wage), since there is nothing that causes Z and Y at the same time. However, I’m interested in the impact of T on Y (not Z on Y), so I’ll estimate the easy effect of Z on Y and scale it by the effect of Z on T (to convert the effect to T units instead of Z units)</a:t>
            </a:r>
          </a:p>
          <a:p>
            <a:endParaRPr lang="en-US" sz="2000" dirty="0"/>
          </a:p>
        </p:txBody>
      </p:sp>
      <p:sp>
        <p:nvSpPr>
          <p:cNvPr id="4" name="Text Placeholder 3">
            <a:extLst>
              <a:ext uri="{FF2B5EF4-FFF2-40B4-BE49-F238E27FC236}">
                <a16:creationId xmlns:a16="http://schemas.microsoft.com/office/drawing/2014/main" id="{FAB8FC9A-93EC-5740-8062-CBAC01D7A878}"/>
              </a:ext>
            </a:extLst>
          </p:cNvPr>
          <p:cNvSpPr>
            <a:spLocks noGrp="1"/>
          </p:cNvSpPr>
          <p:nvPr>
            <p:ph type="body" sz="quarter" idx="15"/>
          </p:nvPr>
        </p:nvSpPr>
        <p:spPr/>
        <p:txBody>
          <a:bodyPr/>
          <a:lstStyle/>
          <a:p>
            <a:r>
              <a:rPr lang="en-US" dirty="0"/>
              <a:t>Explained with other words…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A10DE3-540D-1344-9EA7-071A820B1A41}"/>
                  </a:ext>
                </a:extLst>
              </p:cNvPr>
              <p:cNvSpPr txBox="1"/>
              <p:nvPr/>
            </p:nvSpPr>
            <p:spPr>
              <a:xfrm>
                <a:off x="7859208" y="2380280"/>
                <a:ext cx="3352019" cy="448584"/>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sSub>
                        <m:sSubPr>
                          <m:ctrlPr>
                            <a:rPr lang="en-GB" sz="1400" i="1" smtClean="0">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i="1">
                              <a:solidFill>
                                <a:schemeClr val="accent4"/>
                              </a:solidFill>
                              <a:latin typeface="Cambria Math" panose="02040503050406030204" pitchFamily="18" charset="0"/>
                            </a:rPr>
                            <m:t>1</m:t>
                          </m:r>
                        </m:sub>
                      </m:sSub>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𝐶𝑜𝑣</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𝑌</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𝑉</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num>
                        <m:den>
                          <m:r>
                            <a:rPr lang="en-GB" sz="1400" i="1">
                              <a:solidFill>
                                <a:schemeClr val="accent4"/>
                              </a:solidFill>
                              <a:latin typeface="Cambria Math" panose="02040503050406030204" pitchFamily="18" charset="0"/>
                            </a:rPr>
                            <m:t>𝐶𝑜𝑣</m:t>
                          </m:r>
                          <m:r>
                            <a:rPr lang="en-GB" sz="1400" i="1">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𝑉</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den>
                      </m:f>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𝑅𝑒𝑑𝑢𝑐𝑒𝑑</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𝐹𝑜𝑟𝑚</m:t>
                          </m:r>
                        </m:num>
                        <m:den>
                          <m:r>
                            <a:rPr lang="en-GB" sz="1400" b="0" i="1" smtClean="0">
                              <a:solidFill>
                                <a:schemeClr val="accent4"/>
                              </a:solidFill>
                              <a:latin typeface="Cambria Math" panose="02040503050406030204" pitchFamily="18" charset="0"/>
                            </a:rPr>
                            <m:t>1</m:t>
                          </m:r>
                          <m:r>
                            <a:rPr lang="en-GB" sz="1400" b="0" i="1" smtClean="0">
                              <a:solidFill>
                                <a:schemeClr val="accent4"/>
                              </a:solidFill>
                              <a:latin typeface="Cambria Math" panose="02040503050406030204" pitchFamily="18" charset="0"/>
                            </a:rPr>
                            <m:t>𝑠𝑡</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𝑆𝑡𝑎𝑔𝑒</m:t>
                          </m:r>
                        </m:den>
                      </m:f>
                    </m:oMath>
                  </m:oMathPara>
                </a14:m>
                <a:endParaRPr lang="en-GB" sz="1400" dirty="0">
                  <a:solidFill>
                    <a:schemeClr val="accent4"/>
                  </a:solidFill>
                </a:endParaRPr>
              </a:p>
            </p:txBody>
          </p:sp>
        </mc:Choice>
        <mc:Fallback xmlns="">
          <p:sp>
            <p:nvSpPr>
              <p:cNvPr id="6" name="TextBox 5">
                <a:extLst>
                  <a:ext uri="{FF2B5EF4-FFF2-40B4-BE49-F238E27FC236}">
                    <a16:creationId xmlns:a16="http://schemas.microsoft.com/office/drawing/2014/main" id="{28A10DE3-540D-1344-9EA7-071A820B1A41}"/>
                  </a:ext>
                </a:extLst>
              </p:cNvPr>
              <p:cNvSpPr txBox="1">
                <a:spLocks noRot="1" noChangeAspect="1" noMove="1" noResize="1" noEditPoints="1" noAdjustHandles="1" noChangeArrowheads="1" noChangeShapeType="1" noTextEdit="1"/>
              </p:cNvSpPr>
              <p:nvPr/>
            </p:nvSpPr>
            <p:spPr>
              <a:xfrm>
                <a:off x="7859208" y="2380280"/>
                <a:ext cx="3352019" cy="448584"/>
              </a:xfrm>
              <a:prstGeom prst="rect">
                <a:avLst/>
              </a:prstGeom>
              <a:blipFill>
                <a:blip r:embed="rId2"/>
                <a:stretch>
                  <a:fillRect t="-5556" r="-1887" b="-19444"/>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9B205DB8-8BC1-1A41-9206-236107793722}"/>
              </a:ext>
            </a:extLst>
          </p:cNvPr>
          <p:cNvSpPr/>
          <p:nvPr/>
        </p:nvSpPr>
        <p:spPr>
          <a:xfrm>
            <a:off x="7952086" y="3101883"/>
            <a:ext cx="4129847" cy="15971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400" b="1" dirty="0">
                <a:solidFill>
                  <a:schemeClr val="accent4"/>
                </a:solidFill>
                <a:latin typeface="Skyscanner Relative Book" panose="02000506040000020004" pitchFamily="2" charset="77"/>
                <a:ea typeface="Skyscanner Relative Book" panose="02000506040000020004" pitchFamily="2" charset="77"/>
              </a:rPr>
              <a:t>Reduced stage: regression of Y on Z </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it’s the impact of Z on Y</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NOT the impact of Z on Y, but how big is this effect of Z on Y through T</a:t>
            </a:r>
          </a:p>
          <a:p>
            <a:pPr marL="628650" lvl="1" indent="-171450">
              <a:buFont typeface="Arial" panose="020B0604020202020204" pitchFamily="34" charset="0"/>
              <a:buChar char="•"/>
            </a:pPr>
            <a:endParaRPr lang="en-GB" sz="14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400" b="1" dirty="0">
                <a:solidFill>
                  <a:schemeClr val="accent4"/>
                </a:solidFill>
                <a:latin typeface="Skyscanner Relative Book" panose="02000506040000020004" pitchFamily="2" charset="77"/>
                <a:ea typeface="Skyscanner Relative Book" panose="02000506040000020004" pitchFamily="2" charset="77"/>
              </a:rPr>
              <a:t>1</a:t>
            </a:r>
            <a:r>
              <a:rPr lang="en-GB" sz="1400" b="1" baseline="30000" dirty="0">
                <a:solidFill>
                  <a:schemeClr val="accent4"/>
                </a:solidFill>
                <a:latin typeface="Skyscanner Relative Book" panose="02000506040000020004" pitchFamily="2" charset="77"/>
                <a:ea typeface="Skyscanner Relative Book" panose="02000506040000020004" pitchFamily="2" charset="77"/>
              </a:rPr>
              <a:t>st</a:t>
            </a:r>
            <a:r>
              <a:rPr lang="en-GB" sz="1400" b="1" dirty="0">
                <a:solidFill>
                  <a:schemeClr val="accent4"/>
                </a:solidFill>
                <a:latin typeface="Skyscanner Relative Book" panose="02000506040000020004" pitchFamily="2" charset="77"/>
                <a:ea typeface="Skyscanner Relative Book" panose="02000506040000020004" pitchFamily="2" charset="77"/>
              </a:rPr>
              <a:t> Stage: regression of T on Z</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It’s the impact of Z on T</a:t>
            </a:r>
          </a:p>
          <a:p>
            <a:endParaRPr lang="en-US" sz="14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78958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998C85-F814-AB4D-986E-21F669840A18}"/>
              </a:ext>
            </a:extLst>
          </p:cNvPr>
          <p:cNvSpPr>
            <a:spLocks noGrp="1"/>
          </p:cNvSpPr>
          <p:nvPr>
            <p:ph type="body" sz="quarter" idx="15"/>
          </p:nvPr>
        </p:nvSpPr>
        <p:spPr/>
        <p:txBody>
          <a:bodyPr/>
          <a:lstStyle/>
          <a:p>
            <a:r>
              <a:rPr lang="en-US" dirty="0"/>
              <a:t>Education dataset</a:t>
            </a:r>
          </a:p>
        </p:txBody>
      </p:sp>
      <p:pic>
        <p:nvPicPr>
          <p:cNvPr id="2" name="Picture 1">
            <a:extLst>
              <a:ext uri="{FF2B5EF4-FFF2-40B4-BE49-F238E27FC236}">
                <a16:creationId xmlns:a16="http://schemas.microsoft.com/office/drawing/2014/main" id="{31F74F25-F4B5-A64B-80AA-ACD055DE54F8}"/>
              </a:ext>
            </a:extLst>
          </p:cNvPr>
          <p:cNvPicPr>
            <a:picLocks noChangeAspect="1"/>
          </p:cNvPicPr>
          <p:nvPr/>
        </p:nvPicPr>
        <p:blipFill>
          <a:blip r:embed="rId2"/>
          <a:stretch>
            <a:fillRect/>
          </a:stretch>
        </p:blipFill>
        <p:spPr>
          <a:xfrm>
            <a:off x="404284" y="1437216"/>
            <a:ext cx="5691716" cy="1795265"/>
          </a:xfrm>
          <a:prstGeom prst="rect">
            <a:avLst/>
          </a:prstGeom>
        </p:spPr>
      </p:pic>
      <p:sp>
        <p:nvSpPr>
          <p:cNvPr id="3" name="Rounded Rectangle 2">
            <a:extLst>
              <a:ext uri="{FF2B5EF4-FFF2-40B4-BE49-F238E27FC236}">
                <a16:creationId xmlns:a16="http://schemas.microsoft.com/office/drawing/2014/main" id="{F8AD71FC-252E-7245-A113-D029F4F180C7}"/>
              </a:ext>
            </a:extLst>
          </p:cNvPr>
          <p:cNvSpPr/>
          <p:nvPr/>
        </p:nvSpPr>
        <p:spPr>
          <a:xfrm>
            <a:off x="3818466" y="1213149"/>
            <a:ext cx="1134533" cy="51405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bg2"/>
                </a:solidFill>
                <a:latin typeface="Skyscanner Relative Book" panose="02000506040000020004" pitchFamily="2" charset="77"/>
                <a:ea typeface="Skyscanner Relative Book" panose="02000506040000020004" pitchFamily="2" charset="77"/>
              </a:rPr>
              <a:t>Instrument</a:t>
            </a:r>
          </a:p>
        </p:txBody>
      </p:sp>
      <p:sp>
        <p:nvSpPr>
          <p:cNvPr id="17" name="Rounded Rectangle 16">
            <a:extLst>
              <a:ext uri="{FF2B5EF4-FFF2-40B4-BE49-F238E27FC236}">
                <a16:creationId xmlns:a16="http://schemas.microsoft.com/office/drawing/2014/main" id="{75DDA991-B2B8-314F-9BD7-ECBC0519F9AA}"/>
              </a:ext>
            </a:extLst>
          </p:cNvPr>
          <p:cNvSpPr/>
          <p:nvPr/>
        </p:nvSpPr>
        <p:spPr>
          <a:xfrm>
            <a:off x="753533" y="1213149"/>
            <a:ext cx="734483" cy="5140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accent1"/>
                </a:solidFill>
                <a:latin typeface="Skyscanner Relative Book" panose="02000506040000020004" pitchFamily="2" charset="77"/>
                <a:ea typeface="Skyscanner Relative Book" panose="02000506040000020004" pitchFamily="2" charset="77"/>
              </a:rPr>
              <a:t>Target</a:t>
            </a:r>
          </a:p>
        </p:txBody>
      </p:sp>
      <p:sp>
        <p:nvSpPr>
          <p:cNvPr id="18" name="Rounded Rectangle 17">
            <a:extLst>
              <a:ext uri="{FF2B5EF4-FFF2-40B4-BE49-F238E27FC236}">
                <a16:creationId xmlns:a16="http://schemas.microsoft.com/office/drawing/2014/main" id="{681BA7FA-4136-4940-9955-B121396F9BD5}"/>
              </a:ext>
            </a:extLst>
          </p:cNvPr>
          <p:cNvSpPr/>
          <p:nvPr/>
        </p:nvSpPr>
        <p:spPr>
          <a:xfrm>
            <a:off x="1522901" y="1213149"/>
            <a:ext cx="1313432" cy="51405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2"/>
                </a:solidFill>
                <a:latin typeface="Skyscanner Relative Book" panose="02000506040000020004" pitchFamily="2" charset="77"/>
                <a:ea typeface="Skyscanner Relative Book" panose="02000506040000020004" pitchFamily="2" charset="77"/>
              </a:rPr>
              <a:t>Treatment</a:t>
            </a:r>
          </a:p>
        </p:txBody>
      </p:sp>
      <p:grpSp>
        <p:nvGrpSpPr>
          <p:cNvPr id="19" name="Group 18">
            <a:extLst>
              <a:ext uri="{FF2B5EF4-FFF2-40B4-BE49-F238E27FC236}">
                <a16:creationId xmlns:a16="http://schemas.microsoft.com/office/drawing/2014/main" id="{0660F1B1-ED87-854F-B307-D52DF114D140}"/>
              </a:ext>
            </a:extLst>
          </p:cNvPr>
          <p:cNvGrpSpPr/>
          <p:nvPr/>
        </p:nvGrpSpPr>
        <p:grpSpPr>
          <a:xfrm>
            <a:off x="569156" y="5439791"/>
            <a:ext cx="1918673" cy="850750"/>
            <a:chOff x="9237055" y="2580873"/>
            <a:chExt cx="2269001" cy="1603786"/>
          </a:xfrm>
        </p:grpSpPr>
        <p:sp>
          <p:nvSpPr>
            <p:cNvPr id="20" name="Oval 19">
              <a:extLst>
                <a:ext uri="{FF2B5EF4-FFF2-40B4-BE49-F238E27FC236}">
                  <a16:creationId xmlns:a16="http://schemas.microsoft.com/office/drawing/2014/main" id="{1DEF5C8E-65DB-9644-8E85-05CED367EDC8}"/>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wage</a:t>
              </a:r>
            </a:p>
          </p:txBody>
        </p:sp>
        <p:sp>
          <p:nvSpPr>
            <p:cNvPr id="21" name="Oval 20">
              <a:extLst>
                <a:ext uri="{FF2B5EF4-FFF2-40B4-BE49-F238E27FC236}">
                  <a16:creationId xmlns:a16="http://schemas.microsoft.com/office/drawing/2014/main" id="{E4231D02-AF21-AF47-B501-E3D67BF8F4E7}"/>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22" name="Oval 21">
              <a:extLst>
                <a:ext uri="{FF2B5EF4-FFF2-40B4-BE49-F238E27FC236}">
                  <a16:creationId xmlns:a16="http://schemas.microsoft.com/office/drawing/2014/main" id="{02B482C5-3B54-F44F-895B-287244DBAC2B}"/>
                </a:ext>
              </a:extLst>
            </p:cNvPr>
            <p:cNvSpPr/>
            <p:nvPr/>
          </p:nvSpPr>
          <p:spPr>
            <a:xfrm>
              <a:off x="10685089" y="2580873"/>
              <a:ext cx="82096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ability</a:t>
              </a:r>
            </a:p>
          </p:txBody>
        </p:sp>
        <p:sp>
          <p:nvSpPr>
            <p:cNvPr id="23" name="Oval 22">
              <a:extLst>
                <a:ext uri="{FF2B5EF4-FFF2-40B4-BE49-F238E27FC236}">
                  <a16:creationId xmlns:a16="http://schemas.microsoft.com/office/drawing/2014/main" id="{733FF0DD-E759-2348-A806-2F9F9CF4FE19}"/>
                </a:ext>
              </a:extLst>
            </p:cNvPr>
            <p:cNvSpPr/>
            <p:nvPr/>
          </p:nvSpPr>
          <p:spPr>
            <a:xfrm>
              <a:off x="9237055" y="2580873"/>
              <a:ext cx="820967"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rgbClr val="FFFFFF"/>
                  </a:solidFill>
                  <a:latin typeface="Skyscanner Relative Book" panose="02000506040000020004" pitchFamily="2" charset="77"/>
                  <a:ea typeface="Skyscanner Relative Book" panose="02000506040000020004" pitchFamily="2" charset="77"/>
                </a:rPr>
                <a:t>qob</a:t>
              </a:r>
              <a:endParaRPr lang="en-US" sz="800" b="1" dirty="0">
                <a:solidFill>
                  <a:srgbClr val="FFFFFF"/>
                </a:solidFill>
                <a:latin typeface="Skyscanner Relative Book" panose="02000506040000020004" pitchFamily="2" charset="77"/>
                <a:ea typeface="Skyscanner Relative Book" panose="02000506040000020004" pitchFamily="2" charset="77"/>
              </a:endParaRPr>
            </a:p>
          </p:txBody>
        </p:sp>
        <p:cxnSp>
          <p:nvCxnSpPr>
            <p:cNvPr id="24" name="Straight Arrow Connector 23">
              <a:extLst>
                <a:ext uri="{FF2B5EF4-FFF2-40B4-BE49-F238E27FC236}">
                  <a16:creationId xmlns:a16="http://schemas.microsoft.com/office/drawing/2014/main" id="{82FE814A-CA1C-394B-AAEC-D1DB802BDB40}"/>
                </a:ext>
              </a:extLst>
            </p:cNvPr>
            <p:cNvCxnSpPr>
              <a:cxnSpLocks/>
              <a:stCxn id="23" idx="4"/>
              <a:endCxn id="21" idx="0"/>
            </p:cNvCxnSpPr>
            <p:nvPr/>
          </p:nvCxnSpPr>
          <p:spPr>
            <a:xfrm>
              <a:off x="9647539" y="3018475"/>
              <a:ext cx="593801"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D8F6E8-3796-7744-887E-F09EE94D8CF7}"/>
                </a:ext>
              </a:extLst>
            </p:cNvPr>
            <p:cNvCxnSpPr>
              <a:cxnSpLocks/>
              <a:stCxn id="22" idx="4"/>
              <a:endCxn id="21" idx="0"/>
            </p:cNvCxnSpPr>
            <p:nvPr/>
          </p:nvCxnSpPr>
          <p:spPr>
            <a:xfrm flipH="1">
              <a:off x="10241340" y="3018475"/>
              <a:ext cx="854232"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D3A063-1F2C-CC4C-98D1-CDB67060D5A8}"/>
                </a:ext>
              </a:extLst>
            </p:cNvPr>
            <p:cNvCxnSpPr>
              <a:cxnSpLocks/>
              <a:stCxn id="22" idx="4"/>
              <a:endCxn id="20" idx="0"/>
            </p:cNvCxnSpPr>
            <p:nvPr/>
          </p:nvCxnSpPr>
          <p:spPr>
            <a:xfrm flipH="1">
              <a:off x="10767178" y="3018475"/>
              <a:ext cx="328394" cy="728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EDB681-0950-4C47-ABBF-16B52D2AAF96}"/>
                </a:ext>
              </a:extLst>
            </p:cNvPr>
            <p:cNvCxnSpPr>
              <a:cxnSpLocks/>
              <a:stCxn id="21" idx="4"/>
              <a:endCxn id="20"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Text Placeholder 2">
            <a:extLst>
              <a:ext uri="{FF2B5EF4-FFF2-40B4-BE49-F238E27FC236}">
                <a16:creationId xmlns:a16="http://schemas.microsoft.com/office/drawing/2014/main" id="{AA6928A8-A87D-FC41-8F31-E2CC476E5146}"/>
              </a:ext>
            </a:extLst>
          </p:cNvPr>
          <p:cNvSpPr txBox="1">
            <a:spLocks/>
          </p:cNvSpPr>
          <p:nvPr/>
        </p:nvSpPr>
        <p:spPr>
          <a:xfrm>
            <a:off x="569157" y="3309562"/>
            <a:ext cx="4383842" cy="186204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100" b="1" dirty="0"/>
              <a:t>Why could we consider </a:t>
            </a:r>
            <a:r>
              <a:rPr lang="en-US" sz="1100" b="1" dirty="0" err="1"/>
              <a:t>qob</a:t>
            </a:r>
            <a:r>
              <a:rPr lang="en-US" sz="1100" b="1" dirty="0"/>
              <a:t> an instrumental variable? </a:t>
            </a:r>
          </a:p>
          <a:p>
            <a:pPr marL="285750" lvl="1" indent="-285750">
              <a:lnSpc>
                <a:spcPct val="100000"/>
              </a:lnSpc>
              <a:spcBef>
                <a:spcPts val="0"/>
              </a:spcBef>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need to believe that quarter of birth has no impact on wage, other than through its impact on </a:t>
            </a:r>
            <a:r>
              <a:rPr lang="en-GB" sz="1100" dirty="0" err="1">
                <a:solidFill>
                  <a:schemeClr val="accent4"/>
                </a:solidFill>
                <a:latin typeface="Skyscanner Relative Book" panose="02000506040000020004" pitchFamily="2" charset="77"/>
                <a:ea typeface="Skyscanner Relative Book" panose="02000506040000020004" pitchFamily="2" charset="77"/>
              </a:rPr>
              <a:t>educatio</a:t>
            </a:r>
            <a:r>
              <a:rPr lang="en-US" sz="1100" dirty="0">
                <a:solidFill>
                  <a:schemeClr val="accent4"/>
                </a:solidFill>
                <a:latin typeface="Skyscanner Relative Book" panose="02000506040000020004" pitchFamily="2" charset="77"/>
                <a:ea typeface="Skyscanner Relative Book" panose="02000506040000020004" pitchFamily="2" charset="77"/>
              </a:rPr>
              <a:t>n.</a:t>
            </a:r>
          </a:p>
          <a:p>
            <a:pPr marL="285750" lvl="1" indent="-285750">
              <a:lnSpc>
                <a:spcPct val="100000"/>
              </a:lnSpc>
              <a:spcBef>
                <a:spcPts val="0"/>
              </a:spcBef>
              <a:buFont typeface="Arial" panose="020B0604020202020204" pitchFamily="34" charset="0"/>
              <a:buChar char="•"/>
            </a:pPr>
            <a:r>
              <a:rPr lang="en-GB" sz="1100" dirty="0" err="1">
                <a:solidFill>
                  <a:schemeClr val="accent4"/>
                </a:solidFill>
                <a:latin typeface="Skyscanner Relative Book" panose="02000506040000020004" pitchFamily="2" charset="77"/>
                <a:ea typeface="Skyscanner Relative Book" panose="02000506040000020004" pitchFamily="2" charset="77"/>
              </a:rPr>
              <a:t>Ie</a:t>
            </a:r>
            <a:r>
              <a:rPr lang="en-GB" sz="1100" dirty="0">
                <a:solidFill>
                  <a:schemeClr val="accent4"/>
                </a:solidFill>
                <a:latin typeface="Skyscanner Relative Book" panose="02000506040000020004" pitchFamily="2" charset="77"/>
                <a:ea typeface="Skyscanner Relative Book" panose="02000506040000020004" pitchFamily="2" charset="77"/>
              </a:rPr>
              <a:t>, we need to accept that quarter of birth is independent of the ability factor</a:t>
            </a:r>
          </a:p>
          <a:p>
            <a:pPr marL="285750" lvl="1" indent="-285750">
              <a:lnSpc>
                <a:spcPct val="100000"/>
              </a:lnSpc>
              <a:spcBef>
                <a:spcPts val="0"/>
              </a:spcBef>
              <a:buFont typeface="Arial" panose="020B0604020202020204" pitchFamily="34" charset="0"/>
              <a:buChar char="•"/>
            </a:pPr>
            <a:endParaRPr lang="en-GB" sz="1100" dirty="0">
              <a:solidFill>
                <a:schemeClr val="accent4"/>
              </a:solidFill>
              <a:latin typeface="Skyscanner Relative Book" panose="02000506040000020004" pitchFamily="2" charset="77"/>
              <a:ea typeface="Skyscanner Relative Book" panose="02000506040000020004" pitchFamily="2" charset="77"/>
            </a:endParaRPr>
          </a:p>
          <a:p>
            <a:pPr lvl="1">
              <a:lnSpc>
                <a:spcPct val="100000"/>
              </a:lnSpc>
              <a:spcBef>
                <a:spcPts val="0"/>
              </a:spcBef>
            </a:pPr>
            <a:r>
              <a:rPr lang="en-GB" sz="1100" b="1" dirty="0">
                <a:solidFill>
                  <a:schemeClr val="accent4"/>
                </a:solidFill>
                <a:latin typeface="Skyscanner Relative Book" panose="02000506040000020004" pitchFamily="2" charset="77"/>
                <a:ea typeface="Skyscanner Relative Book" panose="02000506040000020004" pitchFamily="2" charset="77"/>
              </a:rPr>
              <a:t>Why do we think that </a:t>
            </a:r>
            <a:r>
              <a:rPr lang="en-GB" sz="1100" b="1" dirty="0" err="1">
                <a:solidFill>
                  <a:schemeClr val="accent4"/>
                </a:solidFill>
                <a:latin typeface="Skyscanner Relative Book" panose="02000506040000020004" pitchFamily="2" charset="77"/>
                <a:ea typeface="Skyscanner Relative Book" panose="02000506040000020004" pitchFamily="2" charset="77"/>
              </a:rPr>
              <a:t>qob</a:t>
            </a:r>
            <a:r>
              <a:rPr lang="en-GB" sz="1100" b="1" dirty="0">
                <a:solidFill>
                  <a:schemeClr val="accent4"/>
                </a:solidFill>
                <a:latin typeface="Skyscanner Relative Book" panose="02000506040000020004" pitchFamily="2" charset="77"/>
                <a:ea typeface="Skyscanner Relative Book" panose="02000506040000020004" pitchFamily="2" charset="77"/>
              </a:rPr>
              <a:t> affects education?</a:t>
            </a:r>
          </a:p>
          <a:p>
            <a:pPr marL="171450" lvl="1" indent="-171450">
              <a:lnSpc>
                <a:spcPct val="100000"/>
              </a:lnSpc>
              <a:spcBef>
                <a:spcPts val="0"/>
              </a:spcBef>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The result is that people born later in the year have, on average, more years of education than those born in the beginning of the year.</a:t>
            </a:r>
            <a:endParaRPr lang="en-US" sz="1100" dirty="0">
              <a:latin typeface="Skyscanner Relative Book" panose="02000506040000020004" pitchFamily="2" charset="77"/>
              <a:ea typeface="Skyscanner Relative Book" panose="02000506040000020004" pitchFamily="2" charset="77"/>
            </a:endParaRPr>
          </a:p>
          <a:p>
            <a:pPr lvl="1">
              <a:lnSpc>
                <a:spcPct val="100000"/>
              </a:lnSpc>
              <a:spcBef>
                <a:spcPts val="0"/>
              </a:spcBef>
            </a:pPr>
            <a:endParaRPr lang="en-GB" sz="11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29" name="Picture 28">
            <a:extLst>
              <a:ext uri="{FF2B5EF4-FFF2-40B4-BE49-F238E27FC236}">
                <a16:creationId xmlns:a16="http://schemas.microsoft.com/office/drawing/2014/main" id="{994AF1CB-F1E9-5B4F-ADE7-5A473C63478C}"/>
              </a:ext>
            </a:extLst>
          </p:cNvPr>
          <p:cNvPicPr>
            <a:picLocks noChangeAspect="1"/>
          </p:cNvPicPr>
          <p:nvPr/>
        </p:nvPicPr>
        <p:blipFill>
          <a:blip r:embed="rId3"/>
          <a:stretch>
            <a:fillRect/>
          </a:stretch>
        </p:blipFill>
        <p:spPr>
          <a:xfrm>
            <a:off x="2757465" y="5171610"/>
            <a:ext cx="3190434" cy="1570397"/>
          </a:xfrm>
          <a:prstGeom prst="rect">
            <a:avLst/>
          </a:prstGeom>
        </p:spPr>
      </p:pic>
      <p:cxnSp>
        <p:nvCxnSpPr>
          <p:cNvPr id="33" name="Straight Connector 32">
            <a:extLst>
              <a:ext uri="{FF2B5EF4-FFF2-40B4-BE49-F238E27FC236}">
                <a16:creationId xmlns:a16="http://schemas.microsoft.com/office/drawing/2014/main" id="{64230040-C4B8-9748-A8E1-CA580960CD37}"/>
              </a:ext>
            </a:extLst>
          </p:cNvPr>
          <p:cNvCxnSpPr/>
          <p:nvPr/>
        </p:nvCxnSpPr>
        <p:spPr>
          <a:xfrm>
            <a:off x="6214533" y="381000"/>
            <a:ext cx="0" cy="6180667"/>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ECF405FA-A777-8B4D-A612-09A2DCA1D5F2}"/>
              </a:ext>
            </a:extLst>
          </p:cNvPr>
          <p:cNvSpPr txBox="1">
            <a:spLocks/>
          </p:cNvSpPr>
          <p:nvPr/>
        </p:nvSpPr>
        <p:spPr>
          <a:xfrm>
            <a:off x="6561358" y="364067"/>
            <a:ext cx="5391377" cy="246221"/>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600" b="1" dirty="0"/>
              <a:t>Checking the validity of the 1</a:t>
            </a:r>
            <a:r>
              <a:rPr lang="en-US" sz="1600" b="1" baseline="30000" dirty="0"/>
              <a:t>st</a:t>
            </a:r>
            <a:r>
              <a:rPr lang="en-US" sz="1600" b="1" dirty="0"/>
              <a:t> Stage</a:t>
            </a:r>
          </a:p>
        </p:txBody>
      </p:sp>
      <p:sp>
        <p:nvSpPr>
          <p:cNvPr id="35" name="Right Brace 34">
            <a:extLst>
              <a:ext uri="{FF2B5EF4-FFF2-40B4-BE49-F238E27FC236}">
                <a16:creationId xmlns:a16="http://schemas.microsoft.com/office/drawing/2014/main" id="{2696BAAE-26A8-7E44-9E04-C238BB29897A}"/>
              </a:ext>
            </a:extLst>
          </p:cNvPr>
          <p:cNvSpPr/>
          <p:nvPr/>
        </p:nvSpPr>
        <p:spPr>
          <a:xfrm>
            <a:off x="4975011" y="3429000"/>
            <a:ext cx="45719" cy="13292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 Placeholder 2">
            <a:extLst>
              <a:ext uri="{FF2B5EF4-FFF2-40B4-BE49-F238E27FC236}">
                <a16:creationId xmlns:a16="http://schemas.microsoft.com/office/drawing/2014/main" id="{CE3FC4BE-40AF-D042-8B8C-3921986D5F35}"/>
              </a:ext>
            </a:extLst>
          </p:cNvPr>
          <p:cNvSpPr txBox="1">
            <a:spLocks/>
          </p:cNvSpPr>
          <p:nvPr/>
        </p:nvSpPr>
        <p:spPr>
          <a:xfrm>
            <a:off x="5130799" y="3695360"/>
            <a:ext cx="1024467" cy="807913"/>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050" i="1" dirty="0"/>
              <a:t>Let’s check this through the mathematical assumptions required for IV</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75699B7-8666-CB4D-8652-C94122CC32DB}"/>
                  </a:ext>
                </a:extLst>
              </p:cNvPr>
              <p:cNvSpPr txBox="1"/>
              <p:nvPr/>
            </p:nvSpPr>
            <p:spPr>
              <a:xfrm>
                <a:off x="6561358" y="771185"/>
                <a:ext cx="5391374" cy="1200329"/>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GB" sz="1200" b="1" i="1" smtClean="0">
                        <a:solidFill>
                          <a:schemeClr val="accent4"/>
                        </a:solidFill>
                        <a:latin typeface="Cambria Math" panose="02040503050406030204" pitchFamily="18" charset="0"/>
                      </a:rPr>
                      <m:t>𝑪𝒐𝒗</m:t>
                    </m:r>
                    <m:d>
                      <m:dPr>
                        <m:ctrlPr>
                          <a:rPr lang="en-GB" sz="1200" b="1" i="1" smtClean="0">
                            <a:solidFill>
                              <a:schemeClr val="accent4"/>
                            </a:solidFill>
                            <a:latin typeface="Cambria Math" panose="02040503050406030204" pitchFamily="18" charset="0"/>
                          </a:rPr>
                        </m:ctrlPr>
                      </m:dPr>
                      <m:e>
                        <m:r>
                          <a:rPr lang="en-GB" sz="1200" b="1" i="1" smtClean="0">
                            <a:solidFill>
                              <a:schemeClr val="accent4"/>
                            </a:solidFill>
                            <a:latin typeface="Cambria Math" panose="02040503050406030204" pitchFamily="18" charset="0"/>
                          </a:rPr>
                          <m:t>𝒁</m:t>
                        </m:r>
                        <m:r>
                          <a:rPr lang="en-GB" sz="1200" b="1" i="1" smtClean="0">
                            <a:solidFill>
                              <a:schemeClr val="accent4"/>
                            </a:solidFill>
                            <a:latin typeface="Cambria Math" panose="02040503050406030204" pitchFamily="18" charset="0"/>
                          </a:rPr>
                          <m:t>,</m:t>
                        </m:r>
                        <m:r>
                          <a:rPr lang="en-GB" sz="1200" b="1" i="1" smtClean="0">
                            <a:solidFill>
                              <a:schemeClr val="accent4"/>
                            </a:solidFill>
                            <a:latin typeface="Cambria Math" panose="02040503050406030204" pitchFamily="18" charset="0"/>
                          </a:rPr>
                          <m:t>𝑻</m:t>
                        </m:r>
                      </m:e>
                    </m:d>
                    <m:r>
                      <a:rPr lang="en-GB" sz="1200" b="1" i="1" smtClean="0">
                        <a:solidFill>
                          <a:schemeClr val="accent4"/>
                        </a:solidFill>
                        <a:latin typeface="Cambria Math" panose="02040503050406030204" pitchFamily="18" charset="0"/>
                      </a:rPr>
                      <m:t>=</m:t>
                    </m:r>
                    <m:r>
                      <a:rPr lang="en-GB" sz="1200" b="1" i="1" smtClean="0">
                        <a:solidFill>
                          <a:schemeClr val="accent4"/>
                        </a:solidFill>
                        <a:latin typeface="Cambria Math" panose="02040503050406030204" pitchFamily="18" charset="0"/>
                      </a:rPr>
                      <m:t>𝑪𝒐𝒗</m:t>
                    </m:r>
                    <m:d>
                      <m:dPr>
                        <m:ctrlPr>
                          <a:rPr lang="en-GB" sz="1200" b="1" i="1" smtClean="0">
                            <a:solidFill>
                              <a:schemeClr val="accent4"/>
                            </a:solidFill>
                            <a:latin typeface="Cambria Math" panose="02040503050406030204" pitchFamily="18" charset="0"/>
                          </a:rPr>
                        </m:ctrlPr>
                      </m:dPr>
                      <m:e>
                        <m:r>
                          <a:rPr lang="en-GB" sz="1200" b="1" i="1" smtClean="0">
                            <a:solidFill>
                              <a:schemeClr val="accent4"/>
                            </a:solidFill>
                            <a:latin typeface="Cambria Math" panose="02040503050406030204" pitchFamily="18" charset="0"/>
                          </a:rPr>
                          <m:t>𝒒𝒐𝒃</m:t>
                        </m:r>
                        <m:r>
                          <a:rPr lang="en-GB" sz="1200" b="1" i="1" smtClean="0">
                            <a:solidFill>
                              <a:schemeClr val="accent4"/>
                            </a:solidFill>
                            <a:latin typeface="Cambria Math" panose="02040503050406030204" pitchFamily="18" charset="0"/>
                          </a:rPr>
                          <m:t>,</m:t>
                        </m:r>
                        <m:r>
                          <a:rPr lang="en-GB" sz="1200" b="1" i="1" smtClean="0">
                            <a:solidFill>
                              <a:schemeClr val="accent4"/>
                            </a:solidFill>
                            <a:latin typeface="Cambria Math" panose="02040503050406030204" pitchFamily="18" charset="0"/>
                          </a:rPr>
                          <m:t>𝒚𝒓𝒔𝑺𝒄𝒉𝒐𝒐𝒍</m:t>
                        </m:r>
                      </m:e>
                    </m:d>
                    <m:r>
                      <a:rPr lang="en-GB" sz="1200" b="1" i="1" smtClean="0">
                        <a:solidFill>
                          <a:schemeClr val="accent4"/>
                        </a:solidFill>
                        <a:latin typeface="Cambria Math" panose="02040503050406030204" pitchFamily="18" charset="0"/>
                        <a:ea typeface="Cambria Math" panose="02040503050406030204" pitchFamily="18" charset="0"/>
                      </a:rPr>
                      <m:t>≠</m:t>
                    </m:r>
                    <m:r>
                      <a:rPr lang="en-GB" sz="1200" b="1" i="1" smtClean="0">
                        <a:solidFill>
                          <a:schemeClr val="accent4"/>
                        </a:solidFill>
                        <a:latin typeface="Cambria Math" panose="02040503050406030204" pitchFamily="18" charset="0"/>
                        <a:ea typeface="Cambria Math" panose="02040503050406030204" pitchFamily="18" charset="0"/>
                      </a:rPr>
                      <m:t>𝟎</m:t>
                    </m:r>
                  </m:oMath>
                </a14:m>
                <a:endParaRPr lang="en-GB" sz="1200" b="1" dirty="0">
                  <a:solidFill>
                    <a:schemeClr val="accent4"/>
                  </a:solidFill>
                  <a:latin typeface="Skyscanner Relative Book" panose="02000506040000020004" pitchFamily="2" charset="77"/>
                  <a:ea typeface="Cambria Math" panose="02040503050406030204" pitchFamily="18" charset="0"/>
                </a:endParaRP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Cambria Math" panose="02040503050406030204" pitchFamily="18" charset="0"/>
                  </a:rPr>
                  <a:t>This is saying that we should have a strong 1</a:t>
                </a:r>
                <a:r>
                  <a:rPr lang="en-GB" sz="1200" baseline="30000" dirty="0">
                    <a:solidFill>
                      <a:schemeClr val="accent4"/>
                    </a:solidFill>
                    <a:latin typeface="Skyscanner Relative Book" panose="02000506040000020004" pitchFamily="2" charset="77"/>
                    <a:ea typeface="Cambria Math" panose="02040503050406030204" pitchFamily="18" charset="0"/>
                  </a:rPr>
                  <a:t>st</a:t>
                </a:r>
                <a:r>
                  <a:rPr lang="en-GB" sz="1200" dirty="0">
                    <a:solidFill>
                      <a:schemeClr val="accent4"/>
                    </a:solidFill>
                    <a:latin typeface="Skyscanner Relative Book" panose="02000506040000020004" pitchFamily="2" charset="77"/>
                    <a:ea typeface="Cambria Math" panose="02040503050406030204" pitchFamily="18" charset="0"/>
                  </a:rPr>
                  <a:t> stage, </a:t>
                </a:r>
                <a:r>
                  <a:rPr lang="en-GB" sz="1200" dirty="0" err="1">
                    <a:solidFill>
                      <a:schemeClr val="accent4"/>
                    </a:solidFill>
                    <a:latin typeface="Skyscanner Relative Book" panose="02000506040000020004" pitchFamily="2" charset="77"/>
                    <a:ea typeface="Cambria Math" panose="02040503050406030204" pitchFamily="18" charset="0"/>
                  </a:rPr>
                  <a:t>ie</a:t>
                </a:r>
                <a:r>
                  <a:rPr lang="en-GB" sz="1200" dirty="0">
                    <a:solidFill>
                      <a:schemeClr val="accent4"/>
                    </a:solidFill>
                    <a:latin typeface="Skyscanner Relative Book" panose="02000506040000020004" pitchFamily="2" charset="77"/>
                    <a:ea typeface="Cambria Math" panose="02040503050406030204" pitchFamily="18" charset="0"/>
                  </a:rPr>
                  <a:t>, that </a:t>
                </a:r>
                <a:r>
                  <a:rPr lang="en-GB" sz="1200" dirty="0" err="1">
                    <a:solidFill>
                      <a:schemeClr val="accent4"/>
                    </a:solidFill>
                    <a:latin typeface="Skyscanner Relative Book" panose="02000506040000020004" pitchFamily="2" charset="77"/>
                    <a:ea typeface="Cambria Math" panose="02040503050406030204" pitchFamily="18" charset="0"/>
                  </a:rPr>
                  <a:t>qob</a:t>
                </a:r>
                <a:r>
                  <a:rPr lang="en-GB" sz="1200" dirty="0">
                    <a:solidFill>
                      <a:schemeClr val="accent4"/>
                    </a:solidFill>
                    <a:latin typeface="Skyscanner Relative Book" panose="02000506040000020004" pitchFamily="2" charset="77"/>
                    <a:ea typeface="Cambria Math" panose="02040503050406030204" pitchFamily="18" charset="0"/>
                  </a:rPr>
                  <a:t> should impact </a:t>
                </a:r>
                <a:r>
                  <a:rPr lang="en-GB" sz="1200" dirty="0" err="1">
                    <a:solidFill>
                      <a:schemeClr val="accent4"/>
                    </a:solidFill>
                    <a:latin typeface="Skyscanner Relative Book" panose="02000506040000020004" pitchFamily="2" charset="77"/>
                    <a:ea typeface="Cambria Math" panose="02040503050406030204" pitchFamily="18" charset="0"/>
                  </a:rPr>
                  <a:t>yrsSchool</a:t>
                </a:r>
                <a:endParaRPr lang="en-GB" sz="1200" dirty="0">
                  <a:solidFill>
                    <a:schemeClr val="accent4"/>
                  </a:solidFill>
                  <a:latin typeface="Skyscanner Relative Book" panose="02000506040000020004" pitchFamily="2" charset="77"/>
                  <a:ea typeface="Cambria Math" panose="02040503050406030204" pitchFamily="18" charset="0"/>
                </a:endParaRP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Cambria Math" panose="02040503050406030204" pitchFamily="18" charset="0"/>
                  </a:rPr>
                  <a:t>We should expect individuals born in the last quarter of the year to have slightly more time of education than those born in the beginning of the year.</a:t>
                </a:r>
              </a:p>
            </p:txBody>
          </p:sp>
        </mc:Choice>
        <mc:Fallback xmlns="">
          <p:sp>
            <p:nvSpPr>
              <p:cNvPr id="38" name="TextBox 37">
                <a:extLst>
                  <a:ext uri="{FF2B5EF4-FFF2-40B4-BE49-F238E27FC236}">
                    <a16:creationId xmlns:a16="http://schemas.microsoft.com/office/drawing/2014/main" id="{F75699B7-8666-CB4D-8652-C94122CC32DB}"/>
                  </a:ext>
                </a:extLst>
              </p:cNvPr>
              <p:cNvSpPr txBox="1">
                <a:spLocks noRot="1" noChangeAspect="1" noMove="1" noResize="1" noEditPoints="1" noAdjustHandles="1" noChangeArrowheads="1" noChangeShapeType="1" noTextEdit="1"/>
              </p:cNvSpPr>
              <p:nvPr/>
            </p:nvSpPr>
            <p:spPr>
              <a:xfrm>
                <a:off x="6561358" y="771185"/>
                <a:ext cx="5391374" cy="1200329"/>
              </a:xfrm>
              <a:prstGeom prst="rect">
                <a:avLst/>
              </a:prstGeom>
              <a:blipFill>
                <a:blip r:embed="rId4"/>
                <a:stretch>
                  <a:fillRect b="-2083"/>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EC771A9A-5145-F24F-8F77-7B9DC9AA9B3B}"/>
              </a:ext>
            </a:extLst>
          </p:cNvPr>
          <p:cNvPicPr>
            <a:picLocks noChangeAspect="1"/>
          </p:cNvPicPr>
          <p:nvPr/>
        </p:nvPicPr>
        <p:blipFill>
          <a:blip r:embed="rId5"/>
          <a:stretch>
            <a:fillRect/>
          </a:stretch>
        </p:blipFill>
        <p:spPr>
          <a:xfrm>
            <a:off x="6404971" y="1978664"/>
            <a:ext cx="5327931" cy="2289086"/>
          </a:xfrm>
          <a:prstGeom prst="rect">
            <a:avLst/>
          </a:prstGeom>
        </p:spPr>
      </p:pic>
      <p:sp>
        <p:nvSpPr>
          <p:cNvPr id="41" name="Text Placeholder 2">
            <a:extLst>
              <a:ext uri="{FF2B5EF4-FFF2-40B4-BE49-F238E27FC236}">
                <a16:creationId xmlns:a16="http://schemas.microsoft.com/office/drawing/2014/main" id="{31A2AF2C-F074-8742-8EB7-3CA3703E3E7D}"/>
              </a:ext>
            </a:extLst>
          </p:cNvPr>
          <p:cNvSpPr txBox="1">
            <a:spLocks/>
          </p:cNvSpPr>
          <p:nvPr/>
        </p:nvSpPr>
        <p:spPr>
          <a:xfrm>
            <a:off x="10147298" y="3008000"/>
            <a:ext cx="1468970" cy="69249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900" i="1" dirty="0"/>
              <a:t>Once we control for year of birth, we can see that those born in q1 have normally less years of schooling than those born in q4</a:t>
            </a:r>
          </a:p>
        </p:txBody>
      </p:sp>
      <p:pic>
        <p:nvPicPr>
          <p:cNvPr id="42" name="Picture 41">
            <a:extLst>
              <a:ext uri="{FF2B5EF4-FFF2-40B4-BE49-F238E27FC236}">
                <a16:creationId xmlns:a16="http://schemas.microsoft.com/office/drawing/2014/main" id="{7D8F1205-A664-7343-B549-C39306108886}"/>
              </a:ext>
            </a:extLst>
          </p:cNvPr>
          <p:cNvPicPr>
            <a:picLocks noChangeAspect="1"/>
          </p:cNvPicPr>
          <p:nvPr/>
        </p:nvPicPr>
        <p:blipFill>
          <a:blip r:embed="rId6"/>
          <a:stretch>
            <a:fillRect/>
          </a:stretch>
        </p:blipFill>
        <p:spPr>
          <a:xfrm>
            <a:off x="6523355" y="5329720"/>
            <a:ext cx="4646082" cy="358393"/>
          </a:xfrm>
          <a:prstGeom prst="rect">
            <a:avLst/>
          </a:prstGeom>
        </p:spPr>
      </p:pic>
      <p:pic>
        <p:nvPicPr>
          <p:cNvPr id="43" name="Picture 42">
            <a:extLst>
              <a:ext uri="{FF2B5EF4-FFF2-40B4-BE49-F238E27FC236}">
                <a16:creationId xmlns:a16="http://schemas.microsoft.com/office/drawing/2014/main" id="{B83C824A-2778-7646-BE0D-97D93FCF4686}"/>
              </a:ext>
            </a:extLst>
          </p:cNvPr>
          <p:cNvPicPr>
            <a:picLocks noChangeAspect="1"/>
          </p:cNvPicPr>
          <p:nvPr/>
        </p:nvPicPr>
        <p:blipFill>
          <a:blip r:embed="rId7"/>
          <a:stretch>
            <a:fillRect/>
          </a:stretch>
        </p:blipFill>
        <p:spPr>
          <a:xfrm>
            <a:off x="6418363" y="5636699"/>
            <a:ext cx="4751074" cy="1056429"/>
          </a:xfrm>
          <a:prstGeom prst="rect">
            <a:avLst/>
          </a:prstGeom>
        </p:spPr>
      </p:pic>
      <p:sp>
        <p:nvSpPr>
          <p:cNvPr id="44" name="Text Placeholder 2">
            <a:extLst>
              <a:ext uri="{FF2B5EF4-FFF2-40B4-BE49-F238E27FC236}">
                <a16:creationId xmlns:a16="http://schemas.microsoft.com/office/drawing/2014/main" id="{EFCCEAEA-5BB2-BE4C-A97E-7BF6727C8D8C}"/>
              </a:ext>
            </a:extLst>
          </p:cNvPr>
          <p:cNvSpPr txBox="1">
            <a:spLocks/>
          </p:cNvSpPr>
          <p:nvPr/>
        </p:nvSpPr>
        <p:spPr>
          <a:xfrm>
            <a:off x="6455559" y="4308592"/>
            <a:ext cx="5267157" cy="107721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dirty="0"/>
              <a:t>To be a bit more rigorous, we can run the 1st stage as a linear regression. </a:t>
            </a:r>
          </a:p>
          <a:p>
            <a:pPr marL="228600" indent="-228600">
              <a:lnSpc>
                <a:spcPct val="100000"/>
              </a:lnSpc>
              <a:spcAft>
                <a:spcPts val="0"/>
              </a:spcAft>
              <a:buAutoNum type="arabicPeriod"/>
            </a:pPr>
            <a:r>
              <a:rPr lang="en-GB" sz="1000" dirty="0"/>
              <a:t>First convert the quarter of birth to dummy variables</a:t>
            </a:r>
          </a:p>
          <a:p>
            <a:pPr marL="228600" indent="-228600">
              <a:lnSpc>
                <a:spcPct val="100000"/>
              </a:lnSpc>
              <a:spcAft>
                <a:spcPts val="0"/>
              </a:spcAft>
              <a:buAutoNum type="arabicPeriod"/>
            </a:pPr>
            <a:r>
              <a:rPr lang="en-GB" sz="1000" dirty="0"/>
              <a:t>For simplicity, let’s only use the last quarter, q4, as the instrument for now. We will run a regression of years of schooling, the treatment, on quarter of birth, the instrument.</a:t>
            </a:r>
          </a:p>
          <a:p>
            <a:pPr marL="228600" indent="-228600">
              <a:lnSpc>
                <a:spcPct val="100000"/>
              </a:lnSpc>
              <a:spcAft>
                <a:spcPts val="0"/>
              </a:spcAft>
              <a:buAutoNum type="arabicPeriod"/>
            </a:pPr>
            <a:r>
              <a:rPr lang="en-GB" sz="1000" dirty="0"/>
              <a:t>It looks like those born in the last quarter of the year have, on average, 0.1 more years of education than those born in other quarters of the year. The p-value is close to zero.</a:t>
            </a:r>
          </a:p>
          <a:p>
            <a:pPr marL="228600" indent="-228600">
              <a:lnSpc>
                <a:spcPct val="100000"/>
              </a:lnSpc>
              <a:spcAft>
                <a:spcPts val="0"/>
              </a:spcAft>
              <a:buAutoNum type="arabicPeriod"/>
            </a:pPr>
            <a:endParaRPr lang="en-US" sz="1000" i="1" dirty="0"/>
          </a:p>
        </p:txBody>
      </p:sp>
      <p:pic>
        <p:nvPicPr>
          <p:cNvPr id="46" name="Graphic 45" descr="Badge Tick with solid fill">
            <a:extLst>
              <a:ext uri="{FF2B5EF4-FFF2-40B4-BE49-F238E27FC236}">
                <a16:creationId xmlns:a16="http://schemas.microsoft.com/office/drawing/2014/main" id="{0D498640-8950-1245-84F7-7571034286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65439" y="164872"/>
            <a:ext cx="677958" cy="677958"/>
          </a:xfrm>
          <a:prstGeom prst="rect">
            <a:avLst/>
          </a:prstGeom>
        </p:spPr>
      </p:pic>
    </p:spTree>
    <p:extLst>
      <p:ext uri="{BB962C8B-B14F-4D97-AF65-F5344CB8AC3E}">
        <p14:creationId xmlns:p14="http://schemas.microsoft.com/office/powerpoint/2010/main" val="663259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998C85-F814-AB4D-986E-21F669840A18}"/>
              </a:ext>
            </a:extLst>
          </p:cNvPr>
          <p:cNvSpPr>
            <a:spLocks noGrp="1"/>
          </p:cNvSpPr>
          <p:nvPr>
            <p:ph type="body" sz="quarter" idx="15"/>
          </p:nvPr>
        </p:nvSpPr>
        <p:spPr/>
        <p:txBody>
          <a:bodyPr/>
          <a:lstStyle/>
          <a:p>
            <a:r>
              <a:rPr lang="en-US" dirty="0"/>
              <a:t>Education dataset</a:t>
            </a:r>
          </a:p>
        </p:txBody>
      </p:sp>
      <p:pic>
        <p:nvPicPr>
          <p:cNvPr id="2" name="Picture 1">
            <a:extLst>
              <a:ext uri="{FF2B5EF4-FFF2-40B4-BE49-F238E27FC236}">
                <a16:creationId xmlns:a16="http://schemas.microsoft.com/office/drawing/2014/main" id="{31F74F25-F4B5-A64B-80AA-ACD055DE54F8}"/>
              </a:ext>
            </a:extLst>
          </p:cNvPr>
          <p:cNvPicPr>
            <a:picLocks noChangeAspect="1"/>
          </p:cNvPicPr>
          <p:nvPr/>
        </p:nvPicPr>
        <p:blipFill>
          <a:blip r:embed="rId2"/>
          <a:stretch>
            <a:fillRect/>
          </a:stretch>
        </p:blipFill>
        <p:spPr>
          <a:xfrm>
            <a:off x="404284" y="1437216"/>
            <a:ext cx="5691716" cy="1795265"/>
          </a:xfrm>
          <a:prstGeom prst="rect">
            <a:avLst/>
          </a:prstGeom>
        </p:spPr>
      </p:pic>
      <p:sp>
        <p:nvSpPr>
          <p:cNvPr id="3" name="Rounded Rectangle 2">
            <a:extLst>
              <a:ext uri="{FF2B5EF4-FFF2-40B4-BE49-F238E27FC236}">
                <a16:creationId xmlns:a16="http://schemas.microsoft.com/office/drawing/2014/main" id="{F8AD71FC-252E-7245-A113-D029F4F180C7}"/>
              </a:ext>
            </a:extLst>
          </p:cNvPr>
          <p:cNvSpPr/>
          <p:nvPr/>
        </p:nvSpPr>
        <p:spPr>
          <a:xfrm>
            <a:off x="3818466" y="1213149"/>
            <a:ext cx="1134533" cy="51405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bg2"/>
                </a:solidFill>
                <a:latin typeface="Skyscanner Relative Book" panose="02000506040000020004" pitchFamily="2" charset="77"/>
                <a:ea typeface="Skyscanner Relative Book" panose="02000506040000020004" pitchFamily="2" charset="77"/>
              </a:rPr>
              <a:t>Instrument</a:t>
            </a:r>
          </a:p>
        </p:txBody>
      </p:sp>
      <p:sp>
        <p:nvSpPr>
          <p:cNvPr id="17" name="Rounded Rectangle 16">
            <a:extLst>
              <a:ext uri="{FF2B5EF4-FFF2-40B4-BE49-F238E27FC236}">
                <a16:creationId xmlns:a16="http://schemas.microsoft.com/office/drawing/2014/main" id="{75DDA991-B2B8-314F-9BD7-ECBC0519F9AA}"/>
              </a:ext>
            </a:extLst>
          </p:cNvPr>
          <p:cNvSpPr/>
          <p:nvPr/>
        </p:nvSpPr>
        <p:spPr>
          <a:xfrm>
            <a:off x="753533" y="1213149"/>
            <a:ext cx="734483" cy="51405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accent1"/>
                </a:solidFill>
                <a:latin typeface="Skyscanner Relative Book" panose="02000506040000020004" pitchFamily="2" charset="77"/>
                <a:ea typeface="Skyscanner Relative Book" panose="02000506040000020004" pitchFamily="2" charset="77"/>
              </a:rPr>
              <a:t>Target</a:t>
            </a:r>
          </a:p>
        </p:txBody>
      </p:sp>
      <p:sp>
        <p:nvSpPr>
          <p:cNvPr id="18" name="Rounded Rectangle 17">
            <a:extLst>
              <a:ext uri="{FF2B5EF4-FFF2-40B4-BE49-F238E27FC236}">
                <a16:creationId xmlns:a16="http://schemas.microsoft.com/office/drawing/2014/main" id="{681BA7FA-4136-4940-9955-B121396F9BD5}"/>
              </a:ext>
            </a:extLst>
          </p:cNvPr>
          <p:cNvSpPr/>
          <p:nvPr/>
        </p:nvSpPr>
        <p:spPr>
          <a:xfrm>
            <a:off x="1522901" y="1213149"/>
            <a:ext cx="1313432" cy="51405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2"/>
                </a:solidFill>
                <a:latin typeface="Skyscanner Relative Book" panose="02000506040000020004" pitchFamily="2" charset="77"/>
                <a:ea typeface="Skyscanner Relative Book" panose="02000506040000020004" pitchFamily="2" charset="77"/>
              </a:rPr>
              <a:t>Treatment</a:t>
            </a:r>
          </a:p>
        </p:txBody>
      </p:sp>
      <p:grpSp>
        <p:nvGrpSpPr>
          <p:cNvPr id="19" name="Group 18">
            <a:extLst>
              <a:ext uri="{FF2B5EF4-FFF2-40B4-BE49-F238E27FC236}">
                <a16:creationId xmlns:a16="http://schemas.microsoft.com/office/drawing/2014/main" id="{0660F1B1-ED87-854F-B307-D52DF114D140}"/>
              </a:ext>
            </a:extLst>
          </p:cNvPr>
          <p:cNvGrpSpPr/>
          <p:nvPr/>
        </p:nvGrpSpPr>
        <p:grpSpPr>
          <a:xfrm>
            <a:off x="569156" y="5439791"/>
            <a:ext cx="1918673" cy="850750"/>
            <a:chOff x="9237055" y="2580873"/>
            <a:chExt cx="2269001" cy="1603786"/>
          </a:xfrm>
        </p:grpSpPr>
        <p:sp>
          <p:nvSpPr>
            <p:cNvPr id="20" name="Oval 19">
              <a:extLst>
                <a:ext uri="{FF2B5EF4-FFF2-40B4-BE49-F238E27FC236}">
                  <a16:creationId xmlns:a16="http://schemas.microsoft.com/office/drawing/2014/main" id="{1DEF5C8E-65DB-9644-8E85-05CED367EDC8}"/>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wage</a:t>
              </a:r>
            </a:p>
          </p:txBody>
        </p:sp>
        <p:sp>
          <p:nvSpPr>
            <p:cNvPr id="21" name="Oval 20">
              <a:extLst>
                <a:ext uri="{FF2B5EF4-FFF2-40B4-BE49-F238E27FC236}">
                  <a16:creationId xmlns:a16="http://schemas.microsoft.com/office/drawing/2014/main" id="{E4231D02-AF21-AF47-B501-E3D67BF8F4E7}"/>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22" name="Oval 21">
              <a:extLst>
                <a:ext uri="{FF2B5EF4-FFF2-40B4-BE49-F238E27FC236}">
                  <a16:creationId xmlns:a16="http://schemas.microsoft.com/office/drawing/2014/main" id="{02B482C5-3B54-F44F-895B-287244DBAC2B}"/>
                </a:ext>
              </a:extLst>
            </p:cNvPr>
            <p:cNvSpPr/>
            <p:nvPr/>
          </p:nvSpPr>
          <p:spPr>
            <a:xfrm>
              <a:off x="10685089" y="2580873"/>
              <a:ext cx="82096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ability</a:t>
              </a:r>
            </a:p>
          </p:txBody>
        </p:sp>
        <p:sp>
          <p:nvSpPr>
            <p:cNvPr id="23" name="Oval 22">
              <a:extLst>
                <a:ext uri="{FF2B5EF4-FFF2-40B4-BE49-F238E27FC236}">
                  <a16:creationId xmlns:a16="http://schemas.microsoft.com/office/drawing/2014/main" id="{733FF0DD-E759-2348-A806-2F9F9CF4FE19}"/>
                </a:ext>
              </a:extLst>
            </p:cNvPr>
            <p:cNvSpPr/>
            <p:nvPr/>
          </p:nvSpPr>
          <p:spPr>
            <a:xfrm>
              <a:off x="9237055" y="2580873"/>
              <a:ext cx="820967"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rgbClr val="FFFFFF"/>
                  </a:solidFill>
                  <a:latin typeface="Skyscanner Relative Book" panose="02000506040000020004" pitchFamily="2" charset="77"/>
                  <a:ea typeface="Skyscanner Relative Book" panose="02000506040000020004" pitchFamily="2" charset="77"/>
                </a:rPr>
                <a:t>qob</a:t>
              </a:r>
              <a:endParaRPr lang="en-US" sz="800" b="1" dirty="0">
                <a:solidFill>
                  <a:srgbClr val="FFFFFF"/>
                </a:solidFill>
                <a:latin typeface="Skyscanner Relative Book" panose="02000506040000020004" pitchFamily="2" charset="77"/>
                <a:ea typeface="Skyscanner Relative Book" panose="02000506040000020004" pitchFamily="2" charset="77"/>
              </a:endParaRPr>
            </a:p>
          </p:txBody>
        </p:sp>
        <p:cxnSp>
          <p:nvCxnSpPr>
            <p:cNvPr id="24" name="Straight Arrow Connector 23">
              <a:extLst>
                <a:ext uri="{FF2B5EF4-FFF2-40B4-BE49-F238E27FC236}">
                  <a16:creationId xmlns:a16="http://schemas.microsoft.com/office/drawing/2014/main" id="{82FE814A-CA1C-394B-AAEC-D1DB802BDB40}"/>
                </a:ext>
              </a:extLst>
            </p:cNvPr>
            <p:cNvCxnSpPr>
              <a:cxnSpLocks/>
              <a:stCxn id="23" idx="4"/>
              <a:endCxn id="21" idx="0"/>
            </p:cNvCxnSpPr>
            <p:nvPr/>
          </p:nvCxnSpPr>
          <p:spPr>
            <a:xfrm>
              <a:off x="9647539" y="3018475"/>
              <a:ext cx="593801"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D8F6E8-3796-7744-887E-F09EE94D8CF7}"/>
                </a:ext>
              </a:extLst>
            </p:cNvPr>
            <p:cNvCxnSpPr>
              <a:cxnSpLocks/>
              <a:stCxn id="22" idx="4"/>
              <a:endCxn id="21" idx="0"/>
            </p:cNvCxnSpPr>
            <p:nvPr/>
          </p:nvCxnSpPr>
          <p:spPr>
            <a:xfrm flipH="1">
              <a:off x="10241340" y="3018475"/>
              <a:ext cx="854232"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CD3A063-1F2C-CC4C-98D1-CDB67060D5A8}"/>
                </a:ext>
              </a:extLst>
            </p:cNvPr>
            <p:cNvCxnSpPr>
              <a:cxnSpLocks/>
              <a:stCxn id="22" idx="4"/>
              <a:endCxn id="20" idx="0"/>
            </p:cNvCxnSpPr>
            <p:nvPr/>
          </p:nvCxnSpPr>
          <p:spPr>
            <a:xfrm flipH="1">
              <a:off x="10767178" y="3018475"/>
              <a:ext cx="328394" cy="728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EDB681-0950-4C47-ABBF-16B52D2AAF96}"/>
                </a:ext>
              </a:extLst>
            </p:cNvPr>
            <p:cNvCxnSpPr>
              <a:cxnSpLocks/>
              <a:stCxn id="21" idx="4"/>
              <a:endCxn id="20"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Text Placeholder 2">
            <a:extLst>
              <a:ext uri="{FF2B5EF4-FFF2-40B4-BE49-F238E27FC236}">
                <a16:creationId xmlns:a16="http://schemas.microsoft.com/office/drawing/2014/main" id="{AA6928A8-A87D-FC41-8F31-E2CC476E5146}"/>
              </a:ext>
            </a:extLst>
          </p:cNvPr>
          <p:cNvSpPr txBox="1">
            <a:spLocks/>
          </p:cNvSpPr>
          <p:nvPr/>
        </p:nvSpPr>
        <p:spPr>
          <a:xfrm>
            <a:off x="569157" y="3309562"/>
            <a:ext cx="4383842" cy="186204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100" b="1" dirty="0"/>
              <a:t>Why could we consider </a:t>
            </a:r>
            <a:r>
              <a:rPr lang="en-US" sz="1100" b="1" dirty="0" err="1"/>
              <a:t>qob</a:t>
            </a:r>
            <a:r>
              <a:rPr lang="en-US" sz="1100" b="1" dirty="0"/>
              <a:t> an instrumental variable? </a:t>
            </a:r>
          </a:p>
          <a:p>
            <a:pPr marL="285750" lvl="1" indent="-285750">
              <a:lnSpc>
                <a:spcPct val="100000"/>
              </a:lnSpc>
              <a:spcBef>
                <a:spcPts val="0"/>
              </a:spcBef>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need to believe that quarter of birth has no impact on wage, other than through its impact on </a:t>
            </a:r>
            <a:r>
              <a:rPr lang="en-GB" sz="1100" dirty="0" err="1">
                <a:solidFill>
                  <a:schemeClr val="accent4"/>
                </a:solidFill>
                <a:latin typeface="Skyscanner Relative Book" panose="02000506040000020004" pitchFamily="2" charset="77"/>
                <a:ea typeface="Skyscanner Relative Book" panose="02000506040000020004" pitchFamily="2" charset="77"/>
              </a:rPr>
              <a:t>educatio</a:t>
            </a:r>
            <a:r>
              <a:rPr lang="en-US" sz="1100" dirty="0">
                <a:solidFill>
                  <a:schemeClr val="accent4"/>
                </a:solidFill>
                <a:latin typeface="Skyscanner Relative Book" panose="02000506040000020004" pitchFamily="2" charset="77"/>
                <a:ea typeface="Skyscanner Relative Book" panose="02000506040000020004" pitchFamily="2" charset="77"/>
              </a:rPr>
              <a:t>n.</a:t>
            </a:r>
          </a:p>
          <a:p>
            <a:pPr marL="285750" lvl="1" indent="-285750">
              <a:lnSpc>
                <a:spcPct val="100000"/>
              </a:lnSpc>
              <a:spcBef>
                <a:spcPts val="0"/>
              </a:spcBef>
              <a:buFont typeface="Arial" panose="020B0604020202020204" pitchFamily="34" charset="0"/>
              <a:buChar char="•"/>
            </a:pPr>
            <a:r>
              <a:rPr lang="en-GB" sz="1100" dirty="0" err="1">
                <a:solidFill>
                  <a:schemeClr val="accent4"/>
                </a:solidFill>
                <a:latin typeface="Skyscanner Relative Book" panose="02000506040000020004" pitchFamily="2" charset="77"/>
                <a:ea typeface="Skyscanner Relative Book" panose="02000506040000020004" pitchFamily="2" charset="77"/>
              </a:rPr>
              <a:t>Ie</a:t>
            </a:r>
            <a:r>
              <a:rPr lang="en-GB" sz="1100" dirty="0">
                <a:solidFill>
                  <a:schemeClr val="accent4"/>
                </a:solidFill>
                <a:latin typeface="Skyscanner Relative Book" panose="02000506040000020004" pitchFamily="2" charset="77"/>
                <a:ea typeface="Skyscanner Relative Book" panose="02000506040000020004" pitchFamily="2" charset="77"/>
              </a:rPr>
              <a:t>, we need to accept that quarter of birth is independent of the ability factor</a:t>
            </a:r>
          </a:p>
          <a:p>
            <a:pPr marL="285750" lvl="1" indent="-285750">
              <a:lnSpc>
                <a:spcPct val="100000"/>
              </a:lnSpc>
              <a:spcBef>
                <a:spcPts val="0"/>
              </a:spcBef>
              <a:buFont typeface="Arial" panose="020B0604020202020204" pitchFamily="34" charset="0"/>
              <a:buChar char="•"/>
            </a:pPr>
            <a:endParaRPr lang="en-GB" sz="1100" dirty="0">
              <a:solidFill>
                <a:schemeClr val="accent4"/>
              </a:solidFill>
              <a:latin typeface="Skyscanner Relative Book" panose="02000506040000020004" pitchFamily="2" charset="77"/>
              <a:ea typeface="Skyscanner Relative Book" panose="02000506040000020004" pitchFamily="2" charset="77"/>
            </a:endParaRPr>
          </a:p>
          <a:p>
            <a:pPr lvl="1">
              <a:lnSpc>
                <a:spcPct val="100000"/>
              </a:lnSpc>
              <a:spcBef>
                <a:spcPts val="0"/>
              </a:spcBef>
            </a:pPr>
            <a:r>
              <a:rPr lang="en-GB" sz="1100" b="1" dirty="0">
                <a:solidFill>
                  <a:schemeClr val="accent4"/>
                </a:solidFill>
                <a:latin typeface="Skyscanner Relative Book" panose="02000506040000020004" pitchFamily="2" charset="77"/>
                <a:ea typeface="Skyscanner Relative Book" panose="02000506040000020004" pitchFamily="2" charset="77"/>
              </a:rPr>
              <a:t>Why do we think that </a:t>
            </a:r>
            <a:r>
              <a:rPr lang="en-GB" sz="1100" b="1" dirty="0" err="1">
                <a:solidFill>
                  <a:schemeClr val="accent4"/>
                </a:solidFill>
                <a:latin typeface="Skyscanner Relative Book" panose="02000506040000020004" pitchFamily="2" charset="77"/>
                <a:ea typeface="Skyscanner Relative Book" panose="02000506040000020004" pitchFamily="2" charset="77"/>
              </a:rPr>
              <a:t>qob</a:t>
            </a:r>
            <a:r>
              <a:rPr lang="en-GB" sz="1100" b="1" dirty="0">
                <a:solidFill>
                  <a:schemeClr val="accent4"/>
                </a:solidFill>
                <a:latin typeface="Skyscanner Relative Book" panose="02000506040000020004" pitchFamily="2" charset="77"/>
                <a:ea typeface="Skyscanner Relative Book" panose="02000506040000020004" pitchFamily="2" charset="77"/>
              </a:rPr>
              <a:t> affects education?</a:t>
            </a:r>
          </a:p>
          <a:p>
            <a:pPr marL="171450" lvl="1" indent="-171450">
              <a:lnSpc>
                <a:spcPct val="100000"/>
              </a:lnSpc>
              <a:spcBef>
                <a:spcPts val="0"/>
              </a:spcBef>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The result is that people born later in the year have, on average, more years of education than those born in the beginning of the year.</a:t>
            </a:r>
            <a:endParaRPr lang="en-US" sz="1100" dirty="0">
              <a:latin typeface="Skyscanner Relative Book" panose="02000506040000020004" pitchFamily="2" charset="77"/>
              <a:ea typeface="Skyscanner Relative Book" panose="02000506040000020004" pitchFamily="2" charset="77"/>
            </a:endParaRPr>
          </a:p>
          <a:p>
            <a:pPr lvl="1">
              <a:lnSpc>
                <a:spcPct val="100000"/>
              </a:lnSpc>
              <a:spcBef>
                <a:spcPts val="0"/>
              </a:spcBef>
            </a:pPr>
            <a:endParaRPr lang="en-GB" sz="11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29" name="Picture 28">
            <a:extLst>
              <a:ext uri="{FF2B5EF4-FFF2-40B4-BE49-F238E27FC236}">
                <a16:creationId xmlns:a16="http://schemas.microsoft.com/office/drawing/2014/main" id="{994AF1CB-F1E9-5B4F-ADE7-5A473C63478C}"/>
              </a:ext>
            </a:extLst>
          </p:cNvPr>
          <p:cNvPicPr>
            <a:picLocks noChangeAspect="1"/>
          </p:cNvPicPr>
          <p:nvPr/>
        </p:nvPicPr>
        <p:blipFill>
          <a:blip r:embed="rId3"/>
          <a:stretch>
            <a:fillRect/>
          </a:stretch>
        </p:blipFill>
        <p:spPr>
          <a:xfrm>
            <a:off x="2757465" y="5171610"/>
            <a:ext cx="3190434" cy="1570397"/>
          </a:xfrm>
          <a:prstGeom prst="rect">
            <a:avLst/>
          </a:prstGeom>
        </p:spPr>
      </p:pic>
      <p:cxnSp>
        <p:nvCxnSpPr>
          <p:cNvPr id="33" name="Straight Connector 32">
            <a:extLst>
              <a:ext uri="{FF2B5EF4-FFF2-40B4-BE49-F238E27FC236}">
                <a16:creationId xmlns:a16="http://schemas.microsoft.com/office/drawing/2014/main" id="{64230040-C4B8-9748-A8E1-CA580960CD37}"/>
              </a:ext>
            </a:extLst>
          </p:cNvPr>
          <p:cNvCxnSpPr/>
          <p:nvPr/>
        </p:nvCxnSpPr>
        <p:spPr>
          <a:xfrm>
            <a:off x="6214533" y="381000"/>
            <a:ext cx="0" cy="6180667"/>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ECF405FA-A777-8B4D-A612-09A2DCA1D5F2}"/>
              </a:ext>
            </a:extLst>
          </p:cNvPr>
          <p:cNvSpPr txBox="1">
            <a:spLocks/>
          </p:cNvSpPr>
          <p:nvPr/>
        </p:nvSpPr>
        <p:spPr>
          <a:xfrm>
            <a:off x="6561358" y="364067"/>
            <a:ext cx="5391377" cy="246221"/>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600" b="1" dirty="0"/>
              <a:t>Checking the validity of the Reduced Form</a:t>
            </a:r>
          </a:p>
        </p:txBody>
      </p:sp>
      <p:sp>
        <p:nvSpPr>
          <p:cNvPr id="35" name="Right Brace 34">
            <a:extLst>
              <a:ext uri="{FF2B5EF4-FFF2-40B4-BE49-F238E27FC236}">
                <a16:creationId xmlns:a16="http://schemas.microsoft.com/office/drawing/2014/main" id="{2696BAAE-26A8-7E44-9E04-C238BB29897A}"/>
              </a:ext>
            </a:extLst>
          </p:cNvPr>
          <p:cNvSpPr/>
          <p:nvPr/>
        </p:nvSpPr>
        <p:spPr>
          <a:xfrm>
            <a:off x="4975011" y="3429000"/>
            <a:ext cx="45719" cy="13292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 Placeholder 2">
            <a:extLst>
              <a:ext uri="{FF2B5EF4-FFF2-40B4-BE49-F238E27FC236}">
                <a16:creationId xmlns:a16="http://schemas.microsoft.com/office/drawing/2014/main" id="{CE3FC4BE-40AF-D042-8B8C-3921986D5F35}"/>
              </a:ext>
            </a:extLst>
          </p:cNvPr>
          <p:cNvSpPr txBox="1">
            <a:spLocks/>
          </p:cNvSpPr>
          <p:nvPr/>
        </p:nvSpPr>
        <p:spPr>
          <a:xfrm>
            <a:off x="5130799" y="3695360"/>
            <a:ext cx="1024467" cy="807913"/>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US" sz="1050" i="1" dirty="0"/>
              <a:t>Let’s check this through the mathematical assumptions required for IV</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09BD91C-9EAB-414C-BCDE-99A92367E6E3}"/>
                  </a:ext>
                </a:extLst>
              </p:cNvPr>
              <p:cNvSpPr txBox="1"/>
              <p:nvPr/>
            </p:nvSpPr>
            <p:spPr>
              <a:xfrm>
                <a:off x="6561358" y="771185"/>
                <a:ext cx="5391374" cy="1754326"/>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GB" sz="1200" b="1" i="1" smtClean="0">
                        <a:solidFill>
                          <a:schemeClr val="accent4"/>
                        </a:solidFill>
                        <a:latin typeface="Cambria Math" panose="02040503050406030204" pitchFamily="18" charset="0"/>
                      </a:rPr>
                      <m:t>𝒀</m:t>
                    </m:r>
                    <m:r>
                      <a:rPr lang="en-GB" sz="1200" b="1" i="1" smtClean="0">
                        <a:solidFill>
                          <a:schemeClr val="accent4"/>
                        </a:solidFill>
                        <a:latin typeface="Cambria Math" panose="02040503050406030204" pitchFamily="18" charset="0"/>
                        <a:ea typeface="Cambria Math" panose="02040503050406030204" pitchFamily="18" charset="0"/>
                      </a:rPr>
                      <m:t>⊥</m:t>
                    </m:r>
                    <m:r>
                      <a:rPr lang="en-GB" sz="1200" b="1" i="1" smtClean="0">
                        <a:solidFill>
                          <a:schemeClr val="accent4"/>
                        </a:solidFill>
                        <a:latin typeface="Cambria Math" panose="02040503050406030204" pitchFamily="18" charset="0"/>
                        <a:ea typeface="Cambria Math" panose="02040503050406030204" pitchFamily="18" charset="0"/>
                      </a:rPr>
                      <m:t>𝒁</m:t>
                    </m:r>
                    <m:r>
                      <a:rPr lang="en-GB" sz="1200" b="1" i="1" smtClean="0">
                        <a:solidFill>
                          <a:schemeClr val="accent4"/>
                        </a:solidFill>
                        <a:latin typeface="Cambria Math" panose="02040503050406030204" pitchFamily="18" charset="0"/>
                        <a:ea typeface="Cambria Math" panose="02040503050406030204" pitchFamily="18" charset="0"/>
                      </a:rPr>
                      <m:t>|</m:t>
                    </m:r>
                    <m:r>
                      <a:rPr lang="en-GB" sz="1200" b="1" i="1" smtClean="0">
                        <a:solidFill>
                          <a:schemeClr val="accent4"/>
                        </a:solidFill>
                        <a:latin typeface="Cambria Math" panose="02040503050406030204" pitchFamily="18" charset="0"/>
                        <a:ea typeface="Cambria Math" panose="02040503050406030204" pitchFamily="18" charset="0"/>
                      </a:rPr>
                      <m:t>𝑻</m:t>
                    </m:r>
                  </m:oMath>
                </a14:m>
                <a:r>
                  <a:rPr lang="en-GB" sz="1200" dirty="0">
                    <a:solidFill>
                      <a:schemeClr val="accent4"/>
                    </a:solidFill>
                    <a:latin typeface="Skyscanner Relative Book" panose="02000506040000020004" pitchFamily="2" charset="77"/>
                    <a:ea typeface="Cambria Math" panose="02040503050406030204" pitchFamily="18" charset="0"/>
                  </a:rPr>
                  <a:t> (exclusion restriction)</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Cambria Math" panose="02040503050406030204" pitchFamily="18" charset="0"/>
                  </a:rPr>
                  <a:t>This is saying that the instrument Z (</a:t>
                </a:r>
                <a:r>
                  <a:rPr lang="en-GB" sz="1200" dirty="0" err="1">
                    <a:solidFill>
                      <a:schemeClr val="accent4"/>
                    </a:solidFill>
                    <a:latin typeface="Skyscanner Relative Book" panose="02000506040000020004" pitchFamily="2" charset="77"/>
                    <a:ea typeface="Cambria Math" panose="02040503050406030204" pitchFamily="18" charset="0"/>
                  </a:rPr>
                  <a:t>qob</a:t>
                </a:r>
                <a:r>
                  <a:rPr lang="en-GB" sz="1200" dirty="0">
                    <a:solidFill>
                      <a:schemeClr val="accent4"/>
                    </a:solidFill>
                    <a:latin typeface="Skyscanner Relative Book" panose="02000506040000020004" pitchFamily="2" charset="77"/>
                    <a:ea typeface="Cambria Math" panose="02040503050406030204" pitchFamily="18" charset="0"/>
                  </a:rPr>
                  <a:t>) only affects Y (wage) through T (years of schooling)</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Cambria Math" panose="02040503050406030204" pitchFamily="18" charset="0"/>
                  </a:rPr>
                  <a:t>Unfortunately, we can’t verify the second IV condition. We can express our belief that the time people are born is not an indication of their personal ability or any other factor that can cause a difference in earnings, other than the effect on education.</a:t>
                </a:r>
              </a:p>
              <a:p>
                <a:pPr marL="171450" indent="-171450">
                  <a:buFont typeface="Arial" panose="020B0604020202020204" pitchFamily="34" charset="0"/>
                  <a:buChar char="•"/>
                </a:pPr>
                <a:r>
                  <a:rPr lang="en-GB" sz="1200" dirty="0">
                    <a:solidFill>
                      <a:schemeClr val="accent4"/>
                    </a:solidFill>
                    <a:latin typeface="Skyscanner Relative Book" panose="02000506040000020004" pitchFamily="2" charset="77"/>
                    <a:ea typeface="Cambria Math" panose="02040503050406030204" pitchFamily="18" charset="0"/>
                  </a:rPr>
                  <a:t>Whilst we can’t 100% verify this, given our assumption, let’s check if </a:t>
                </a:r>
                <a:r>
                  <a:rPr lang="en-GB" sz="1200" dirty="0" err="1">
                    <a:solidFill>
                      <a:schemeClr val="accent4"/>
                    </a:solidFill>
                    <a:latin typeface="Skyscanner Relative Book" panose="02000506040000020004" pitchFamily="2" charset="77"/>
                    <a:ea typeface="Cambria Math" panose="02040503050406030204" pitchFamily="18" charset="0"/>
                  </a:rPr>
                  <a:t>qob</a:t>
                </a:r>
                <a:r>
                  <a:rPr lang="en-GB" sz="1200" dirty="0">
                    <a:solidFill>
                      <a:schemeClr val="accent4"/>
                    </a:solidFill>
                    <a:latin typeface="Skyscanner Relative Book" panose="02000506040000020004" pitchFamily="2" charset="77"/>
                    <a:ea typeface="Cambria Math" panose="02040503050406030204" pitchFamily="18" charset="0"/>
                  </a:rPr>
                  <a:t> seems to have an effect on log wages. </a:t>
                </a:r>
              </a:p>
            </p:txBody>
          </p:sp>
        </mc:Choice>
        <mc:Fallback xmlns="">
          <p:sp>
            <p:nvSpPr>
              <p:cNvPr id="30" name="TextBox 29">
                <a:extLst>
                  <a:ext uri="{FF2B5EF4-FFF2-40B4-BE49-F238E27FC236}">
                    <a16:creationId xmlns:a16="http://schemas.microsoft.com/office/drawing/2014/main" id="{C09BD91C-9EAB-414C-BCDE-99A92367E6E3}"/>
                  </a:ext>
                </a:extLst>
              </p:cNvPr>
              <p:cNvSpPr txBox="1">
                <a:spLocks noRot="1" noChangeAspect="1" noMove="1" noResize="1" noEditPoints="1" noAdjustHandles="1" noChangeArrowheads="1" noChangeShapeType="1" noTextEdit="1"/>
              </p:cNvSpPr>
              <p:nvPr/>
            </p:nvSpPr>
            <p:spPr>
              <a:xfrm>
                <a:off x="6561358" y="771185"/>
                <a:ext cx="5391374" cy="1754326"/>
              </a:xfrm>
              <a:prstGeom prst="rect">
                <a:avLst/>
              </a:prstGeom>
              <a:blipFill>
                <a:blip r:embed="rId4"/>
                <a:stretch>
                  <a:fillRect r="-235" b="-143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4B6815-95BC-AC40-B465-A2CCEA52E95C}"/>
              </a:ext>
            </a:extLst>
          </p:cNvPr>
          <p:cNvPicPr>
            <a:picLocks noChangeAspect="1"/>
          </p:cNvPicPr>
          <p:nvPr/>
        </p:nvPicPr>
        <p:blipFill>
          <a:blip r:embed="rId5"/>
          <a:stretch>
            <a:fillRect/>
          </a:stretch>
        </p:blipFill>
        <p:spPr>
          <a:xfrm>
            <a:off x="6688666" y="2536964"/>
            <a:ext cx="5099050" cy="2171700"/>
          </a:xfrm>
          <a:prstGeom prst="rect">
            <a:avLst/>
          </a:prstGeom>
        </p:spPr>
      </p:pic>
      <p:sp>
        <p:nvSpPr>
          <p:cNvPr id="37" name="Text Placeholder 2">
            <a:extLst>
              <a:ext uri="{FF2B5EF4-FFF2-40B4-BE49-F238E27FC236}">
                <a16:creationId xmlns:a16="http://schemas.microsoft.com/office/drawing/2014/main" id="{A6161D82-3DA9-B640-A755-765A9C6D3970}"/>
              </a:ext>
            </a:extLst>
          </p:cNvPr>
          <p:cNvSpPr txBox="1">
            <a:spLocks/>
          </p:cNvSpPr>
          <p:nvPr/>
        </p:nvSpPr>
        <p:spPr>
          <a:xfrm>
            <a:off x="7226217" y="4016167"/>
            <a:ext cx="2095581" cy="41549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900" i="1" dirty="0"/>
              <a:t>Those born later on the year have slightly higher income than those born in the beginning of the year</a:t>
            </a:r>
            <a:r>
              <a:rPr lang="en-GB" sz="900" dirty="0">
                <a:solidFill>
                  <a:srgbClr val="333333"/>
                </a:solidFill>
                <a:latin typeface="-apple-system"/>
              </a:rPr>
              <a:t>.</a:t>
            </a:r>
            <a:endParaRPr lang="en-US" sz="900" dirty="0"/>
          </a:p>
        </p:txBody>
      </p:sp>
      <p:sp>
        <p:nvSpPr>
          <p:cNvPr id="39" name="Text Placeholder 2">
            <a:extLst>
              <a:ext uri="{FF2B5EF4-FFF2-40B4-BE49-F238E27FC236}">
                <a16:creationId xmlns:a16="http://schemas.microsoft.com/office/drawing/2014/main" id="{9A9B3469-0491-A243-B28E-E2E926321465}"/>
              </a:ext>
            </a:extLst>
          </p:cNvPr>
          <p:cNvSpPr txBox="1">
            <a:spLocks/>
          </p:cNvSpPr>
          <p:nvPr/>
        </p:nvSpPr>
        <p:spPr>
          <a:xfrm>
            <a:off x="6481168" y="4758267"/>
            <a:ext cx="5267157" cy="769441"/>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dirty="0"/>
              <a:t>To be a bit more rigorous, we can run the 1st stage as a regression the instrumental q4 on log wage. We will also add the same additional controls as in the 1st stage:</a:t>
            </a:r>
          </a:p>
          <a:p>
            <a:pPr marL="228600" indent="-228600">
              <a:lnSpc>
                <a:spcPct val="100000"/>
              </a:lnSpc>
              <a:spcAft>
                <a:spcPts val="0"/>
              </a:spcAft>
              <a:buAutoNum type="arabicPeriod"/>
            </a:pPr>
            <a:r>
              <a:rPr lang="en-GB" sz="1000" dirty="0"/>
              <a:t>First convert the quarter of birth to dummy variables</a:t>
            </a:r>
          </a:p>
          <a:p>
            <a:pPr marL="228600" indent="-228600">
              <a:lnSpc>
                <a:spcPct val="100000"/>
              </a:lnSpc>
              <a:spcAft>
                <a:spcPts val="0"/>
              </a:spcAft>
              <a:buAutoNum type="arabicPeriod"/>
            </a:pPr>
            <a:r>
              <a:rPr lang="en-GB" sz="1000" dirty="0"/>
              <a:t>Once again, we have a significant result. Those born in the last quarter of the year have, on average, 0.8% higher wages.</a:t>
            </a:r>
            <a:endParaRPr lang="en-US" sz="1000" i="1" dirty="0"/>
          </a:p>
        </p:txBody>
      </p:sp>
      <p:pic>
        <p:nvPicPr>
          <p:cNvPr id="7" name="Picture 6">
            <a:extLst>
              <a:ext uri="{FF2B5EF4-FFF2-40B4-BE49-F238E27FC236}">
                <a16:creationId xmlns:a16="http://schemas.microsoft.com/office/drawing/2014/main" id="{1CCDF97F-4018-0E48-9BA1-CA3C6DFCA4AA}"/>
              </a:ext>
            </a:extLst>
          </p:cNvPr>
          <p:cNvPicPr>
            <a:picLocks noChangeAspect="1"/>
          </p:cNvPicPr>
          <p:nvPr/>
        </p:nvPicPr>
        <p:blipFill>
          <a:blip r:embed="rId6"/>
          <a:stretch>
            <a:fillRect/>
          </a:stretch>
        </p:blipFill>
        <p:spPr>
          <a:xfrm>
            <a:off x="6641675" y="5607154"/>
            <a:ext cx="5193031" cy="1082668"/>
          </a:xfrm>
          <a:prstGeom prst="rect">
            <a:avLst/>
          </a:prstGeom>
        </p:spPr>
      </p:pic>
    </p:spTree>
    <p:extLst>
      <p:ext uri="{BB962C8B-B14F-4D97-AF65-F5344CB8AC3E}">
        <p14:creationId xmlns:p14="http://schemas.microsoft.com/office/powerpoint/2010/main" val="173351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6685FB-BAC4-D24D-9352-B2B42ECA95D6}"/>
              </a:ext>
            </a:extLst>
          </p:cNvPr>
          <p:cNvSpPr>
            <a:spLocks noGrp="1"/>
          </p:cNvSpPr>
          <p:nvPr>
            <p:ph type="body" sz="quarter" idx="15"/>
          </p:nvPr>
        </p:nvSpPr>
        <p:spPr/>
        <p:txBody>
          <a:bodyPr/>
          <a:lstStyle/>
          <a:p>
            <a:r>
              <a:rPr lang="en-US" dirty="0"/>
              <a:t>But what is the effect of T on Y using IV?</a:t>
            </a:r>
          </a:p>
        </p:txBody>
      </p:sp>
      <p:pic>
        <p:nvPicPr>
          <p:cNvPr id="5" name="Picture 4">
            <a:extLst>
              <a:ext uri="{FF2B5EF4-FFF2-40B4-BE49-F238E27FC236}">
                <a16:creationId xmlns:a16="http://schemas.microsoft.com/office/drawing/2014/main" id="{65660CAA-538A-6D47-BAAB-E8BC434B15BE}"/>
              </a:ext>
            </a:extLst>
          </p:cNvPr>
          <p:cNvPicPr>
            <a:picLocks noChangeAspect="1"/>
          </p:cNvPicPr>
          <p:nvPr/>
        </p:nvPicPr>
        <p:blipFill>
          <a:blip r:embed="rId3"/>
          <a:stretch>
            <a:fillRect/>
          </a:stretch>
        </p:blipFill>
        <p:spPr>
          <a:xfrm>
            <a:off x="674147" y="2659729"/>
            <a:ext cx="4646082" cy="358393"/>
          </a:xfrm>
          <a:prstGeom prst="rect">
            <a:avLst/>
          </a:prstGeom>
        </p:spPr>
      </p:pic>
      <p:pic>
        <p:nvPicPr>
          <p:cNvPr id="6" name="Picture 5">
            <a:extLst>
              <a:ext uri="{FF2B5EF4-FFF2-40B4-BE49-F238E27FC236}">
                <a16:creationId xmlns:a16="http://schemas.microsoft.com/office/drawing/2014/main" id="{ACD115F2-E850-704C-891D-DA697BD41BA7}"/>
              </a:ext>
            </a:extLst>
          </p:cNvPr>
          <p:cNvPicPr>
            <a:picLocks noChangeAspect="1"/>
          </p:cNvPicPr>
          <p:nvPr/>
        </p:nvPicPr>
        <p:blipFill>
          <a:blip r:embed="rId4"/>
          <a:stretch>
            <a:fillRect/>
          </a:stretch>
        </p:blipFill>
        <p:spPr>
          <a:xfrm>
            <a:off x="569155" y="2966708"/>
            <a:ext cx="4751074" cy="1056429"/>
          </a:xfrm>
          <a:prstGeom prst="rect">
            <a:avLst/>
          </a:prstGeom>
        </p:spPr>
      </p:pic>
      <p:sp>
        <p:nvSpPr>
          <p:cNvPr id="7" name="TextBox 6">
            <a:extLst>
              <a:ext uri="{FF2B5EF4-FFF2-40B4-BE49-F238E27FC236}">
                <a16:creationId xmlns:a16="http://schemas.microsoft.com/office/drawing/2014/main" id="{35237C9C-F5CB-AC4A-A794-A684371DB927}"/>
              </a:ext>
            </a:extLst>
          </p:cNvPr>
          <p:cNvSpPr txBox="1"/>
          <p:nvPr/>
        </p:nvSpPr>
        <p:spPr>
          <a:xfrm>
            <a:off x="569156" y="1468045"/>
            <a:ext cx="4891835"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Manual way</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8" name="Picture 7">
            <a:extLst>
              <a:ext uri="{FF2B5EF4-FFF2-40B4-BE49-F238E27FC236}">
                <a16:creationId xmlns:a16="http://schemas.microsoft.com/office/drawing/2014/main" id="{64259412-54A3-2A49-B200-82B6870646EA}"/>
              </a:ext>
            </a:extLst>
          </p:cNvPr>
          <p:cNvPicPr>
            <a:picLocks noChangeAspect="1"/>
          </p:cNvPicPr>
          <p:nvPr/>
        </p:nvPicPr>
        <p:blipFill>
          <a:blip r:embed="rId5"/>
          <a:stretch>
            <a:fillRect/>
          </a:stretch>
        </p:blipFill>
        <p:spPr>
          <a:xfrm>
            <a:off x="569156" y="4023137"/>
            <a:ext cx="4751074" cy="990527"/>
          </a:xfrm>
          <a:prstGeom prst="rect">
            <a:avLst/>
          </a:prstGeom>
        </p:spPr>
      </p:pic>
      <p:pic>
        <p:nvPicPr>
          <p:cNvPr id="9" name="Picture 8">
            <a:extLst>
              <a:ext uri="{FF2B5EF4-FFF2-40B4-BE49-F238E27FC236}">
                <a16:creationId xmlns:a16="http://schemas.microsoft.com/office/drawing/2014/main" id="{E2C9C78F-3EAF-804F-A492-B1D7C1CAB640}"/>
              </a:ext>
            </a:extLst>
          </p:cNvPr>
          <p:cNvPicPr>
            <a:picLocks noChangeAspect="1"/>
          </p:cNvPicPr>
          <p:nvPr/>
        </p:nvPicPr>
        <p:blipFill>
          <a:blip r:embed="rId6"/>
          <a:stretch>
            <a:fillRect/>
          </a:stretch>
        </p:blipFill>
        <p:spPr>
          <a:xfrm>
            <a:off x="569155" y="5079566"/>
            <a:ext cx="4751074" cy="63082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C0419B-6EFF-F440-AFC7-9CC303A1E5DC}"/>
                  </a:ext>
                </a:extLst>
              </p:cNvPr>
              <p:cNvSpPr txBox="1"/>
              <p:nvPr/>
            </p:nvSpPr>
            <p:spPr>
              <a:xfrm>
                <a:off x="569155" y="2014331"/>
                <a:ext cx="3352019" cy="44858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1400" i="1" smtClean="0">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i="1">
                              <a:solidFill>
                                <a:schemeClr val="accent4"/>
                              </a:solidFill>
                              <a:latin typeface="Cambria Math" panose="02040503050406030204" pitchFamily="18" charset="0"/>
                            </a:rPr>
                            <m:t>1</m:t>
                          </m:r>
                        </m:sub>
                      </m:sSub>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𝐶𝑜𝑣</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𝑌</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𝑉</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num>
                        <m:den>
                          <m:r>
                            <a:rPr lang="en-GB" sz="1400" i="1">
                              <a:solidFill>
                                <a:schemeClr val="accent4"/>
                              </a:solidFill>
                              <a:latin typeface="Cambria Math" panose="02040503050406030204" pitchFamily="18" charset="0"/>
                            </a:rPr>
                            <m:t>𝐶𝑜𝑣</m:t>
                          </m:r>
                          <m:r>
                            <a:rPr lang="en-GB" sz="1400" i="1">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𝑉</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den>
                      </m:f>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𝑅𝑒𝑑𝑢𝑐𝑒𝑑</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𝐹𝑜𝑟𝑚</m:t>
                          </m:r>
                        </m:num>
                        <m:den>
                          <m:r>
                            <a:rPr lang="en-GB" sz="1400" b="0" i="1" smtClean="0">
                              <a:solidFill>
                                <a:schemeClr val="accent4"/>
                              </a:solidFill>
                              <a:latin typeface="Cambria Math" panose="02040503050406030204" pitchFamily="18" charset="0"/>
                            </a:rPr>
                            <m:t>1</m:t>
                          </m:r>
                          <m:r>
                            <a:rPr lang="en-GB" sz="1400" b="0" i="1" smtClean="0">
                              <a:solidFill>
                                <a:schemeClr val="accent4"/>
                              </a:solidFill>
                              <a:latin typeface="Cambria Math" panose="02040503050406030204" pitchFamily="18" charset="0"/>
                            </a:rPr>
                            <m:t>𝑠𝑡</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𝑆𝑡𝑎𝑔𝑒</m:t>
                          </m:r>
                        </m:den>
                      </m:f>
                    </m:oMath>
                  </m:oMathPara>
                </a14:m>
                <a:endParaRPr lang="en-GB" sz="1400" dirty="0">
                  <a:solidFill>
                    <a:schemeClr val="accent4"/>
                  </a:solidFill>
                </a:endParaRPr>
              </a:p>
            </p:txBody>
          </p:sp>
        </mc:Choice>
        <mc:Fallback xmlns="">
          <p:sp>
            <p:nvSpPr>
              <p:cNvPr id="10" name="TextBox 9">
                <a:extLst>
                  <a:ext uri="{FF2B5EF4-FFF2-40B4-BE49-F238E27FC236}">
                    <a16:creationId xmlns:a16="http://schemas.microsoft.com/office/drawing/2014/main" id="{0EC0419B-6EFF-F440-AFC7-9CC303A1E5DC}"/>
                  </a:ext>
                </a:extLst>
              </p:cNvPr>
              <p:cNvSpPr txBox="1">
                <a:spLocks noRot="1" noChangeAspect="1" noMove="1" noResize="1" noEditPoints="1" noAdjustHandles="1" noChangeArrowheads="1" noChangeShapeType="1" noTextEdit="1"/>
              </p:cNvSpPr>
              <p:nvPr/>
            </p:nvSpPr>
            <p:spPr>
              <a:xfrm>
                <a:off x="569155" y="2014331"/>
                <a:ext cx="3352019" cy="448584"/>
              </a:xfrm>
              <a:prstGeom prst="rect">
                <a:avLst/>
              </a:prstGeom>
              <a:blipFill>
                <a:blip r:embed="rId7"/>
                <a:stretch>
                  <a:fillRect l="-2642" t="-5556" b="-22222"/>
                </a:stretch>
              </a:blipFill>
            </p:spPr>
            <p:txBody>
              <a:bodyPr/>
              <a:lstStyle/>
              <a:p>
                <a:r>
                  <a:rPr lang="en-US">
                    <a:noFill/>
                  </a:rPr>
                  <a:t> </a:t>
                </a:r>
              </a:p>
            </p:txBody>
          </p:sp>
        </mc:Fallback>
      </mc:AlternateContent>
      <p:sp>
        <p:nvSpPr>
          <p:cNvPr id="11" name="Text Placeholder 2">
            <a:extLst>
              <a:ext uri="{FF2B5EF4-FFF2-40B4-BE49-F238E27FC236}">
                <a16:creationId xmlns:a16="http://schemas.microsoft.com/office/drawing/2014/main" id="{1E7C0C89-A64F-6B40-B8CA-AEFA0D300970}"/>
              </a:ext>
            </a:extLst>
          </p:cNvPr>
          <p:cNvSpPr txBox="1">
            <a:spLocks/>
          </p:cNvSpPr>
          <p:nvPr/>
        </p:nvSpPr>
        <p:spPr>
          <a:xfrm>
            <a:off x="569155" y="5776292"/>
            <a:ext cx="4751074" cy="369332"/>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200" dirty="0"/>
              <a:t>This means that we should expect each additional year of school to increase wages by 8.5%.</a:t>
            </a:r>
            <a:endParaRPr lang="en-US" sz="1200" i="1" dirty="0"/>
          </a:p>
        </p:txBody>
      </p:sp>
      <p:cxnSp>
        <p:nvCxnSpPr>
          <p:cNvPr id="12" name="Straight Connector 11">
            <a:extLst>
              <a:ext uri="{FF2B5EF4-FFF2-40B4-BE49-F238E27FC236}">
                <a16:creationId xmlns:a16="http://schemas.microsoft.com/office/drawing/2014/main" id="{BFFB0D2B-EEB3-014C-BF7D-8065A0BED148}"/>
              </a:ext>
            </a:extLst>
          </p:cNvPr>
          <p:cNvCxnSpPr>
            <a:cxnSpLocks/>
          </p:cNvCxnSpPr>
          <p:nvPr/>
        </p:nvCxnSpPr>
        <p:spPr>
          <a:xfrm>
            <a:off x="5461000" y="1468045"/>
            <a:ext cx="0" cy="5144422"/>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292DC5A-9116-B64E-AA4B-602CFD784F6C}"/>
              </a:ext>
            </a:extLst>
          </p:cNvPr>
          <p:cNvSpPr txBox="1"/>
          <p:nvPr/>
        </p:nvSpPr>
        <p:spPr>
          <a:xfrm>
            <a:off x="5601761" y="1468451"/>
            <a:ext cx="4891835" cy="338554"/>
          </a:xfrm>
          <a:prstGeom prst="rect">
            <a:avLst/>
          </a:prstGeom>
          <a:noFill/>
        </p:spPr>
        <p:txBody>
          <a:bodyPr wrap="square" rtlCol="0">
            <a:spAutoFit/>
          </a:bodyPr>
          <a:lstStyle/>
          <a:p>
            <a:r>
              <a:rPr lang="en-GB" sz="1600" b="1" dirty="0">
                <a:solidFill>
                  <a:schemeClr val="accent4"/>
                </a:solidFill>
                <a:latin typeface="Skyscanner Relative Book" panose="02000506040000020004" pitchFamily="2" charset="77"/>
                <a:ea typeface="Skyscanner Relative Book" panose="02000506040000020004" pitchFamily="2" charset="77"/>
              </a:rPr>
              <a:t>2SLS (2 stage least squares)</a:t>
            </a:r>
            <a:endParaRPr lang="en-US" sz="16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6" name="TextBox 15">
            <a:extLst>
              <a:ext uri="{FF2B5EF4-FFF2-40B4-BE49-F238E27FC236}">
                <a16:creationId xmlns:a16="http://schemas.microsoft.com/office/drawing/2014/main" id="{191C2C68-668D-5A4F-8579-04B10106CD60}"/>
              </a:ext>
            </a:extLst>
          </p:cNvPr>
          <p:cNvSpPr txBox="1"/>
          <p:nvPr/>
        </p:nvSpPr>
        <p:spPr>
          <a:xfrm>
            <a:off x="5601760" y="1823370"/>
            <a:ext cx="6437837" cy="1569660"/>
          </a:xfrm>
          <a:prstGeom prst="rect">
            <a:avLst/>
          </a:prstGeom>
          <a:noFill/>
        </p:spPr>
        <p:txBody>
          <a:bodyPr wrap="square">
            <a:spAutoFit/>
          </a:bodyPr>
          <a:lstStyle/>
          <a:p>
            <a:pPr marL="228600" indent="-228600">
              <a:buAutoNum type="arabicPeriod"/>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We do the first stage like before </a:t>
            </a:r>
          </a:p>
          <a:p>
            <a:pPr marL="228600" indent="-228600">
              <a:buAutoNum type="arabicPeriod"/>
            </a:pPr>
            <a:r>
              <a:rPr lang="en-GB" sz="1200" dirty="0">
                <a:solidFill>
                  <a:srgbClr val="333333"/>
                </a:solidFill>
                <a:latin typeface="Skyscanner Relative Book" panose="02000506040000020004" pitchFamily="2" charset="77"/>
                <a:ea typeface="Skyscanner Relative Book" panose="02000506040000020004" pitchFamily="2" charset="77"/>
              </a:rPr>
              <a:t>T</a:t>
            </a: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hen run a second stage where we replace the treatment variable by the fitted values of the 1st stage</a:t>
            </a:r>
          </a:p>
          <a:p>
            <a:r>
              <a:rPr lang="en-GB" sz="1200" dirty="0">
                <a:solidFill>
                  <a:srgbClr val="333333"/>
                </a:solidFill>
                <a:latin typeface="Skyscanner Relative Book" panose="02000506040000020004" pitchFamily="2" charset="77"/>
                <a:ea typeface="Skyscanner Relative Book" panose="02000506040000020004" pitchFamily="2" charset="77"/>
              </a:rPr>
              <a:t>Basically, the first stage creates a new version of the treatment that is purged from omitted variable bias. We then use this purged version of the treatment, the fitted values of the 1st stage, in a linear regression.</a:t>
            </a:r>
          </a:p>
          <a:p>
            <a:br>
              <a:rPr lang="en-GB" sz="1200" dirty="0"/>
            </a:br>
            <a:endParaRPr lang="en-US" sz="1200" dirty="0">
              <a:latin typeface="Skyscanner Relative Book" panose="02000506040000020004" pitchFamily="2" charset="77"/>
              <a:ea typeface="Skyscanner Relative Book" panose="02000506040000020004" pitchFamily="2" charset="77"/>
            </a:endParaRPr>
          </a:p>
        </p:txBody>
      </p:sp>
      <p:pic>
        <p:nvPicPr>
          <p:cNvPr id="17" name="Picture 16">
            <a:extLst>
              <a:ext uri="{FF2B5EF4-FFF2-40B4-BE49-F238E27FC236}">
                <a16:creationId xmlns:a16="http://schemas.microsoft.com/office/drawing/2014/main" id="{97EBF925-F537-E443-9FBA-61FCD82CC117}"/>
              </a:ext>
            </a:extLst>
          </p:cNvPr>
          <p:cNvPicPr>
            <a:picLocks noChangeAspect="1"/>
          </p:cNvPicPr>
          <p:nvPr/>
        </p:nvPicPr>
        <p:blipFill>
          <a:blip r:embed="rId8"/>
          <a:stretch>
            <a:fillRect/>
          </a:stretch>
        </p:blipFill>
        <p:spPr>
          <a:xfrm>
            <a:off x="5601760" y="3073671"/>
            <a:ext cx="6192299" cy="2648513"/>
          </a:xfrm>
          <a:prstGeom prst="rect">
            <a:avLst/>
          </a:prstGeom>
        </p:spPr>
      </p:pic>
      <p:sp>
        <p:nvSpPr>
          <p:cNvPr id="19" name="Rounded Rectangle 18">
            <a:extLst>
              <a:ext uri="{FF2B5EF4-FFF2-40B4-BE49-F238E27FC236}">
                <a16:creationId xmlns:a16="http://schemas.microsoft.com/office/drawing/2014/main" id="{A18AC5B7-71A4-4649-98B5-2F062AA9DD80}"/>
              </a:ext>
            </a:extLst>
          </p:cNvPr>
          <p:cNvSpPr/>
          <p:nvPr/>
        </p:nvSpPr>
        <p:spPr>
          <a:xfrm>
            <a:off x="9499600" y="4267200"/>
            <a:ext cx="1608667" cy="3217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859A0560-0733-A442-A627-3A2F6D34DAE7}"/>
              </a:ext>
            </a:extLst>
          </p:cNvPr>
          <p:cNvSpPr txBox="1">
            <a:spLocks/>
          </p:cNvSpPr>
          <p:nvPr/>
        </p:nvSpPr>
        <p:spPr>
          <a:xfrm>
            <a:off x="9499600" y="4659709"/>
            <a:ext cx="2692400" cy="1231106"/>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dirty="0">
                <a:solidFill>
                  <a:schemeClr val="accent1"/>
                </a:solidFill>
              </a:rPr>
              <a:t>In [ ], we add the first stage relationship, T ~ Z.</a:t>
            </a:r>
          </a:p>
          <a:p>
            <a:pPr marL="0" indent="0">
              <a:lnSpc>
                <a:spcPct val="100000"/>
              </a:lnSpc>
              <a:spcAft>
                <a:spcPts val="0"/>
              </a:spcAft>
              <a:buNone/>
            </a:pPr>
            <a:endParaRPr lang="en-GB" sz="1000" i="1" dirty="0">
              <a:solidFill>
                <a:schemeClr val="accent1"/>
              </a:solidFill>
            </a:endParaRPr>
          </a:p>
          <a:p>
            <a:pPr marL="0" indent="0">
              <a:lnSpc>
                <a:spcPct val="100000"/>
              </a:lnSpc>
              <a:spcAft>
                <a:spcPts val="0"/>
              </a:spcAft>
              <a:buNone/>
            </a:pPr>
            <a:r>
              <a:rPr lang="en-GB" sz="1000" dirty="0">
                <a:solidFill>
                  <a:schemeClr val="accent1"/>
                </a:solidFill>
              </a:rPr>
              <a:t>In fact, in IV2SLS, we can add multiple IV if we have checked their validation assumptions:</a:t>
            </a:r>
          </a:p>
          <a:p>
            <a:pPr marL="0" indent="0">
              <a:lnSpc>
                <a:spcPct val="100000"/>
              </a:lnSpc>
              <a:spcAft>
                <a:spcPts val="0"/>
              </a:spcAft>
              <a:buNone/>
            </a:pPr>
            <a:endParaRPr lang="en-GB" sz="1000" dirty="0">
              <a:solidFill>
                <a:schemeClr val="accent1"/>
              </a:solidFill>
              <a:latin typeface="Courier New" panose="02070309020205020404" pitchFamily="49" charset="0"/>
              <a:cs typeface="Courier New" panose="02070309020205020404" pitchFamily="49" charset="0"/>
            </a:endParaRPr>
          </a:p>
          <a:p>
            <a:pPr marL="0" indent="0">
              <a:lnSpc>
                <a:spcPct val="100000"/>
              </a:lnSpc>
              <a:spcAft>
                <a:spcPts val="0"/>
              </a:spcAft>
              <a:buNone/>
            </a:pPr>
            <a:r>
              <a:rPr lang="en-GB" sz="1000" dirty="0">
                <a:solidFill>
                  <a:schemeClr val="accent1"/>
                </a:solidFill>
                <a:latin typeface="Courier New" panose="02070309020205020404" pitchFamily="49" charset="0"/>
                <a:cs typeface="Courier New" panose="02070309020205020404" pitchFamily="49" charset="0"/>
              </a:rPr>
              <a:t>[</a:t>
            </a:r>
            <a:r>
              <a:rPr lang="en-GB" sz="1000" dirty="0" err="1">
                <a:solidFill>
                  <a:schemeClr val="accent1"/>
                </a:solidFill>
                <a:latin typeface="Courier New" panose="02070309020205020404" pitchFamily="49" charset="0"/>
                <a:cs typeface="Courier New" panose="02070309020205020404" pitchFamily="49" charset="0"/>
              </a:rPr>
              <a:t>years_of_schooling</a:t>
            </a:r>
            <a:r>
              <a:rPr lang="en-GB" sz="1000" dirty="0">
                <a:solidFill>
                  <a:schemeClr val="accent1"/>
                </a:solidFill>
                <a:latin typeface="Courier New" panose="02070309020205020404" pitchFamily="49" charset="0"/>
                <a:cs typeface="Courier New" panose="02070309020205020404" pitchFamily="49" charset="0"/>
              </a:rPr>
              <a:t> ~ q1+q2+q3]</a:t>
            </a:r>
          </a:p>
          <a:p>
            <a:pPr marL="0" indent="0">
              <a:lnSpc>
                <a:spcPct val="100000"/>
              </a:lnSpc>
              <a:spcAft>
                <a:spcPts val="0"/>
              </a:spcAft>
              <a:buNone/>
            </a:pPr>
            <a:endParaRPr lang="en-US" sz="1000" i="1" dirty="0">
              <a:solidFill>
                <a:schemeClr val="accent1"/>
              </a:solidFill>
            </a:endParaRPr>
          </a:p>
          <a:p>
            <a:pPr marL="0" indent="0">
              <a:lnSpc>
                <a:spcPct val="100000"/>
              </a:lnSpc>
              <a:spcAft>
                <a:spcPts val="0"/>
              </a:spcAft>
              <a:buNone/>
            </a:pPr>
            <a:endParaRPr lang="en-GB" sz="1000" i="1" dirty="0">
              <a:solidFill>
                <a:schemeClr val="accent1"/>
              </a:solidFill>
            </a:endParaRPr>
          </a:p>
        </p:txBody>
      </p:sp>
      <p:sp>
        <p:nvSpPr>
          <p:cNvPr id="21" name="Text Placeholder 2">
            <a:extLst>
              <a:ext uri="{FF2B5EF4-FFF2-40B4-BE49-F238E27FC236}">
                <a16:creationId xmlns:a16="http://schemas.microsoft.com/office/drawing/2014/main" id="{A5E08432-1CC5-D343-A395-825672829720}"/>
              </a:ext>
            </a:extLst>
          </p:cNvPr>
          <p:cNvSpPr txBox="1">
            <a:spLocks/>
          </p:cNvSpPr>
          <p:nvPr/>
        </p:nvSpPr>
        <p:spPr>
          <a:xfrm>
            <a:off x="8830733" y="3229847"/>
            <a:ext cx="3349623" cy="923330"/>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dirty="0">
                <a:solidFill>
                  <a:schemeClr val="bg1"/>
                </a:solidFill>
              </a:rPr>
              <a:t>IV2SLS handles additional controls:</a:t>
            </a:r>
          </a:p>
          <a:p>
            <a:pPr>
              <a:lnSpc>
                <a:spcPct val="100000"/>
              </a:lnSpc>
              <a:spcAft>
                <a:spcPts val="0"/>
              </a:spcAft>
            </a:pPr>
            <a:r>
              <a:rPr lang="en-GB" sz="1000" dirty="0">
                <a:solidFill>
                  <a:schemeClr val="bg1"/>
                </a:solidFill>
              </a:rPr>
              <a:t>We know that whatever controls we add to the 1</a:t>
            </a:r>
            <a:r>
              <a:rPr lang="en-GB" sz="1000" baseline="30000" dirty="0">
                <a:solidFill>
                  <a:schemeClr val="bg1"/>
                </a:solidFill>
              </a:rPr>
              <a:t>st</a:t>
            </a:r>
            <a:r>
              <a:rPr lang="en-GB" sz="1000" dirty="0">
                <a:solidFill>
                  <a:schemeClr val="bg1"/>
                </a:solidFill>
              </a:rPr>
              <a:t> Stage, we also need to add to the Reduced Form.</a:t>
            </a:r>
          </a:p>
          <a:p>
            <a:pPr>
              <a:lnSpc>
                <a:spcPct val="100000"/>
              </a:lnSpc>
              <a:spcAft>
                <a:spcPts val="0"/>
              </a:spcAft>
            </a:pPr>
            <a:r>
              <a:rPr lang="en-GB" sz="1000" dirty="0">
                <a:solidFill>
                  <a:schemeClr val="bg1"/>
                </a:solidFill>
              </a:rPr>
              <a:t>With IV2SLS, we don’t need to add those inside the [ ], just state them as part of the regression, and the method will handle this.</a:t>
            </a:r>
            <a:endParaRPr lang="en-US" sz="1000" dirty="0">
              <a:solidFill>
                <a:schemeClr val="bg1"/>
              </a:solidFill>
            </a:endParaRPr>
          </a:p>
        </p:txBody>
      </p:sp>
      <p:sp>
        <p:nvSpPr>
          <p:cNvPr id="22" name="Rounded Rectangle 21">
            <a:extLst>
              <a:ext uri="{FF2B5EF4-FFF2-40B4-BE49-F238E27FC236}">
                <a16:creationId xmlns:a16="http://schemas.microsoft.com/office/drawing/2014/main" id="{AF5CC86A-AC49-2042-BAE0-A48BF9E769BA}"/>
              </a:ext>
            </a:extLst>
          </p:cNvPr>
          <p:cNvSpPr/>
          <p:nvPr/>
        </p:nvSpPr>
        <p:spPr>
          <a:xfrm>
            <a:off x="7222066" y="4309353"/>
            <a:ext cx="2201334" cy="19491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
            <a:extLst>
              <a:ext uri="{FF2B5EF4-FFF2-40B4-BE49-F238E27FC236}">
                <a16:creationId xmlns:a16="http://schemas.microsoft.com/office/drawing/2014/main" id="{81FC3AFE-9274-414B-9ED5-8BCC4DC44122}"/>
              </a:ext>
            </a:extLst>
          </p:cNvPr>
          <p:cNvSpPr txBox="1">
            <a:spLocks/>
          </p:cNvSpPr>
          <p:nvPr/>
        </p:nvSpPr>
        <p:spPr>
          <a:xfrm>
            <a:off x="5826418" y="5776292"/>
            <a:ext cx="5967633" cy="738664"/>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200" dirty="0"/>
              <a:t>As expected, the results are very similar to the ones we calculated by hand, but in this case, we have the additional benefit of calculating standard errors, confidence intervals and final p-value. So, again we can say with confidence that, each additional year of school to increase wages by 8%.</a:t>
            </a:r>
            <a:endParaRPr lang="en-US" sz="1200" i="1" dirty="0"/>
          </a:p>
        </p:txBody>
      </p:sp>
    </p:spTree>
    <p:extLst>
      <p:ext uri="{BB962C8B-B14F-4D97-AF65-F5344CB8AC3E}">
        <p14:creationId xmlns:p14="http://schemas.microsoft.com/office/powerpoint/2010/main" val="884293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C7E5D1-436B-2C40-86E7-A14409C8E0B1}"/>
              </a:ext>
            </a:extLst>
          </p:cNvPr>
          <p:cNvSpPr>
            <a:spLocks noGrp="1"/>
          </p:cNvSpPr>
          <p:nvPr>
            <p:ph type="body" sz="quarter" idx="16"/>
          </p:nvPr>
        </p:nvSpPr>
        <p:spPr/>
        <p:txBody>
          <a:bodyPr/>
          <a:lstStyle/>
          <a:p>
            <a:r>
              <a:rPr lang="en-US" dirty="0"/>
              <a:t>Mathematical form</a:t>
            </a:r>
          </a:p>
        </p:txBody>
      </p:sp>
      <p:sp>
        <p:nvSpPr>
          <p:cNvPr id="4" name="Text Placeholder 3">
            <a:extLst>
              <a:ext uri="{FF2B5EF4-FFF2-40B4-BE49-F238E27FC236}">
                <a16:creationId xmlns:a16="http://schemas.microsoft.com/office/drawing/2014/main" id="{9182A962-5530-554A-B82D-93EBA4EA9982}"/>
              </a:ext>
            </a:extLst>
          </p:cNvPr>
          <p:cNvSpPr>
            <a:spLocks noGrp="1"/>
          </p:cNvSpPr>
          <p:nvPr>
            <p:ph type="body" sz="quarter" idx="15"/>
          </p:nvPr>
        </p:nvSpPr>
        <p:spPr/>
        <p:txBody>
          <a:bodyPr/>
          <a:lstStyle/>
          <a:p>
            <a:r>
              <a:rPr lang="en-US" dirty="0"/>
              <a:t>Untangling association and causation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285847-062E-7F4A-989D-57CBB81C9AA3}"/>
                  </a:ext>
                </a:extLst>
              </p:cNvPr>
              <p:cNvSpPr txBox="1"/>
              <p:nvPr/>
            </p:nvSpPr>
            <p:spPr>
              <a:xfrm>
                <a:off x="569155" y="1832903"/>
                <a:ext cx="11431061" cy="6155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0" i="1" smtClean="0">
                          <a:solidFill>
                            <a:schemeClr val="accent4"/>
                          </a:solidFill>
                          <a:latin typeface="Cambria Math" panose="02040503050406030204" pitchFamily="18" charset="0"/>
                        </a:rPr>
                        <m:t>𝐴𝑠𝑠𝑜𝑐𝑖𝑎𝑡𝑖𝑜𝑛</m:t>
                      </m:r>
                      <m:r>
                        <a:rPr lang="en-GB" sz="2000" b="0" i="1" smtClean="0">
                          <a:solidFill>
                            <a:schemeClr val="accent4"/>
                          </a:solidFill>
                          <a:latin typeface="Cambria Math" panose="02040503050406030204" pitchFamily="18" charset="0"/>
                        </a:rPr>
                        <m:t>=</m:t>
                      </m:r>
                      <m:r>
                        <a:rPr lang="en-GB" sz="2000" b="0" i="1" smtClean="0">
                          <a:solidFill>
                            <a:schemeClr val="accent4"/>
                          </a:solidFill>
                          <a:latin typeface="Cambria Math" panose="02040503050406030204" pitchFamily="18" charset="0"/>
                        </a:rPr>
                        <m:t>𝐸</m:t>
                      </m:r>
                      <m:d>
                        <m:dPr>
                          <m:begChr m:val="["/>
                          <m:endChr m:val="]"/>
                          <m:ctrlPr>
                            <a:rPr lang="en-GB" sz="2000" b="0" i="1" smtClean="0">
                              <a:solidFill>
                                <a:schemeClr val="accent4"/>
                              </a:solidFill>
                              <a:latin typeface="Cambria Math" panose="02040503050406030204" pitchFamily="18" charset="0"/>
                            </a:rPr>
                          </m:ctrlPr>
                        </m:dPr>
                        <m:e>
                          <m:r>
                            <a:rPr lang="en-GB" sz="2000" b="0" i="1" smtClean="0">
                              <a:solidFill>
                                <a:schemeClr val="accent4"/>
                              </a:solidFill>
                              <a:latin typeface="Cambria Math" panose="02040503050406030204" pitchFamily="18" charset="0"/>
                            </a:rPr>
                            <m:t>𝑌</m:t>
                          </m:r>
                        </m:e>
                        <m:e>
                          <m:r>
                            <a:rPr lang="en-GB" sz="2000" b="0" i="1" smtClean="0">
                              <a:solidFill>
                                <a:schemeClr val="accent4"/>
                              </a:solidFill>
                              <a:latin typeface="Cambria Math" panose="02040503050406030204" pitchFamily="18" charset="0"/>
                            </a:rPr>
                            <m:t>𝑇</m:t>
                          </m:r>
                          <m:r>
                            <a:rPr lang="en-GB" sz="2000" b="0" i="1" smtClean="0">
                              <a:solidFill>
                                <a:schemeClr val="accent4"/>
                              </a:solidFill>
                              <a:latin typeface="Cambria Math" panose="02040503050406030204" pitchFamily="18" charset="0"/>
                            </a:rPr>
                            <m:t>=1</m:t>
                          </m:r>
                        </m:e>
                      </m:d>
                      <m:r>
                        <a:rPr lang="en-GB" sz="2000" b="0" i="1" smtClean="0">
                          <a:solidFill>
                            <a:schemeClr val="accent4"/>
                          </a:solidFill>
                          <a:latin typeface="Cambria Math" panose="02040503050406030204" pitchFamily="18" charset="0"/>
                        </a:rPr>
                        <m:t>−</m:t>
                      </m:r>
                      <m:r>
                        <a:rPr lang="en-GB" sz="2000" b="0" i="1" smtClean="0">
                          <a:solidFill>
                            <a:schemeClr val="accent4"/>
                          </a:solidFill>
                          <a:latin typeface="Cambria Math" panose="02040503050406030204" pitchFamily="18" charset="0"/>
                        </a:rPr>
                        <m:t>𝐸</m:t>
                      </m:r>
                      <m:d>
                        <m:dPr>
                          <m:begChr m:val="["/>
                          <m:endChr m:val="]"/>
                          <m:ctrlPr>
                            <a:rPr lang="en-GB" sz="2000" b="0" i="1" smtClean="0">
                              <a:solidFill>
                                <a:schemeClr val="accent4"/>
                              </a:solidFill>
                              <a:latin typeface="Cambria Math" panose="02040503050406030204" pitchFamily="18" charset="0"/>
                            </a:rPr>
                          </m:ctrlPr>
                        </m:dPr>
                        <m:e>
                          <m:r>
                            <a:rPr lang="en-GB" sz="2000" b="0" i="1" smtClean="0">
                              <a:solidFill>
                                <a:schemeClr val="accent4"/>
                              </a:solidFill>
                              <a:latin typeface="Cambria Math" panose="02040503050406030204" pitchFamily="18" charset="0"/>
                            </a:rPr>
                            <m:t>𝑌</m:t>
                          </m:r>
                        </m:e>
                        <m:e>
                          <m:r>
                            <a:rPr lang="en-GB" sz="2000" b="0" i="1" smtClean="0">
                              <a:solidFill>
                                <a:schemeClr val="accent4"/>
                              </a:solidFill>
                              <a:latin typeface="Cambria Math" panose="02040503050406030204" pitchFamily="18" charset="0"/>
                            </a:rPr>
                            <m:t>𝑇</m:t>
                          </m:r>
                          <m:r>
                            <a:rPr lang="en-GB" sz="2000" b="0" i="1" smtClean="0">
                              <a:solidFill>
                                <a:schemeClr val="accent4"/>
                              </a:solidFill>
                              <a:latin typeface="Cambria Math" panose="02040503050406030204" pitchFamily="18" charset="0"/>
                            </a:rPr>
                            <m:t>=0</m:t>
                          </m:r>
                        </m:e>
                      </m:d>
                      <m:r>
                        <a:rPr lang="en-GB" sz="2000" i="1">
                          <a:solidFill>
                            <a:schemeClr val="accent4"/>
                          </a:solidFill>
                          <a:latin typeface="Cambria Math" panose="02040503050406030204" pitchFamily="18" charset="0"/>
                        </a:rPr>
                        <m:t>=</m:t>
                      </m:r>
                      <m:r>
                        <a:rPr lang="en-GB" sz="2000" i="1">
                          <a:solidFill>
                            <a:schemeClr val="accent4"/>
                          </a:solidFill>
                          <a:latin typeface="Cambria Math" panose="02040503050406030204" pitchFamily="18" charset="0"/>
                        </a:rPr>
                        <m:t>𝐸</m:t>
                      </m:r>
                      <m:d>
                        <m:dPr>
                          <m:begChr m:val="["/>
                          <m:endChr m:val="]"/>
                          <m:ctrlPr>
                            <a:rPr lang="en-GB" sz="2000" b="0" i="1" smtClean="0">
                              <a:solidFill>
                                <a:schemeClr val="accent4"/>
                              </a:solidFill>
                              <a:latin typeface="Cambria Math" panose="02040503050406030204" pitchFamily="18" charset="0"/>
                            </a:rPr>
                          </m:ctrlPr>
                        </m:dPr>
                        <m:e>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𝑌</m:t>
                              </m:r>
                            </m:e>
                            <m:sub>
                              <m:r>
                                <a:rPr lang="en-GB" sz="2000" b="0" i="1" smtClean="0">
                                  <a:solidFill>
                                    <a:schemeClr val="accent4"/>
                                  </a:solidFill>
                                  <a:latin typeface="Cambria Math" panose="02040503050406030204" pitchFamily="18" charset="0"/>
                                </a:rPr>
                                <m:t>1</m:t>
                              </m:r>
                            </m:sub>
                          </m:sSub>
                          <m:r>
                            <a:rPr lang="en-GB" sz="2000" b="0" i="1" smtClean="0">
                              <a:solidFill>
                                <a:schemeClr val="accent4"/>
                              </a:solidFill>
                              <a:latin typeface="Cambria Math" panose="02040503050406030204" pitchFamily="18" charset="0"/>
                            </a:rPr>
                            <m:t>−</m:t>
                          </m:r>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b="0" i="1" smtClean="0">
                                  <a:solidFill>
                                    <a:schemeClr val="accent4"/>
                                  </a:solidFill>
                                  <a:latin typeface="Cambria Math" panose="02040503050406030204" pitchFamily="18" charset="0"/>
                                </a:rPr>
                                <m:t>0</m:t>
                              </m:r>
                            </m:sub>
                          </m:sSub>
                        </m:e>
                        <m:e>
                          <m:r>
                            <a:rPr lang="en-GB" sz="2000" b="0" i="1" smtClean="0">
                              <a:solidFill>
                                <a:schemeClr val="accent4"/>
                              </a:solidFill>
                              <a:latin typeface="Cambria Math" panose="02040503050406030204" pitchFamily="18" charset="0"/>
                            </a:rPr>
                            <m:t>𝑇</m:t>
                          </m:r>
                          <m:r>
                            <a:rPr lang="en-GB" sz="2000" b="0" i="1" smtClean="0">
                              <a:solidFill>
                                <a:schemeClr val="accent4"/>
                              </a:solidFill>
                              <a:latin typeface="Cambria Math" panose="02040503050406030204" pitchFamily="18" charset="0"/>
                            </a:rPr>
                            <m:t>=1</m:t>
                          </m:r>
                        </m:e>
                      </m:d>
                      <m:r>
                        <a:rPr lang="en-GB" sz="2000" b="0" i="1" smtClean="0">
                          <a:solidFill>
                            <a:schemeClr val="accent4"/>
                          </a:solidFill>
                          <a:latin typeface="Cambria Math" panose="02040503050406030204" pitchFamily="18" charset="0"/>
                        </a:rPr>
                        <m:t>+(</m:t>
                      </m:r>
                      <m:r>
                        <a:rPr lang="en-GB" sz="2000" b="0" i="1" smtClean="0">
                          <a:solidFill>
                            <a:schemeClr val="accent4"/>
                          </a:solidFill>
                          <a:latin typeface="Cambria Math" panose="02040503050406030204" pitchFamily="18" charset="0"/>
                        </a:rPr>
                        <m:t>𝐸</m:t>
                      </m:r>
                      <m:d>
                        <m:dPr>
                          <m:begChr m:val="["/>
                          <m:endChr m:val="]"/>
                          <m:ctrlPr>
                            <a:rPr lang="en-GB" sz="2000" b="0" i="1" smtClean="0">
                              <a:solidFill>
                                <a:schemeClr val="accent4"/>
                              </a:solidFill>
                              <a:latin typeface="Cambria Math" panose="02040503050406030204" pitchFamily="18" charset="0"/>
                            </a:rPr>
                          </m:ctrlPr>
                        </m:dPr>
                        <m:e>
                          <m:sSub>
                            <m:sSubPr>
                              <m:ctrlPr>
                                <a:rPr lang="en-GB" sz="2000" b="0" i="1" smtClean="0">
                                  <a:solidFill>
                                    <a:schemeClr val="accent4"/>
                                  </a:solidFill>
                                  <a:latin typeface="Cambria Math" panose="02040503050406030204" pitchFamily="18" charset="0"/>
                                </a:rPr>
                              </m:ctrlPr>
                            </m:sSubPr>
                            <m:e>
                              <m:r>
                                <a:rPr lang="en-GB" sz="2000" b="0" i="1" smtClean="0">
                                  <a:solidFill>
                                    <a:schemeClr val="accent4"/>
                                  </a:solidFill>
                                  <a:latin typeface="Cambria Math" panose="02040503050406030204" pitchFamily="18" charset="0"/>
                                </a:rPr>
                                <m:t>𝑌</m:t>
                              </m:r>
                            </m:e>
                            <m:sub>
                              <m:r>
                                <a:rPr lang="en-GB" sz="2000" b="0" i="1" smtClean="0">
                                  <a:solidFill>
                                    <a:schemeClr val="accent4"/>
                                  </a:solidFill>
                                  <a:latin typeface="Cambria Math" panose="02040503050406030204" pitchFamily="18" charset="0"/>
                                </a:rPr>
                                <m:t>0</m:t>
                              </m:r>
                            </m:sub>
                          </m:sSub>
                        </m:e>
                        <m:e>
                          <m:r>
                            <a:rPr lang="en-GB" sz="2000" b="0" i="1" smtClean="0">
                              <a:solidFill>
                                <a:schemeClr val="accent4"/>
                              </a:solidFill>
                              <a:latin typeface="Cambria Math" panose="02040503050406030204" pitchFamily="18" charset="0"/>
                            </a:rPr>
                            <m:t>𝑇</m:t>
                          </m:r>
                          <m:r>
                            <a:rPr lang="en-GB" sz="2000" b="0" i="1" smtClean="0">
                              <a:solidFill>
                                <a:schemeClr val="accent4"/>
                              </a:solidFill>
                              <a:latin typeface="Cambria Math" panose="02040503050406030204" pitchFamily="18" charset="0"/>
                            </a:rPr>
                            <m:t>=1</m:t>
                          </m:r>
                        </m:e>
                      </m:d>
                      <m:r>
                        <a:rPr lang="en-GB" sz="2000" b="0" i="1" smtClean="0">
                          <a:solidFill>
                            <a:schemeClr val="accent4"/>
                          </a:solidFill>
                          <a:latin typeface="Cambria Math" panose="02040503050406030204" pitchFamily="18" charset="0"/>
                        </a:rPr>
                        <m:t>−</m:t>
                      </m:r>
                      <m:r>
                        <a:rPr lang="en-GB" sz="2000" i="1">
                          <a:solidFill>
                            <a:schemeClr val="accent4"/>
                          </a:solidFill>
                          <a:latin typeface="Cambria Math" panose="02040503050406030204" pitchFamily="18" charset="0"/>
                        </a:rPr>
                        <m:t>𝐸</m:t>
                      </m:r>
                      <m:d>
                        <m:dPr>
                          <m:begChr m:val="["/>
                          <m:endChr m:val="]"/>
                          <m:ctrlPr>
                            <a:rPr lang="en-GB" sz="2000" i="1">
                              <a:solidFill>
                                <a:schemeClr val="accent4"/>
                              </a:solidFill>
                              <a:latin typeface="Cambria Math" panose="02040503050406030204" pitchFamily="18" charset="0"/>
                            </a:rPr>
                          </m:ctrlPr>
                        </m:dPr>
                        <m:e>
                          <m:sSub>
                            <m:sSubPr>
                              <m:ctrlPr>
                                <a:rPr lang="en-GB" sz="2000" i="1">
                                  <a:solidFill>
                                    <a:schemeClr val="accent4"/>
                                  </a:solidFill>
                                  <a:latin typeface="Cambria Math" panose="02040503050406030204" pitchFamily="18" charset="0"/>
                                </a:rPr>
                              </m:ctrlPr>
                            </m:sSubPr>
                            <m:e>
                              <m:r>
                                <a:rPr lang="en-GB" sz="2000" i="1">
                                  <a:solidFill>
                                    <a:schemeClr val="accent4"/>
                                  </a:solidFill>
                                  <a:latin typeface="Cambria Math" panose="02040503050406030204" pitchFamily="18" charset="0"/>
                                </a:rPr>
                                <m:t>𝑌</m:t>
                              </m:r>
                            </m:e>
                            <m:sub>
                              <m:r>
                                <a:rPr lang="en-GB" sz="2000" i="1">
                                  <a:solidFill>
                                    <a:schemeClr val="accent4"/>
                                  </a:solidFill>
                                  <a:latin typeface="Cambria Math" panose="02040503050406030204" pitchFamily="18" charset="0"/>
                                </a:rPr>
                                <m:t>0</m:t>
                              </m:r>
                            </m:sub>
                          </m:sSub>
                        </m:e>
                        <m:e>
                          <m:r>
                            <a:rPr lang="en-GB" sz="2000" i="1">
                              <a:solidFill>
                                <a:schemeClr val="accent4"/>
                              </a:solidFill>
                              <a:latin typeface="Cambria Math" panose="02040503050406030204" pitchFamily="18" charset="0"/>
                            </a:rPr>
                            <m:t>𝑇</m:t>
                          </m:r>
                          <m:r>
                            <a:rPr lang="en-GB" sz="2000" i="1">
                              <a:solidFill>
                                <a:schemeClr val="accent4"/>
                              </a:solidFill>
                              <a:latin typeface="Cambria Math" panose="02040503050406030204" pitchFamily="18" charset="0"/>
                            </a:rPr>
                            <m:t>=0</m:t>
                          </m:r>
                        </m:e>
                      </m:d>
                      <m:r>
                        <a:rPr lang="en-GB" sz="2000" b="0" i="1" smtClean="0">
                          <a:solidFill>
                            <a:schemeClr val="accent4"/>
                          </a:solidFill>
                          <a:latin typeface="Cambria Math" panose="02040503050406030204" pitchFamily="18" charset="0"/>
                        </a:rPr>
                        <m:t>)</m:t>
                      </m:r>
                    </m:oMath>
                  </m:oMathPara>
                </a14:m>
                <a:br>
                  <a:rPr lang="en-GB" sz="2000" dirty="0">
                    <a:solidFill>
                      <a:schemeClr val="accent4"/>
                    </a:solidFill>
                  </a:rPr>
                </a:br>
                <a:endParaRPr lang="en-GB" sz="2000" b="0" dirty="0">
                  <a:solidFill>
                    <a:schemeClr val="accent4"/>
                  </a:solidFill>
                </a:endParaRPr>
              </a:p>
              <a:p>
                <a:endParaRPr lang="en-GB" sz="2000" b="0" dirty="0">
                  <a:solidFill>
                    <a:schemeClr val="accent4"/>
                  </a:solidFill>
                </a:endParaRPr>
              </a:p>
            </p:txBody>
          </p:sp>
        </mc:Choice>
        <mc:Fallback xmlns="">
          <p:sp>
            <p:nvSpPr>
              <p:cNvPr id="7" name="TextBox 6">
                <a:extLst>
                  <a:ext uri="{FF2B5EF4-FFF2-40B4-BE49-F238E27FC236}">
                    <a16:creationId xmlns:a16="http://schemas.microsoft.com/office/drawing/2014/main" id="{D0285847-062E-7F4A-989D-57CBB81C9AA3}"/>
                  </a:ext>
                </a:extLst>
              </p:cNvPr>
              <p:cNvSpPr txBox="1">
                <a:spLocks noRot="1" noChangeAspect="1" noMove="1" noResize="1" noEditPoints="1" noAdjustHandles="1" noChangeArrowheads="1" noChangeShapeType="1" noTextEdit="1"/>
              </p:cNvSpPr>
              <p:nvPr/>
            </p:nvSpPr>
            <p:spPr>
              <a:xfrm>
                <a:off x="569155" y="1832903"/>
                <a:ext cx="11431061" cy="615553"/>
              </a:xfrm>
              <a:prstGeom prst="rect">
                <a:avLst/>
              </a:prstGeom>
              <a:blipFill>
                <a:blip r:embed="rId2"/>
                <a:stretch>
                  <a:fillRect l="-77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102F43E-B257-6041-848D-41FA9AD2DB48}"/>
              </a:ext>
            </a:extLst>
          </p:cNvPr>
          <p:cNvSpPr txBox="1"/>
          <p:nvPr/>
        </p:nvSpPr>
        <p:spPr>
          <a:xfrm>
            <a:off x="1458929" y="2259875"/>
            <a:ext cx="5681609" cy="584775"/>
          </a:xfrm>
          <a:prstGeom prst="rect">
            <a:avLst/>
          </a:prstGeom>
          <a:noFill/>
        </p:spPr>
        <p:txBody>
          <a:bodyPr wrap="square" rtlCol="0">
            <a:spAutoFit/>
          </a:bodyPr>
          <a:lstStyle/>
          <a:p>
            <a:pPr algn="r"/>
            <a:r>
              <a:rPr lang="en-US" sz="1600" b="1" dirty="0">
                <a:solidFill>
                  <a:schemeClr val="bg1"/>
                </a:solidFill>
                <a:latin typeface="Skyscanner Relative Book" panose="02000506040000020004" pitchFamily="2" charset="77"/>
                <a:ea typeface="Skyscanner Relative Book" panose="02000506040000020004" pitchFamily="2" charset="77"/>
              </a:rPr>
              <a:t>Causation</a:t>
            </a:r>
            <a:r>
              <a:rPr lang="en-US" sz="1600" dirty="0">
                <a:solidFill>
                  <a:schemeClr val="accent4"/>
                </a:solidFill>
                <a:latin typeface="Skyscanner Relative Book" panose="02000506040000020004" pitchFamily="2" charset="77"/>
                <a:ea typeface="Skyscanner Relative Book" panose="02000506040000020004" pitchFamily="2" charset="77"/>
              </a:rPr>
              <a:t> =&gt; a.k.a. ATET =&gt; </a:t>
            </a:r>
            <a:r>
              <a:rPr lang="en-US" sz="1200" i="1" dirty="0">
                <a:solidFill>
                  <a:schemeClr val="accent4"/>
                </a:solidFill>
                <a:latin typeface="Skyscanner Relative Book" panose="02000506040000020004" pitchFamily="2" charset="77"/>
                <a:ea typeface="Skyscanner Relative Book" panose="02000506040000020004" pitchFamily="2" charset="77"/>
              </a:rPr>
              <a:t>Average Treatment Effect of the Treated</a:t>
            </a:r>
            <a:r>
              <a:rPr lang="en-US" sz="1600" i="1" dirty="0">
                <a:solidFill>
                  <a:schemeClr val="accent4"/>
                </a:solidFill>
                <a:latin typeface="Skyscanner Relative Book" panose="02000506040000020004" pitchFamily="2" charset="77"/>
                <a:ea typeface="Skyscanner Relative Book" panose="02000506040000020004" pitchFamily="2" charset="77"/>
              </a:rPr>
              <a:t> </a:t>
            </a:r>
            <a:r>
              <a:rPr lang="en-US" sz="1600" dirty="0">
                <a:solidFill>
                  <a:schemeClr val="accent4"/>
                </a:solidFill>
                <a:latin typeface="Skyscanner Relative Book" panose="02000506040000020004" pitchFamily="2" charset="77"/>
                <a:ea typeface="Skyscanner Relative Book" panose="02000506040000020004" pitchFamily="2" charset="77"/>
              </a:rPr>
              <a:t>=&gt; </a:t>
            </a:r>
            <a:r>
              <a:rPr lang="en-US" sz="1200" i="1" dirty="0">
                <a:solidFill>
                  <a:schemeClr val="accent4"/>
                </a:solidFill>
                <a:latin typeface="Skyscanner Relative Book" panose="02000506040000020004" pitchFamily="2" charset="77"/>
                <a:ea typeface="Skyscanner Relative Book" panose="02000506040000020004" pitchFamily="2" charset="77"/>
              </a:rPr>
              <a:t>how the treated group (T=1) differs before (Y</a:t>
            </a:r>
            <a:r>
              <a:rPr lang="en-US" sz="1200" i="1" baseline="-25000" dirty="0">
                <a:solidFill>
                  <a:schemeClr val="accent4"/>
                </a:solidFill>
                <a:latin typeface="Skyscanner Relative Book" panose="02000506040000020004" pitchFamily="2" charset="77"/>
                <a:ea typeface="Skyscanner Relative Book" panose="02000506040000020004" pitchFamily="2" charset="77"/>
              </a:rPr>
              <a:t>0</a:t>
            </a:r>
            <a:r>
              <a:rPr lang="en-US" sz="1200" i="1" dirty="0">
                <a:solidFill>
                  <a:schemeClr val="accent4"/>
                </a:solidFill>
                <a:latin typeface="Skyscanner Relative Book" panose="02000506040000020004" pitchFamily="2" charset="77"/>
                <a:ea typeface="Skyscanner Relative Book" panose="02000506040000020004" pitchFamily="2" charset="77"/>
              </a:rPr>
              <a:t>) and after (Y</a:t>
            </a:r>
            <a:r>
              <a:rPr lang="en-US" sz="1200" i="1" baseline="-25000" dirty="0">
                <a:solidFill>
                  <a:schemeClr val="accent4"/>
                </a:solidFill>
                <a:latin typeface="Skyscanner Relative Book" panose="02000506040000020004" pitchFamily="2" charset="77"/>
                <a:ea typeface="Skyscanner Relative Book" panose="02000506040000020004" pitchFamily="2" charset="77"/>
              </a:rPr>
              <a:t>1</a:t>
            </a:r>
            <a:r>
              <a:rPr lang="en-US" sz="1200" i="1" dirty="0">
                <a:solidFill>
                  <a:schemeClr val="accent4"/>
                </a:solidFill>
                <a:latin typeface="Skyscanner Relative Book" panose="02000506040000020004" pitchFamily="2" charset="77"/>
                <a:ea typeface="Skyscanner Relative Book" panose="02000506040000020004" pitchFamily="2" charset="77"/>
              </a:rPr>
              <a:t>) the treatment.</a:t>
            </a:r>
            <a:r>
              <a:rPr lang="en-US" sz="1600" i="1" dirty="0">
                <a:solidFill>
                  <a:schemeClr val="accent4"/>
                </a:solidFill>
                <a:latin typeface="Skyscanner Relative Book" panose="02000506040000020004" pitchFamily="2" charset="77"/>
                <a:ea typeface="Skyscanner Relative Book" panose="02000506040000020004" pitchFamily="2" charset="77"/>
              </a:rPr>
              <a:t> </a:t>
            </a:r>
            <a:endParaRPr lang="en-US" sz="120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38C9BA8E-5EEB-9F4D-987B-690D52EBF944}"/>
              </a:ext>
            </a:extLst>
          </p:cNvPr>
          <p:cNvSpPr/>
          <p:nvPr/>
        </p:nvSpPr>
        <p:spPr>
          <a:xfrm>
            <a:off x="5250095" y="1772458"/>
            <a:ext cx="1890444" cy="405111"/>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D46B895-D166-8244-AEB3-3E6232121077}"/>
              </a:ext>
            </a:extLst>
          </p:cNvPr>
          <p:cNvSpPr/>
          <p:nvPr/>
        </p:nvSpPr>
        <p:spPr>
          <a:xfrm>
            <a:off x="7385406" y="1778133"/>
            <a:ext cx="3196975" cy="40511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D841F3B-66E4-0B4B-B7E7-1FD444924BD5}"/>
              </a:ext>
            </a:extLst>
          </p:cNvPr>
          <p:cNvSpPr txBox="1"/>
          <p:nvPr/>
        </p:nvSpPr>
        <p:spPr>
          <a:xfrm>
            <a:off x="7385406" y="929256"/>
            <a:ext cx="4614810" cy="707886"/>
          </a:xfrm>
          <a:prstGeom prst="rect">
            <a:avLst/>
          </a:prstGeom>
          <a:noFill/>
        </p:spPr>
        <p:txBody>
          <a:bodyPr wrap="square" rtlCol="0">
            <a:spAutoFit/>
          </a:bodyPr>
          <a:lstStyle/>
          <a:p>
            <a:r>
              <a:rPr lang="en-US" sz="1600" b="1" dirty="0">
                <a:solidFill>
                  <a:schemeClr val="accent1"/>
                </a:solidFill>
                <a:latin typeface="Skyscanner Relative Book" panose="02000506040000020004" pitchFamily="2" charset="77"/>
                <a:ea typeface="Skyscanner Relative Book" panose="02000506040000020004" pitchFamily="2" charset="77"/>
              </a:rPr>
              <a:t>Bias</a:t>
            </a:r>
            <a:r>
              <a:rPr lang="en-US" sz="1600" dirty="0">
                <a:solidFill>
                  <a:schemeClr val="accent4"/>
                </a:solidFill>
                <a:latin typeface="Skyscanner Relative Book" panose="02000506040000020004" pitchFamily="2" charset="77"/>
                <a:ea typeface="Skyscanner Relative Book" panose="02000506040000020004" pitchFamily="2" charset="77"/>
              </a:rPr>
              <a:t> =&gt; </a:t>
            </a:r>
            <a:r>
              <a:rPr lang="en-GB" sz="1200" i="1" dirty="0">
                <a:solidFill>
                  <a:schemeClr val="accent4"/>
                </a:solidFill>
                <a:latin typeface="Skyscanner Relative Book" panose="02000506040000020004" pitchFamily="2" charset="77"/>
                <a:ea typeface="Skyscanner Relative Book" panose="02000506040000020004" pitchFamily="2" charset="77"/>
              </a:rPr>
              <a:t>how the treated (T=1) and control (T=0) group differ before the treatment (Y</a:t>
            </a:r>
            <a:r>
              <a:rPr lang="en-GB" sz="1200" i="1" baseline="-25000" dirty="0">
                <a:solidFill>
                  <a:schemeClr val="accent4"/>
                </a:solidFill>
                <a:latin typeface="Skyscanner Relative Book" panose="02000506040000020004" pitchFamily="2" charset="77"/>
                <a:ea typeface="Skyscanner Relative Book" panose="02000506040000020004" pitchFamily="2" charset="77"/>
              </a:rPr>
              <a:t>0</a:t>
            </a:r>
            <a:r>
              <a:rPr lang="en-GB" sz="1200" i="1" dirty="0">
                <a:solidFill>
                  <a:schemeClr val="accent4"/>
                </a:solidFill>
                <a:latin typeface="Skyscanner Relative Book" panose="02000506040000020004" pitchFamily="2" charset="77"/>
                <a:ea typeface="Skyscanner Relative Book" panose="02000506040000020004" pitchFamily="2" charset="77"/>
              </a:rPr>
              <a:t>), that is, in case neither of them has received the treatment.</a:t>
            </a:r>
            <a:endParaRPr lang="en-US" sz="1600" i="1" dirty="0">
              <a:solidFill>
                <a:schemeClr val="accent4"/>
              </a:solidFill>
              <a:latin typeface="Skyscanner Relative Book" panose="02000506040000020004" pitchFamily="2" charset="77"/>
              <a:ea typeface="Skyscanner Relative Book" panose="02000506040000020004" pitchFamily="2" charset="77"/>
            </a:endParaRPr>
          </a:p>
        </p:txBody>
      </p:sp>
      <p:sp>
        <p:nvSpPr>
          <p:cNvPr id="16" name="TextBox 15">
            <a:extLst>
              <a:ext uri="{FF2B5EF4-FFF2-40B4-BE49-F238E27FC236}">
                <a16:creationId xmlns:a16="http://schemas.microsoft.com/office/drawing/2014/main" id="{B274A911-9E39-304E-A3A3-0E5D1008C79F}"/>
              </a:ext>
            </a:extLst>
          </p:cNvPr>
          <p:cNvSpPr txBox="1"/>
          <p:nvPr/>
        </p:nvSpPr>
        <p:spPr>
          <a:xfrm>
            <a:off x="459238" y="4686803"/>
            <a:ext cx="5068258" cy="1323439"/>
          </a:xfrm>
          <a:prstGeom prst="rect">
            <a:avLst/>
          </a:prstGeom>
          <a:noFill/>
        </p:spPr>
        <p:txBody>
          <a:bodyPr wrap="square">
            <a:spAutoFit/>
          </a:bodyPr>
          <a:lstStyle/>
          <a:p>
            <a:pPr algn="l"/>
            <a:r>
              <a:rPr lang="en-GB" sz="1600" b="1" i="0" u="none" strike="noStrike" dirty="0">
                <a:solidFill>
                  <a:schemeClr val="tx2"/>
                </a:solidFill>
                <a:effectLst/>
                <a:latin typeface="Skyscanner Relative Book" panose="02000506040000020004" pitchFamily="2" charset="77"/>
                <a:ea typeface="Skyscanner Relative Book" panose="02000506040000020004" pitchFamily="2" charset="77"/>
              </a:rPr>
              <a:t>Other factors that come into play =&gt; Confounders</a:t>
            </a:r>
          </a:p>
          <a:p>
            <a:pPr marL="285750" indent="-285750" algn="l">
              <a:buFont typeface="Arial" panose="020B0604020202020204" pitchFamily="34" charset="0"/>
              <a:buChar char="•"/>
            </a:pPr>
            <a:r>
              <a:rPr lang="en-GB" sz="1600" dirty="0">
                <a:solidFill>
                  <a:srgbClr val="333333"/>
                </a:solidFill>
                <a:latin typeface="Skyscanner Relative Book" panose="02000506040000020004" pitchFamily="2" charset="77"/>
                <a:ea typeface="Skyscanner Relative Book" panose="02000506040000020004" pitchFamily="2" charset="77"/>
              </a:rPr>
              <a:t>Tuition cost</a:t>
            </a:r>
          </a:p>
          <a:p>
            <a:pPr marL="285750" indent="-285750" algn="l">
              <a:buFont typeface="Arial" panose="020B0604020202020204" pitchFamily="34" charset="0"/>
              <a:buChar char="•"/>
            </a:pPr>
            <a:r>
              <a:rPr lang="en-GB" sz="1600" b="0" i="0" u="none" strike="noStrike" dirty="0">
                <a:solidFill>
                  <a:srgbClr val="333333"/>
                </a:solidFill>
                <a:effectLst/>
                <a:latin typeface="Skyscanner Relative Book" panose="02000506040000020004" pitchFamily="2" charset="77"/>
                <a:ea typeface="Skyscanner Relative Book" panose="02000506040000020004" pitchFamily="2" charset="77"/>
              </a:rPr>
              <a:t>Teachers</a:t>
            </a:r>
          </a:p>
          <a:p>
            <a:pPr marL="285750" indent="-285750" algn="l">
              <a:buFont typeface="Arial" panose="020B0604020202020204" pitchFamily="34" charset="0"/>
              <a:buChar char="•"/>
            </a:pPr>
            <a:r>
              <a:rPr lang="en-GB" sz="1600" dirty="0">
                <a:solidFill>
                  <a:srgbClr val="333333"/>
                </a:solidFill>
                <a:latin typeface="Skyscanner Relative Book" panose="02000506040000020004" pitchFamily="2" charset="77"/>
                <a:ea typeface="Skyscanner Relative Book" panose="02000506040000020004" pitchFamily="2" charset="77"/>
              </a:rPr>
              <a:t>Location</a:t>
            </a:r>
          </a:p>
          <a:p>
            <a:pPr marL="285750" indent="-285750" algn="l">
              <a:buFont typeface="Arial" panose="020B0604020202020204" pitchFamily="34" charset="0"/>
              <a:buChar char="•"/>
            </a:pPr>
            <a:r>
              <a:rPr lang="en-GB" sz="1600" b="0" i="0" u="none" strike="noStrike" dirty="0">
                <a:solidFill>
                  <a:srgbClr val="333333"/>
                </a:solidFill>
                <a:effectLst/>
                <a:latin typeface="Skyscanner Relative Book" panose="02000506040000020004" pitchFamily="2" charset="77"/>
                <a:ea typeface="Skyscanner Relative Book" panose="02000506040000020004" pitchFamily="2" charset="77"/>
              </a:rPr>
              <a:t>Etc</a:t>
            </a:r>
          </a:p>
        </p:txBody>
      </p:sp>
      <p:sp>
        <p:nvSpPr>
          <p:cNvPr id="17" name="Left Brace 16">
            <a:extLst>
              <a:ext uri="{FF2B5EF4-FFF2-40B4-BE49-F238E27FC236}">
                <a16:creationId xmlns:a16="http://schemas.microsoft.com/office/drawing/2014/main" id="{0A8A5E42-F5C0-7044-A63B-AE75E33E34D0}"/>
              </a:ext>
            </a:extLst>
          </p:cNvPr>
          <p:cNvSpPr/>
          <p:nvPr/>
        </p:nvSpPr>
        <p:spPr>
          <a:xfrm rot="16200000">
            <a:off x="8000080" y="1729176"/>
            <a:ext cx="159375" cy="138872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D4C676-1840-ED43-BA96-769C2E21FC69}"/>
                  </a:ext>
                </a:extLst>
              </p:cNvPr>
              <p:cNvSpPr txBox="1"/>
              <p:nvPr/>
            </p:nvSpPr>
            <p:spPr>
              <a:xfrm>
                <a:off x="7385404" y="2573325"/>
                <a:ext cx="4614811" cy="2606226"/>
              </a:xfrm>
              <a:prstGeom prst="rect">
                <a:avLst/>
              </a:prstGeom>
              <a:noFill/>
            </p:spPr>
            <p:txBody>
              <a:bodyPr wrap="square" rtlCol="0">
                <a:spAutoFit/>
              </a:bodyPr>
              <a:lstStyle/>
              <a:p>
                <a:r>
                  <a:rPr lang="en-GB" sz="1600" b="1" dirty="0">
                    <a:latin typeface="Skyscanner Relative Book" panose="02000506040000020004" pitchFamily="2" charset="77"/>
                    <a:ea typeface="Skyscanner Relative Book" panose="02000506040000020004" pitchFamily="2" charset="77"/>
                  </a:rPr>
                  <a:t>Counterfactual </a:t>
                </a:r>
                <a:r>
                  <a:rPr lang="en-GB" sz="1600" dirty="0">
                    <a:solidFill>
                      <a:schemeClr val="accent4"/>
                    </a:solidFill>
                    <a:latin typeface="Skyscanner Relative Book" panose="02000506040000020004" pitchFamily="2" charset="77"/>
                    <a:ea typeface="Skyscanner Relative Book" panose="02000506040000020004" pitchFamily="2" charset="77"/>
                  </a:rPr>
                  <a:t>=&gt;</a:t>
                </a:r>
              </a:p>
              <a:p>
                <a:pPr marL="171450" indent="-171450">
                  <a:buFont typeface="Arial" panose="020B0604020202020204" pitchFamily="34" charset="0"/>
                  <a:buChar char="•"/>
                </a:pPr>
                <a:r>
                  <a:rPr lang="en-GB" sz="1200" i="1" dirty="0">
                    <a:solidFill>
                      <a:schemeClr val="accent4"/>
                    </a:solidFill>
                    <a:latin typeface="Skyscanner Relative Book" panose="02000506040000020004" pitchFamily="2" charset="77"/>
                    <a:ea typeface="Skyscanner Relative Book" panose="02000506040000020004" pitchFamily="2" charset="77"/>
                  </a:rPr>
                  <a:t>The results of the before treatment having being treated.</a:t>
                </a:r>
              </a:p>
              <a:p>
                <a:pPr marL="171450" indent="-171450">
                  <a:buFont typeface="Arial" panose="020B0604020202020204" pitchFamily="34" charset="0"/>
                  <a:buChar char="•"/>
                </a:pPr>
                <a:r>
                  <a:rPr lang="en-GB" sz="1200" i="1" dirty="0">
                    <a:solidFill>
                      <a:schemeClr val="accent4"/>
                    </a:solidFill>
                    <a:latin typeface="Skyscanner Relative Book" panose="02000506040000020004" pitchFamily="2" charset="77"/>
                    <a:ea typeface="Skyscanner Relative Book" panose="02000506040000020004" pitchFamily="2" charset="77"/>
                  </a:rPr>
                  <a:t>We can’t observe it, but we can reason about it.</a:t>
                </a:r>
              </a:p>
              <a:p>
                <a:pPr marL="171450" indent="-171450">
                  <a:buFont typeface="Arial" panose="020B0604020202020204" pitchFamily="34" charset="0"/>
                  <a:buChar char="•"/>
                </a:pPr>
                <a:r>
                  <a:rPr lang="en-GB" sz="1200" i="1" dirty="0">
                    <a:solidFill>
                      <a:schemeClr val="accent4"/>
                    </a:solidFill>
                    <a:latin typeface="Skyscanner Relative Book" panose="02000506040000020004" pitchFamily="2" charset="77"/>
                    <a:ea typeface="Skyscanner Relative Book" panose="02000506040000020004" pitchFamily="2" charset="77"/>
                  </a:rPr>
                  <a:t>In the school example, we could argue that </a:t>
                </a:r>
                <a14:m>
                  <m:oMath xmlns:m="http://schemas.openxmlformats.org/officeDocument/2006/math">
                    <m:r>
                      <a:rPr lang="en-GB" sz="1400" i="1" dirty="0" smtClean="0">
                        <a:solidFill>
                          <a:schemeClr val="accent4"/>
                        </a:solidFill>
                        <a:latin typeface="Cambria Math" panose="02040503050406030204" pitchFamily="18" charset="0"/>
                      </a:rPr>
                      <m:t> </m:t>
                    </m:r>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𝑌</m:t>
                            </m:r>
                          </m:e>
                          <m:sub>
                            <m:r>
                              <a:rPr lang="en-GB" sz="1400" i="1">
                                <a:solidFill>
                                  <a:schemeClr val="accent4"/>
                                </a:solidFill>
                                <a:latin typeface="Cambria Math" panose="02040503050406030204" pitchFamily="18" charset="0"/>
                              </a:rPr>
                              <m:t>0</m:t>
                            </m:r>
                          </m:sub>
                        </m:sSub>
                      </m:e>
                      <m:e>
                        <m:r>
                          <a:rPr lang="en-GB" sz="1400" i="1">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=1</m:t>
                        </m:r>
                      </m:e>
                    </m:d>
                    <m:r>
                      <a:rPr lang="en-GB" sz="1400" b="0" i="1" smtClean="0">
                        <a:solidFill>
                          <a:schemeClr val="accent4"/>
                        </a:solidFill>
                        <a:latin typeface="Cambria Math" panose="02040503050406030204" pitchFamily="18" charset="0"/>
                      </a:rPr>
                      <m:t>&gt;</m:t>
                    </m:r>
                    <m:r>
                      <a:rPr lang="en-GB" sz="1400" i="1">
                        <a:solidFill>
                          <a:schemeClr val="accent4"/>
                        </a:solidFill>
                        <a:latin typeface="Cambria Math" panose="02040503050406030204" pitchFamily="18" charset="0"/>
                      </a:rPr>
                      <m:t>𝐸</m:t>
                    </m:r>
                    <m:d>
                      <m:dPr>
                        <m:begChr m:val="["/>
                        <m:endChr m:val="]"/>
                        <m:ctrlPr>
                          <a:rPr lang="en-GB" sz="1400" i="1">
                            <a:solidFill>
                              <a:schemeClr val="accent4"/>
                            </a:solidFill>
                            <a:latin typeface="Cambria Math" panose="02040503050406030204" pitchFamily="18" charset="0"/>
                          </a:rPr>
                        </m:ctrlPr>
                      </m:dPr>
                      <m:e>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rPr>
                              <m:t>𝑌</m:t>
                            </m:r>
                          </m:e>
                          <m:sub>
                            <m:r>
                              <a:rPr lang="en-GB" sz="1400" i="1">
                                <a:solidFill>
                                  <a:schemeClr val="accent4"/>
                                </a:solidFill>
                                <a:latin typeface="Cambria Math" panose="02040503050406030204" pitchFamily="18" charset="0"/>
                              </a:rPr>
                              <m:t>0</m:t>
                            </m:r>
                          </m:sub>
                        </m:sSub>
                      </m:e>
                      <m:e>
                        <m:r>
                          <a:rPr lang="en-GB" sz="1400" i="1">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=0</m:t>
                        </m:r>
                      </m:e>
                    </m:d>
                  </m:oMath>
                </a14:m>
                <a:r>
                  <a:rPr lang="en-GB" sz="1200" dirty="0">
                    <a:solidFill>
                      <a:schemeClr val="accent4"/>
                    </a:solidFill>
                  </a:rPr>
                  <a:t> </a:t>
                </a:r>
                <a:r>
                  <a:rPr lang="en-GB" sz="1200" i="1" dirty="0">
                    <a:solidFill>
                      <a:schemeClr val="accent4"/>
                    </a:solidFill>
                    <a:latin typeface="Skyscanner Relative Book" panose="02000506040000020004" pitchFamily="2" charset="77"/>
                    <a:ea typeface="Skyscanner Relative Book" panose="02000506040000020004" pitchFamily="2" charset="77"/>
                  </a:rPr>
                  <a:t>because:</a:t>
                </a:r>
              </a:p>
              <a:p>
                <a:pPr marL="628650" lvl="1" indent="-171450">
                  <a:buFont typeface="Arial" panose="020B0604020202020204" pitchFamily="34" charset="0"/>
                  <a:buChar char="•"/>
                </a:pPr>
                <a:r>
                  <a:rPr lang="en-GB" sz="1200" i="1" dirty="0">
                    <a:solidFill>
                      <a:schemeClr val="accent4"/>
                    </a:solidFill>
                    <a:latin typeface="Skyscanner Relative Book" panose="02000506040000020004" pitchFamily="2" charset="77"/>
                    <a:ea typeface="Skyscanner Relative Book" panose="02000506040000020004" pitchFamily="2" charset="77"/>
                  </a:rPr>
                  <a:t>Schools that can afford to give tablets to their kids can also afford other factors that contribute to better test scores</a:t>
                </a:r>
              </a:p>
              <a:p>
                <a:pPr marL="628650" lvl="1" indent="-171450">
                  <a:buFont typeface="Arial" panose="020B0604020202020204" pitchFamily="34" charset="0"/>
                  <a:buChar char="•"/>
                </a:pPr>
                <a:r>
                  <a:rPr lang="en-GB" sz="1200" i="1" dirty="0">
                    <a:solidFill>
                      <a:schemeClr val="accent4"/>
                    </a:solidFill>
                    <a:latin typeface="Skyscanner Relative Book" panose="02000506040000020004" pitchFamily="2" charset="77"/>
                    <a:ea typeface="Skyscanner Relative Book" panose="02000506040000020004" pitchFamily="2" charset="77"/>
                  </a:rPr>
                  <a:t>In other words, </a:t>
                </a:r>
                <a:r>
                  <a:rPr lang="en-GB" sz="1200" i="1" dirty="0">
                    <a:solidFill>
                      <a:srgbClr val="333333"/>
                    </a:solidFill>
                    <a:latin typeface="Skyscanner Relative Book" panose="02000506040000020004" pitchFamily="2" charset="77"/>
                    <a:ea typeface="Skyscanner Relative Book" panose="02000506040000020004" pitchFamily="2" charset="77"/>
                  </a:rPr>
                  <a:t>we are suspicious when someone tells us that tablets in the classroom boost academic performance, as we think there are </a:t>
                </a:r>
                <a:r>
                  <a:rPr lang="en-GB" sz="1200" b="1" i="1" dirty="0">
                    <a:solidFill>
                      <a:schemeClr val="tx2"/>
                    </a:solidFill>
                    <a:latin typeface="Skyscanner Relative Book" panose="02000506040000020004" pitchFamily="2" charset="77"/>
                    <a:ea typeface="Skyscanner Relative Book" panose="02000506040000020004" pitchFamily="2" charset="77"/>
                  </a:rPr>
                  <a:t>other factors that come into play.</a:t>
                </a:r>
                <a:br>
                  <a:rPr lang="en-GB" sz="1200" i="1" dirty="0">
                    <a:solidFill>
                      <a:schemeClr val="accent4"/>
                    </a:solidFill>
                    <a:latin typeface="Skyscanner Relative Book" panose="02000506040000020004" pitchFamily="2" charset="77"/>
                    <a:ea typeface="Skyscanner Relative Book" panose="02000506040000020004" pitchFamily="2" charset="77"/>
                  </a:rPr>
                </a:br>
                <a:endParaRPr lang="en-US" sz="1200" i="1"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8" name="TextBox 17">
                <a:extLst>
                  <a:ext uri="{FF2B5EF4-FFF2-40B4-BE49-F238E27FC236}">
                    <a16:creationId xmlns:a16="http://schemas.microsoft.com/office/drawing/2014/main" id="{E1D4C676-1840-ED43-BA96-769C2E21FC69}"/>
                  </a:ext>
                </a:extLst>
              </p:cNvPr>
              <p:cNvSpPr txBox="1">
                <a:spLocks noRot="1" noChangeAspect="1" noMove="1" noResize="1" noEditPoints="1" noAdjustHandles="1" noChangeArrowheads="1" noChangeShapeType="1" noTextEdit="1"/>
              </p:cNvSpPr>
              <p:nvPr/>
            </p:nvSpPr>
            <p:spPr>
              <a:xfrm>
                <a:off x="7385404" y="2573325"/>
                <a:ext cx="4614811" cy="2606226"/>
              </a:xfrm>
              <a:prstGeom prst="rect">
                <a:avLst/>
              </a:prstGeom>
              <a:blipFill>
                <a:blip r:embed="rId3"/>
                <a:stretch>
                  <a:fillRect l="-822" t="-483"/>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10EA20A-56B7-8F4D-AFB7-330044127486}"/>
              </a:ext>
            </a:extLst>
          </p:cNvPr>
          <p:cNvCxnSpPr/>
          <p:nvPr/>
        </p:nvCxnSpPr>
        <p:spPr>
          <a:xfrm flipH="1">
            <a:off x="5414481" y="4869951"/>
            <a:ext cx="256853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354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3E0EC10-34CE-594F-8991-98ACC24668F6}"/>
              </a:ext>
            </a:extLst>
          </p:cNvPr>
          <p:cNvPicPr>
            <a:picLocks noChangeAspect="1"/>
          </p:cNvPicPr>
          <p:nvPr/>
        </p:nvPicPr>
        <p:blipFill>
          <a:blip r:embed="rId3"/>
          <a:stretch>
            <a:fillRect/>
          </a:stretch>
        </p:blipFill>
        <p:spPr>
          <a:xfrm>
            <a:off x="2712529" y="4862399"/>
            <a:ext cx="3643577" cy="1741630"/>
          </a:xfrm>
          <a:prstGeom prst="rect">
            <a:avLst/>
          </a:prstGeom>
        </p:spPr>
      </p:pic>
      <p:sp>
        <p:nvSpPr>
          <p:cNvPr id="4" name="Text Placeholder 3">
            <a:extLst>
              <a:ext uri="{FF2B5EF4-FFF2-40B4-BE49-F238E27FC236}">
                <a16:creationId xmlns:a16="http://schemas.microsoft.com/office/drawing/2014/main" id="{42B75F5F-F11C-3D45-B216-B9FA6AF1BD75}"/>
              </a:ext>
            </a:extLst>
          </p:cNvPr>
          <p:cNvSpPr>
            <a:spLocks noGrp="1"/>
          </p:cNvSpPr>
          <p:nvPr>
            <p:ph type="body" sz="quarter" idx="15"/>
          </p:nvPr>
        </p:nvSpPr>
        <p:spPr/>
        <p:txBody>
          <a:bodyPr/>
          <a:lstStyle/>
          <a:p>
            <a:r>
              <a:rPr lang="en-US" dirty="0"/>
              <a:t>Weaknesses of IV</a:t>
            </a:r>
          </a:p>
        </p:txBody>
      </p:sp>
      <p:grpSp>
        <p:nvGrpSpPr>
          <p:cNvPr id="5" name="Group 4">
            <a:extLst>
              <a:ext uri="{FF2B5EF4-FFF2-40B4-BE49-F238E27FC236}">
                <a16:creationId xmlns:a16="http://schemas.microsoft.com/office/drawing/2014/main" id="{1E2F4A36-02BD-F641-A2D3-BB6FDD9CEC16}"/>
              </a:ext>
            </a:extLst>
          </p:cNvPr>
          <p:cNvGrpSpPr/>
          <p:nvPr/>
        </p:nvGrpSpPr>
        <p:grpSpPr>
          <a:xfrm>
            <a:off x="236153" y="1669269"/>
            <a:ext cx="2521905" cy="1049866"/>
            <a:chOff x="8926367" y="2580873"/>
            <a:chExt cx="2513159" cy="1603786"/>
          </a:xfrm>
        </p:grpSpPr>
        <p:sp>
          <p:nvSpPr>
            <p:cNvPr id="6" name="Oval 5">
              <a:extLst>
                <a:ext uri="{FF2B5EF4-FFF2-40B4-BE49-F238E27FC236}">
                  <a16:creationId xmlns:a16="http://schemas.microsoft.com/office/drawing/2014/main" id="{1B9B6428-BE6A-2446-BB1F-A40F6B5A28E3}"/>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wage</a:t>
              </a:r>
            </a:p>
          </p:txBody>
        </p:sp>
        <p:sp>
          <p:nvSpPr>
            <p:cNvPr id="7" name="Oval 6">
              <a:extLst>
                <a:ext uri="{FF2B5EF4-FFF2-40B4-BE49-F238E27FC236}">
                  <a16:creationId xmlns:a16="http://schemas.microsoft.com/office/drawing/2014/main" id="{63ADF693-AB2B-9047-9EF9-26CE1C1486A2}"/>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educ</a:t>
              </a:r>
            </a:p>
          </p:txBody>
        </p:sp>
        <p:sp>
          <p:nvSpPr>
            <p:cNvPr id="8" name="Oval 7">
              <a:extLst>
                <a:ext uri="{FF2B5EF4-FFF2-40B4-BE49-F238E27FC236}">
                  <a16:creationId xmlns:a16="http://schemas.microsoft.com/office/drawing/2014/main" id="{FF1C8212-BA27-6C45-931A-8DAAB889A0E1}"/>
                </a:ext>
              </a:extLst>
            </p:cNvPr>
            <p:cNvSpPr/>
            <p:nvPr/>
          </p:nvSpPr>
          <p:spPr>
            <a:xfrm>
              <a:off x="10685089" y="2580873"/>
              <a:ext cx="75443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ability</a:t>
              </a:r>
            </a:p>
          </p:txBody>
        </p:sp>
        <p:sp>
          <p:nvSpPr>
            <p:cNvPr id="9" name="Oval 8">
              <a:extLst>
                <a:ext uri="{FF2B5EF4-FFF2-40B4-BE49-F238E27FC236}">
                  <a16:creationId xmlns:a16="http://schemas.microsoft.com/office/drawing/2014/main" id="{CFCBEE56-9D39-E24C-8C93-D4CED2650602}"/>
                </a:ext>
              </a:extLst>
            </p:cNvPr>
            <p:cNvSpPr/>
            <p:nvPr/>
          </p:nvSpPr>
          <p:spPr>
            <a:xfrm>
              <a:off x="8926367" y="2580873"/>
              <a:ext cx="1131656"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FFFF"/>
                  </a:solidFill>
                  <a:latin typeface="Skyscanner Relative Book" panose="02000506040000020004" pitchFamily="2" charset="77"/>
                  <a:ea typeface="Skyscanner Relative Book" panose="02000506040000020004" pitchFamily="2" charset="77"/>
                </a:rPr>
                <a:t>instrument</a:t>
              </a:r>
            </a:p>
          </p:txBody>
        </p:sp>
        <p:cxnSp>
          <p:nvCxnSpPr>
            <p:cNvPr id="10" name="Straight Arrow Connector 9">
              <a:extLst>
                <a:ext uri="{FF2B5EF4-FFF2-40B4-BE49-F238E27FC236}">
                  <a16:creationId xmlns:a16="http://schemas.microsoft.com/office/drawing/2014/main" id="{0D94BC93-1C08-8848-BDBA-408D2BBDF3ED}"/>
                </a:ext>
              </a:extLst>
            </p:cNvPr>
            <p:cNvCxnSpPr>
              <a:cxnSpLocks/>
              <a:stCxn id="9" idx="4"/>
              <a:endCxn id="7" idx="0"/>
            </p:cNvCxnSpPr>
            <p:nvPr/>
          </p:nvCxnSpPr>
          <p:spPr>
            <a:xfrm>
              <a:off x="9492195" y="3018475"/>
              <a:ext cx="749146"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B08DBC-EF6D-8848-BC91-27B2B1B5E0CC}"/>
                </a:ext>
              </a:extLst>
            </p:cNvPr>
            <p:cNvCxnSpPr>
              <a:cxnSpLocks/>
              <a:stCxn id="8" idx="4"/>
              <a:endCxn id="7" idx="0"/>
            </p:cNvCxnSpPr>
            <p:nvPr/>
          </p:nvCxnSpPr>
          <p:spPr>
            <a:xfrm flipH="1">
              <a:off x="10241341" y="3018475"/>
              <a:ext cx="820967"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6BBDB2-4FE2-584A-A8FA-CE3F6D7B7194}"/>
                </a:ext>
              </a:extLst>
            </p:cNvPr>
            <p:cNvCxnSpPr>
              <a:cxnSpLocks/>
              <a:stCxn id="8" idx="4"/>
              <a:endCxn id="6" idx="0"/>
            </p:cNvCxnSpPr>
            <p:nvPr/>
          </p:nvCxnSpPr>
          <p:spPr>
            <a:xfrm flipH="1">
              <a:off x="10767179" y="3018475"/>
              <a:ext cx="295129" cy="728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7A204F-EC6A-AE4B-8940-137AA2617E0E}"/>
                </a:ext>
              </a:extLst>
            </p:cNvPr>
            <p:cNvCxnSpPr>
              <a:cxnSpLocks/>
              <a:stCxn id="7" idx="4"/>
              <a:endCxn id="6"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D078FB-B7B3-9344-BCAA-99A2E8DCA543}"/>
                  </a:ext>
                </a:extLst>
              </p:cNvPr>
              <p:cNvSpPr txBox="1"/>
              <p:nvPr/>
            </p:nvSpPr>
            <p:spPr>
              <a:xfrm>
                <a:off x="2611038" y="2055705"/>
                <a:ext cx="3352019" cy="448584"/>
              </a:xfrm>
              <a:prstGeom prst="rect">
                <a:avLst/>
              </a:prstGeom>
              <a:noFill/>
            </p:spPr>
            <p:txBody>
              <a:bodyPr wrap="square" lIns="0" tIns="0" rIns="0" bIns="0" rtlCol="0">
                <a:spAutoFit/>
              </a:bodyPr>
              <a:lstStyle/>
              <a:p>
                <a:pPr/>
                <a14:m>
                  <m:oMathPara xmlns:m="http://schemas.openxmlformats.org/officeDocument/2006/math">
                    <m:oMathParaPr>
                      <m:jc m:val="right"/>
                    </m:oMathParaPr>
                    <m:oMath xmlns:m="http://schemas.openxmlformats.org/officeDocument/2006/math">
                      <m:sSub>
                        <m:sSubPr>
                          <m:ctrlPr>
                            <a:rPr lang="en-GB" sz="1400" i="1" smtClean="0">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i="1">
                              <a:solidFill>
                                <a:schemeClr val="accent4"/>
                              </a:solidFill>
                              <a:latin typeface="Cambria Math" panose="02040503050406030204" pitchFamily="18" charset="0"/>
                            </a:rPr>
                            <m:t>1</m:t>
                          </m:r>
                        </m:sub>
                      </m:sSub>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𝐶𝑜𝑣</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𝑌</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𝑉</m:t>
                          </m:r>
                          <m:r>
                            <a:rPr lang="en-GB" sz="1400" b="0" i="1" smtClean="0">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𝑍</m:t>
                          </m:r>
                          <m:r>
                            <a:rPr lang="en-GB" sz="1400" b="0" i="1" smtClean="0">
                              <a:solidFill>
                                <a:schemeClr val="accent4"/>
                              </a:solidFill>
                              <a:latin typeface="Cambria Math" panose="02040503050406030204" pitchFamily="18" charset="0"/>
                            </a:rPr>
                            <m:t>)</m:t>
                          </m:r>
                        </m:num>
                        <m:den>
                          <m:r>
                            <a:rPr lang="en-GB" sz="1400" i="1">
                              <a:solidFill>
                                <a:schemeClr val="accent4"/>
                              </a:solidFill>
                              <a:latin typeface="Cambria Math" panose="02040503050406030204" pitchFamily="18" charset="0"/>
                            </a:rPr>
                            <m:t>𝐶𝑜𝑣</m:t>
                          </m:r>
                          <m:r>
                            <a:rPr lang="en-GB" sz="1400" i="1">
                              <a:solidFill>
                                <a:schemeClr val="accent4"/>
                              </a:solidFill>
                              <a:latin typeface="Cambria Math" panose="02040503050406030204" pitchFamily="18" charset="0"/>
                            </a:rPr>
                            <m:t>(</m:t>
                          </m:r>
                          <m:r>
                            <a:rPr lang="en-GB" sz="1400" b="0" i="1" smtClean="0">
                              <a:solidFill>
                                <a:schemeClr val="accent4"/>
                              </a:solidFill>
                              <a:latin typeface="Cambria Math" panose="02040503050406030204" pitchFamily="18" charset="0"/>
                            </a:rPr>
                            <m:t>𝑇</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𝑉</m:t>
                          </m:r>
                          <m:r>
                            <a:rPr lang="en-GB" sz="1400" i="1">
                              <a:solidFill>
                                <a:schemeClr val="accent4"/>
                              </a:solidFill>
                              <a:latin typeface="Cambria Math" panose="02040503050406030204" pitchFamily="18" charset="0"/>
                            </a:rPr>
                            <m:t>(</m:t>
                          </m:r>
                          <m:r>
                            <a:rPr lang="en-GB" sz="1400" i="1">
                              <a:solidFill>
                                <a:schemeClr val="accent4"/>
                              </a:solidFill>
                              <a:latin typeface="Cambria Math" panose="02040503050406030204" pitchFamily="18" charset="0"/>
                            </a:rPr>
                            <m:t>𝑍</m:t>
                          </m:r>
                          <m:r>
                            <a:rPr lang="en-GB" sz="1400" i="1">
                              <a:solidFill>
                                <a:schemeClr val="accent4"/>
                              </a:solidFill>
                              <a:latin typeface="Cambria Math" panose="02040503050406030204" pitchFamily="18" charset="0"/>
                            </a:rPr>
                            <m:t>)</m:t>
                          </m:r>
                        </m:den>
                      </m:f>
                      <m:r>
                        <a:rPr lang="en-GB" sz="1400" b="0" i="1" smtClean="0">
                          <a:solidFill>
                            <a:schemeClr val="accent4"/>
                          </a:solidFill>
                          <a:latin typeface="Cambria Math" panose="02040503050406030204" pitchFamily="18" charset="0"/>
                        </a:rPr>
                        <m:t>=</m:t>
                      </m:r>
                      <m:f>
                        <m:fPr>
                          <m:ctrlPr>
                            <a:rPr lang="en-GB" sz="1400" b="0" i="1" smtClean="0">
                              <a:solidFill>
                                <a:schemeClr val="accent4"/>
                              </a:solidFill>
                              <a:latin typeface="Cambria Math" panose="02040503050406030204" pitchFamily="18" charset="0"/>
                            </a:rPr>
                          </m:ctrlPr>
                        </m:fPr>
                        <m:num>
                          <m:r>
                            <a:rPr lang="en-GB" sz="1400" b="0" i="1" smtClean="0">
                              <a:solidFill>
                                <a:schemeClr val="accent4"/>
                              </a:solidFill>
                              <a:latin typeface="Cambria Math" panose="02040503050406030204" pitchFamily="18" charset="0"/>
                            </a:rPr>
                            <m:t>𝑅𝑒𝑑𝑢𝑐𝑒𝑑</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𝐹𝑜𝑟𝑚</m:t>
                          </m:r>
                        </m:num>
                        <m:den>
                          <m:r>
                            <a:rPr lang="en-GB" sz="1400" b="0" i="1" smtClean="0">
                              <a:solidFill>
                                <a:schemeClr val="accent4"/>
                              </a:solidFill>
                              <a:latin typeface="Cambria Math" panose="02040503050406030204" pitchFamily="18" charset="0"/>
                            </a:rPr>
                            <m:t>1</m:t>
                          </m:r>
                          <m:r>
                            <a:rPr lang="en-GB" sz="1400" b="0" i="1" smtClean="0">
                              <a:solidFill>
                                <a:schemeClr val="accent4"/>
                              </a:solidFill>
                              <a:latin typeface="Cambria Math" panose="02040503050406030204" pitchFamily="18" charset="0"/>
                            </a:rPr>
                            <m:t>𝑠𝑡</m:t>
                          </m:r>
                          <m:r>
                            <a:rPr lang="en-GB" sz="1400" b="0" i="1" smtClean="0">
                              <a:solidFill>
                                <a:schemeClr val="accent4"/>
                              </a:solidFill>
                              <a:latin typeface="Cambria Math" panose="02040503050406030204" pitchFamily="18" charset="0"/>
                            </a:rPr>
                            <m:t> </m:t>
                          </m:r>
                          <m:r>
                            <a:rPr lang="en-GB" sz="1400" b="0" i="1" smtClean="0">
                              <a:solidFill>
                                <a:schemeClr val="accent4"/>
                              </a:solidFill>
                              <a:latin typeface="Cambria Math" panose="02040503050406030204" pitchFamily="18" charset="0"/>
                            </a:rPr>
                            <m:t>𝑆𝑡𝑎𝑔𝑒</m:t>
                          </m:r>
                        </m:den>
                      </m:f>
                    </m:oMath>
                  </m:oMathPara>
                </a14:m>
                <a:endParaRPr lang="en-GB" sz="1400" dirty="0">
                  <a:solidFill>
                    <a:schemeClr val="accent4"/>
                  </a:solidFill>
                </a:endParaRPr>
              </a:p>
            </p:txBody>
          </p:sp>
        </mc:Choice>
        <mc:Fallback xmlns="">
          <p:sp>
            <p:nvSpPr>
              <p:cNvPr id="14" name="TextBox 13">
                <a:extLst>
                  <a:ext uri="{FF2B5EF4-FFF2-40B4-BE49-F238E27FC236}">
                    <a16:creationId xmlns:a16="http://schemas.microsoft.com/office/drawing/2014/main" id="{46D078FB-B7B3-9344-BCAA-99A2E8DCA543}"/>
                  </a:ext>
                </a:extLst>
              </p:cNvPr>
              <p:cNvSpPr txBox="1">
                <a:spLocks noRot="1" noChangeAspect="1" noMove="1" noResize="1" noEditPoints="1" noAdjustHandles="1" noChangeArrowheads="1" noChangeShapeType="1" noTextEdit="1"/>
              </p:cNvSpPr>
              <p:nvPr/>
            </p:nvSpPr>
            <p:spPr>
              <a:xfrm>
                <a:off x="2611038" y="2055705"/>
                <a:ext cx="3352019" cy="448584"/>
              </a:xfrm>
              <a:prstGeom prst="rect">
                <a:avLst/>
              </a:prstGeom>
              <a:blipFill>
                <a:blip r:embed="rId4"/>
                <a:stretch>
                  <a:fillRect t="-5405" r="-1887"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AFF01C-66A1-4449-809E-35723C129CA4}"/>
                  </a:ext>
                </a:extLst>
              </p:cNvPr>
              <p:cNvSpPr txBox="1"/>
              <p:nvPr/>
            </p:nvSpPr>
            <p:spPr>
              <a:xfrm>
                <a:off x="270933" y="2957606"/>
                <a:ext cx="5779438" cy="3046988"/>
              </a:xfrm>
              <a:prstGeom prst="rect">
                <a:avLst/>
              </a:prstGeom>
              <a:noFill/>
            </p:spPr>
            <p:txBody>
              <a:bodyPr wrap="square">
                <a:spAutoFit/>
              </a:bodyPr>
              <a:lstStyle/>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When dealing with IV, we need to remember </a:t>
                </a:r>
                <a:r>
                  <a:rPr lang="en-GB" sz="1200" b="1" i="0" u="none" strike="noStrike" dirty="0">
                    <a:solidFill>
                      <a:srgbClr val="333333"/>
                    </a:solidFill>
                    <a:effectLst/>
                    <a:latin typeface="Skyscanner Relative Book" panose="02000506040000020004" pitchFamily="2" charset="77"/>
                    <a:ea typeface="Skyscanner Relative Book" panose="02000506040000020004" pitchFamily="2" charset="77"/>
                  </a:rPr>
                  <a:t>we are estimating the ATE indirectly. </a:t>
                </a:r>
              </a:p>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Our estimates depend on both the first stage and the second stage. </a:t>
                </a:r>
              </a:p>
              <a:p>
                <a:pPr marL="628650" lvl="1"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If the impact of the treatment on the outcome is indeed strong, the second stage will also be strong. </a:t>
                </a:r>
              </a:p>
              <a:p>
                <a:pPr marL="628650" lvl="1"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However, it doesn’t matter how strong the second stage is if we have a weak first stage. A weak first stage means that the instrument has only a very small correlation with the treatment. Therefore, we can’t learn much about the treatment from the instrument.</a:t>
                </a:r>
              </a:p>
              <a:p>
                <a:pPr marL="628650" lvl="1" indent="-171450">
                  <a:buFont typeface="Arial" panose="020B0604020202020204" pitchFamily="34" charset="0"/>
                  <a:buChar char="•"/>
                </a:pPr>
                <a:endParaRPr lang="en-GB" sz="1200" dirty="0">
                  <a:solidFill>
                    <a:srgbClr val="333333"/>
                  </a:solidFill>
                  <a:latin typeface="Skyscanner Relative Book" panose="02000506040000020004" pitchFamily="2" charset="77"/>
                  <a:ea typeface="Skyscanner Relative Book" panose="02000506040000020004" pitchFamily="2" charset="77"/>
                </a:endParaRPr>
              </a:p>
              <a:p>
                <a:r>
                  <a:rPr lang="en-GB" sz="1200" dirty="0">
                    <a:solidFill>
                      <a:srgbClr val="333333"/>
                    </a:solidFill>
                    <a:latin typeface="Skyscanner Relative Book" panose="02000506040000020004" pitchFamily="2" charset="77"/>
                    <a:ea typeface="Skyscanner Relative Book" panose="02000506040000020004" pitchFamily="2" charset="77"/>
                  </a:rPr>
                  <a:t>To understand this, we can run a simulation:</a:t>
                </a:r>
              </a:p>
              <a:p>
                <a:pPr marL="171450" indent="-171450">
                  <a:buFont typeface="Arial" panose="020B0604020202020204" pitchFamily="34" charset="0"/>
                  <a:buChar char="•"/>
                </a:pPr>
                <a:r>
                  <a:rPr lang="en-GB" sz="1200" b="1" dirty="0">
                    <a:solidFill>
                      <a:srgbClr val="333333"/>
                    </a:solidFill>
                    <a:latin typeface="Skyscanner Relative Book" panose="02000506040000020004" pitchFamily="2" charset="77"/>
                    <a:ea typeface="Skyscanner Relative Book" panose="02000506040000020004" pitchFamily="2" charset="77"/>
                  </a:rPr>
                  <a:t>U:</a:t>
                </a:r>
                <a:r>
                  <a:rPr lang="en-GB" sz="1200" dirty="0">
                    <a:solidFill>
                      <a:srgbClr val="333333"/>
                    </a:solidFill>
                    <a:latin typeface="Skyscanner Relative Book" panose="02000506040000020004" pitchFamily="2" charset="77"/>
                    <a:ea typeface="Skyscanner Relative Book" panose="02000506040000020004" pitchFamily="2" charset="77"/>
                  </a:rPr>
                  <a:t> </a:t>
                </a:r>
                <a:r>
                  <a:rPr lang="en-GB" sz="1200" i="1" dirty="0">
                    <a:solidFill>
                      <a:srgbClr val="333333"/>
                    </a:solidFill>
                    <a:latin typeface="Skyscanner Relative Book" panose="02000506040000020004" pitchFamily="2" charset="77"/>
                    <a:ea typeface="Skyscanner Relative Book" panose="02000506040000020004" pitchFamily="2" charset="77"/>
                  </a:rPr>
                  <a:t>unobservable variable</a:t>
                </a:r>
              </a:p>
              <a:p>
                <a:pPr marL="171450" indent="-171450">
                  <a:buFont typeface="Arial" panose="020B0604020202020204" pitchFamily="34" charset="0"/>
                  <a:buChar char="•"/>
                </a:pPr>
                <a:r>
                  <a:rPr lang="en-GB" sz="1200" b="1" dirty="0">
                    <a:solidFill>
                      <a:srgbClr val="333333"/>
                    </a:solidFill>
                    <a:latin typeface="Skyscanner Relative Book" panose="02000506040000020004" pitchFamily="2" charset="77"/>
                    <a:ea typeface="Skyscanner Relative Book" panose="02000506040000020004" pitchFamily="2" charset="77"/>
                  </a:rPr>
                  <a:t>T: </a:t>
                </a:r>
                <a:r>
                  <a:rPr lang="en-GB" sz="1200" i="1" dirty="0">
                    <a:solidFill>
                      <a:srgbClr val="333333"/>
                    </a:solidFill>
                    <a:latin typeface="Skyscanner Relative Book" panose="02000506040000020004" pitchFamily="2" charset="77"/>
                    <a:ea typeface="Skyscanner Relative Book" panose="02000506040000020004" pitchFamily="2" charset="77"/>
                  </a:rPr>
                  <a:t>treatment</a:t>
                </a:r>
              </a:p>
              <a:p>
                <a:pPr marL="171450" indent="-171450">
                  <a:buFont typeface="Arial" panose="020B0604020202020204" pitchFamily="34" charset="0"/>
                  <a:buChar char="•"/>
                </a:pPr>
                <a:r>
                  <a:rPr lang="en-GB" sz="1200" b="1" dirty="0">
                    <a:solidFill>
                      <a:srgbClr val="333333"/>
                    </a:solidFill>
                    <a:latin typeface="Skyscanner Relative Book" panose="02000506040000020004" pitchFamily="2" charset="77"/>
                    <a:ea typeface="Skyscanner Relative Book" panose="02000506040000020004" pitchFamily="2" charset="77"/>
                  </a:rPr>
                  <a:t>Y: </a:t>
                </a:r>
                <a:r>
                  <a:rPr lang="en-GB" sz="1200" i="1" dirty="0">
                    <a:solidFill>
                      <a:srgbClr val="333333"/>
                    </a:solidFill>
                    <a:latin typeface="Skyscanner Relative Book" panose="02000506040000020004" pitchFamily="2" charset="77"/>
                    <a:ea typeface="Skyscanner Relative Book" panose="02000506040000020004" pitchFamily="2" charset="77"/>
                  </a:rPr>
                  <a:t>target</a:t>
                </a:r>
              </a:p>
              <a:p>
                <a:pPr marL="171450" indent="-171450">
                  <a:buFont typeface="Arial" panose="020B0604020202020204" pitchFamily="34" charset="0"/>
                  <a:buChar char="•"/>
                </a:pPr>
                <a:r>
                  <a:rPr lang="en-GB" sz="1200" b="1" dirty="0">
                    <a:solidFill>
                      <a:srgbClr val="333333"/>
                    </a:solidFill>
                    <a:latin typeface="Skyscanner Relative Book" panose="02000506040000020004" pitchFamily="2" charset="77"/>
                    <a:ea typeface="Skyscanner Relative Book" panose="02000506040000020004" pitchFamily="2" charset="77"/>
                  </a:rPr>
                  <a:t>Z1 -&gt; Z49:  </a:t>
                </a:r>
                <a:r>
                  <a:rPr lang="en-GB" sz="1200" i="1" dirty="0">
                    <a:solidFill>
                      <a:srgbClr val="333333"/>
                    </a:solidFill>
                    <a:latin typeface="Skyscanner Relative Book" panose="02000506040000020004" pitchFamily="2" charset="77"/>
                    <a:ea typeface="Skyscanner Relative Book" panose="02000506040000020004" pitchFamily="2" charset="77"/>
                  </a:rPr>
                  <a:t>instrument </a:t>
                </a:r>
                <a:r>
                  <a:rPr lang="en-GB" sz="1200" i="1" dirty="0" err="1">
                    <a:solidFill>
                      <a:srgbClr val="333333"/>
                    </a:solidFill>
                    <a:latin typeface="Skyscanner Relative Book" panose="02000506040000020004" pitchFamily="2" charset="77"/>
                    <a:ea typeface="Skyscanner Relative Book" panose="02000506040000020004" pitchFamily="2" charset="77"/>
                  </a:rPr>
                  <a:t>i</a:t>
                </a:r>
                <a:r>
                  <a:rPr lang="en-GB" sz="1200" i="1" dirty="0">
                    <a:solidFill>
                      <a:srgbClr val="333333"/>
                    </a:solidFill>
                    <a:latin typeface="Skyscanner Relative Book" panose="02000506040000020004" pitchFamily="2" charset="77"/>
                    <a:ea typeface="Skyscanner Relative Book" panose="02000506040000020004" pitchFamily="2" charset="77"/>
                  </a:rPr>
                  <a:t> with</a:t>
                </a:r>
              </a:p>
              <a:p>
                <a:r>
                  <a:rPr lang="en-GB" sz="1200" i="1" dirty="0">
                    <a:solidFill>
                      <a:srgbClr val="333333"/>
                    </a:solidFill>
                    <a:latin typeface="Skyscanner Relative Book" panose="02000506040000020004" pitchFamily="2" charset="77"/>
                    <a:ea typeface="Skyscanner Relative Book" panose="02000506040000020004" pitchFamily="2" charset="77"/>
                  </a:rPr>
                  <a:t> decreasing </a:t>
                </a:r>
                <a14:m>
                  <m:oMath xmlns:m="http://schemas.openxmlformats.org/officeDocument/2006/math">
                    <m:r>
                      <a:rPr lang="en-GB" sz="1200" i="1" smtClean="0">
                        <a:solidFill>
                          <a:schemeClr val="accent4"/>
                        </a:solidFill>
                        <a:latin typeface="Cambria Math" panose="02040503050406030204" pitchFamily="18" charset="0"/>
                      </a:rPr>
                      <m:t>𝐶𝑜𝑣</m:t>
                    </m:r>
                    <m:r>
                      <a:rPr lang="en-GB" sz="1200" i="1" smtClean="0">
                        <a:solidFill>
                          <a:schemeClr val="accent4"/>
                        </a:solidFill>
                        <a:latin typeface="Cambria Math" panose="02040503050406030204" pitchFamily="18" charset="0"/>
                      </a:rPr>
                      <m:t>(</m:t>
                    </m:r>
                    <m:sSub>
                      <m:sSubPr>
                        <m:ctrlPr>
                          <a:rPr lang="en-GB" sz="1200" i="1" smtClean="0">
                            <a:solidFill>
                              <a:schemeClr val="accent4"/>
                            </a:solidFill>
                            <a:latin typeface="Cambria Math" panose="02040503050406030204" pitchFamily="18" charset="0"/>
                          </a:rPr>
                        </m:ctrlPr>
                      </m:sSubPr>
                      <m:e>
                        <m:r>
                          <a:rPr lang="en-GB" sz="1200" b="0" i="1" smtClean="0">
                            <a:solidFill>
                              <a:schemeClr val="accent4"/>
                            </a:solidFill>
                            <a:latin typeface="Cambria Math" panose="02040503050406030204" pitchFamily="18" charset="0"/>
                          </a:rPr>
                          <m:t>𝑍</m:t>
                        </m:r>
                      </m:e>
                      <m:sub>
                        <m:r>
                          <a:rPr lang="en-GB" sz="1200" b="0" i="1" smtClean="0">
                            <a:solidFill>
                              <a:schemeClr val="accent4"/>
                            </a:solidFill>
                            <a:latin typeface="Cambria Math" panose="02040503050406030204" pitchFamily="18" charset="0"/>
                          </a:rPr>
                          <m:t>𝑖</m:t>
                        </m:r>
                      </m:sub>
                    </m:sSub>
                    <m:r>
                      <a:rPr lang="en-GB" sz="1200" i="1" smtClean="0">
                        <a:solidFill>
                          <a:schemeClr val="accent4"/>
                        </a:solidFill>
                        <a:latin typeface="Cambria Math" panose="02040503050406030204" pitchFamily="18" charset="0"/>
                      </a:rPr>
                      <m:t>,</m:t>
                    </m:r>
                    <m:r>
                      <a:rPr lang="en-GB" sz="1200" b="0" i="1" smtClean="0">
                        <a:solidFill>
                          <a:schemeClr val="accent4"/>
                        </a:solidFill>
                        <a:latin typeface="Cambria Math" panose="02040503050406030204" pitchFamily="18" charset="0"/>
                      </a:rPr>
                      <m:t>𝑇</m:t>
                    </m:r>
                    <m:r>
                      <a:rPr lang="en-GB" sz="1200" i="1" smtClean="0">
                        <a:solidFill>
                          <a:schemeClr val="accent4"/>
                        </a:solidFill>
                        <a:latin typeface="Cambria Math" panose="02040503050406030204" pitchFamily="18" charset="0"/>
                      </a:rPr>
                      <m:t>)</m:t>
                    </m:r>
                  </m:oMath>
                </a14:m>
                <a:endParaRPr lang="en-US" sz="1200" i="1" dirty="0">
                  <a:solidFill>
                    <a:srgbClr val="333333"/>
                  </a:solidFill>
                  <a:latin typeface="Skyscanner Relative Book" panose="02000506040000020004" pitchFamily="2" charset="77"/>
                  <a:ea typeface="Skyscanner Relative Book" panose="02000506040000020004" pitchFamily="2" charset="77"/>
                </a:endParaRPr>
              </a:p>
            </p:txBody>
          </p:sp>
        </mc:Choice>
        <mc:Fallback xmlns="">
          <p:sp>
            <p:nvSpPr>
              <p:cNvPr id="16" name="TextBox 15">
                <a:extLst>
                  <a:ext uri="{FF2B5EF4-FFF2-40B4-BE49-F238E27FC236}">
                    <a16:creationId xmlns:a16="http://schemas.microsoft.com/office/drawing/2014/main" id="{3EAFF01C-66A1-4449-809E-35723C129CA4}"/>
                  </a:ext>
                </a:extLst>
              </p:cNvPr>
              <p:cNvSpPr txBox="1">
                <a:spLocks noRot="1" noChangeAspect="1" noMove="1" noResize="1" noEditPoints="1" noAdjustHandles="1" noChangeArrowheads="1" noChangeShapeType="1" noTextEdit="1"/>
              </p:cNvSpPr>
              <p:nvPr/>
            </p:nvSpPr>
            <p:spPr>
              <a:xfrm>
                <a:off x="270933" y="2957606"/>
                <a:ext cx="5779438" cy="3046988"/>
              </a:xfrm>
              <a:prstGeom prst="rect">
                <a:avLst/>
              </a:prstGeom>
              <a:blipFill>
                <a:blip r:embed="rId5"/>
                <a:stretch>
                  <a:fillRect r="-219" b="-41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31BA526E-6655-4143-AAAE-C9B1BAE44871}"/>
              </a:ext>
            </a:extLst>
          </p:cNvPr>
          <p:cNvPicPr>
            <a:picLocks noChangeAspect="1"/>
          </p:cNvPicPr>
          <p:nvPr/>
        </p:nvPicPr>
        <p:blipFill>
          <a:blip r:embed="rId6"/>
          <a:stretch>
            <a:fillRect/>
          </a:stretch>
        </p:blipFill>
        <p:spPr>
          <a:xfrm>
            <a:off x="6356106" y="692123"/>
            <a:ext cx="5779439" cy="1430832"/>
          </a:xfrm>
          <a:prstGeom prst="rect">
            <a:avLst/>
          </a:prstGeom>
        </p:spPr>
      </p:pic>
      <p:sp>
        <p:nvSpPr>
          <p:cNvPr id="19" name="TextBox 18">
            <a:extLst>
              <a:ext uri="{FF2B5EF4-FFF2-40B4-BE49-F238E27FC236}">
                <a16:creationId xmlns:a16="http://schemas.microsoft.com/office/drawing/2014/main" id="{45783224-F884-0A48-8AC2-9FB5BD6FF82F}"/>
              </a:ext>
            </a:extLst>
          </p:cNvPr>
          <p:cNvSpPr txBox="1"/>
          <p:nvPr/>
        </p:nvSpPr>
        <p:spPr>
          <a:xfrm>
            <a:off x="6438481" y="191941"/>
            <a:ext cx="5753519" cy="461665"/>
          </a:xfrm>
          <a:prstGeom prst="rect">
            <a:avLst/>
          </a:prstGeom>
          <a:noFill/>
        </p:spPr>
        <p:txBody>
          <a:bodyPr wrap="square">
            <a:spAutoFit/>
          </a:bodyPr>
          <a:lstStyle/>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With the simulated data, we run a IV2SLS model for each combination of T and Zn for the first stage.</a:t>
            </a:r>
            <a:endParaRPr lang="en-US" sz="1200" dirty="0">
              <a:solidFill>
                <a:srgbClr val="333333"/>
              </a:solidFill>
              <a:latin typeface="Skyscanner Relative Book" panose="02000506040000020004" pitchFamily="2" charset="77"/>
              <a:ea typeface="Skyscanner Relative Book" panose="02000506040000020004" pitchFamily="2" charset="77"/>
            </a:endParaRPr>
          </a:p>
        </p:txBody>
      </p:sp>
      <p:pic>
        <p:nvPicPr>
          <p:cNvPr id="20" name="Picture 19">
            <a:extLst>
              <a:ext uri="{FF2B5EF4-FFF2-40B4-BE49-F238E27FC236}">
                <a16:creationId xmlns:a16="http://schemas.microsoft.com/office/drawing/2014/main" id="{0E740AB3-33D5-6247-B0BF-61F16F03EBE7}"/>
              </a:ext>
            </a:extLst>
          </p:cNvPr>
          <p:cNvPicPr>
            <a:picLocks noChangeAspect="1"/>
          </p:cNvPicPr>
          <p:nvPr/>
        </p:nvPicPr>
        <p:blipFill>
          <a:blip r:embed="rId7"/>
          <a:stretch>
            <a:fillRect/>
          </a:stretch>
        </p:blipFill>
        <p:spPr>
          <a:xfrm>
            <a:off x="6356106" y="2179302"/>
            <a:ext cx="5779438" cy="3392279"/>
          </a:xfrm>
          <a:prstGeom prst="rect">
            <a:avLst/>
          </a:prstGeom>
        </p:spPr>
      </p:pic>
      <p:sp>
        <p:nvSpPr>
          <p:cNvPr id="22" name="TextBox 21">
            <a:extLst>
              <a:ext uri="{FF2B5EF4-FFF2-40B4-BE49-F238E27FC236}">
                <a16:creationId xmlns:a16="http://schemas.microsoft.com/office/drawing/2014/main" id="{E802F85B-BF11-B14D-8175-9A85FD645881}"/>
              </a:ext>
            </a:extLst>
          </p:cNvPr>
          <p:cNvSpPr txBox="1"/>
          <p:nvPr/>
        </p:nvSpPr>
        <p:spPr>
          <a:xfrm>
            <a:off x="9793671" y="3336780"/>
            <a:ext cx="2339611" cy="861774"/>
          </a:xfrm>
          <a:prstGeom prst="rect">
            <a:avLst/>
          </a:prstGeom>
          <a:noFill/>
        </p:spPr>
        <p:txBody>
          <a:bodyPr wrap="square">
            <a:spAutoFit/>
          </a:bodyPr>
          <a:lstStyle/>
          <a:p>
            <a:pPr algn="l"/>
            <a:r>
              <a:rPr lang="en-GB" sz="1000" b="0" i="1" u="none" strike="noStrike" dirty="0">
                <a:solidFill>
                  <a:srgbClr val="333333"/>
                </a:solidFill>
                <a:effectLst/>
                <a:latin typeface="Skyscanner Relative Book" panose="02000506040000020004" pitchFamily="2" charset="77"/>
                <a:ea typeface="Skyscanner Relative Book" panose="02000506040000020004" pitchFamily="2" charset="77"/>
              </a:rPr>
              <a:t>As we can see in the plots above, estimates vary wildly when the correlation between T and Z is weak. This is because the SE also increases a lot when the correlation is low.</a:t>
            </a:r>
          </a:p>
        </p:txBody>
      </p:sp>
      <p:cxnSp>
        <p:nvCxnSpPr>
          <p:cNvPr id="24" name="Straight Arrow Connector 23">
            <a:extLst>
              <a:ext uri="{FF2B5EF4-FFF2-40B4-BE49-F238E27FC236}">
                <a16:creationId xmlns:a16="http://schemas.microsoft.com/office/drawing/2014/main" id="{46D7A534-6ADF-7D42-8AA0-32838C806A1B}"/>
              </a:ext>
            </a:extLst>
          </p:cNvPr>
          <p:cNvCxnSpPr>
            <a:cxnSpLocks/>
          </p:cNvCxnSpPr>
          <p:nvPr/>
        </p:nvCxnSpPr>
        <p:spPr>
          <a:xfrm flipV="1">
            <a:off x="7382933" y="3767667"/>
            <a:ext cx="2311400" cy="39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222C35C-FD5A-7F48-896B-11BDC09008C4}"/>
              </a:ext>
            </a:extLst>
          </p:cNvPr>
          <p:cNvSpPr txBox="1"/>
          <p:nvPr/>
        </p:nvSpPr>
        <p:spPr>
          <a:xfrm>
            <a:off x="9793670" y="4494258"/>
            <a:ext cx="2339611" cy="861774"/>
          </a:xfrm>
          <a:prstGeom prst="rect">
            <a:avLst/>
          </a:prstGeom>
          <a:noFill/>
        </p:spPr>
        <p:txBody>
          <a:bodyPr wrap="square">
            <a:spAutoFit/>
          </a:bodyPr>
          <a:lstStyle/>
          <a:p>
            <a:r>
              <a:rPr lang="en-GB" sz="1000" b="0" i="1" u="none" strike="noStrike" dirty="0">
                <a:solidFill>
                  <a:srgbClr val="333333"/>
                </a:solidFill>
                <a:effectLst/>
                <a:latin typeface="Skyscanner Relative Book" panose="02000506040000020004" pitchFamily="2" charset="77"/>
                <a:ea typeface="Skyscanner Relative Book" panose="02000506040000020004" pitchFamily="2" charset="77"/>
              </a:rPr>
              <a:t>Another thing to notice is that </a:t>
            </a:r>
            <a:r>
              <a:rPr lang="en-GB" sz="1000" b="1" i="1" u="none" strike="noStrike" dirty="0">
                <a:solidFill>
                  <a:srgbClr val="333333"/>
                </a:solidFill>
                <a:effectLst/>
                <a:latin typeface="Skyscanner Relative Book" panose="02000506040000020004" pitchFamily="2" charset="77"/>
                <a:ea typeface="Skyscanner Relative Book" panose="02000506040000020004" pitchFamily="2" charset="77"/>
              </a:rPr>
              <a:t>2SLS is biased</a:t>
            </a:r>
            <a:r>
              <a:rPr lang="en-GB" sz="1000" b="0" i="1" u="none" strike="noStrike" dirty="0">
                <a:solidFill>
                  <a:srgbClr val="333333"/>
                </a:solidFill>
                <a:effectLst/>
                <a:latin typeface="Skyscanner Relative Book" panose="02000506040000020004" pitchFamily="2" charset="77"/>
                <a:ea typeface="Skyscanner Relative Book" panose="02000506040000020004" pitchFamily="2" charset="77"/>
              </a:rPr>
              <a:t>! Even with high correlation, the parameter estimate still does not reach the true ATE of 2.0. Actually, 2.0 is not even in the 95% CI!</a:t>
            </a:r>
            <a:endParaRPr lang="en-US" sz="1000" i="1" dirty="0">
              <a:latin typeface="Skyscanner Relative Book" panose="02000506040000020004" pitchFamily="2" charset="77"/>
              <a:ea typeface="Skyscanner Relative Book" panose="02000506040000020004" pitchFamily="2" charset="77"/>
            </a:endParaRPr>
          </a:p>
        </p:txBody>
      </p:sp>
      <p:cxnSp>
        <p:nvCxnSpPr>
          <p:cNvPr id="28" name="Straight Arrow Connector 27">
            <a:extLst>
              <a:ext uri="{FF2B5EF4-FFF2-40B4-BE49-F238E27FC236}">
                <a16:creationId xmlns:a16="http://schemas.microsoft.com/office/drawing/2014/main" id="{D6C6033C-5485-654E-920E-63FF0B134EB5}"/>
              </a:ext>
            </a:extLst>
          </p:cNvPr>
          <p:cNvCxnSpPr>
            <a:cxnSpLocks/>
          </p:cNvCxnSpPr>
          <p:nvPr/>
        </p:nvCxnSpPr>
        <p:spPr>
          <a:xfrm>
            <a:off x="9093200" y="4420913"/>
            <a:ext cx="698209" cy="354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F300A6E-54A0-344E-8A93-295EC59D41C4}"/>
              </a:ext>
            </a:extLst>
          </p:cNvPr>
          <p:cNvSpPr txBox="1"/>
          <p:nvPr/>
        </p:nvSpPr>
        <p:spPr>
          <a:xfrm>
            <a:off x="6481815" y="5627928"/>
            <a:ext cx="5651466" cy="1169551"/>
          </a:xfrm>
          <a:prstGeom prst="rect">
            <a:avLst/>
          </a:prstGeom>
          <a:noFill/>
        </p:spPr>
        <p:txBody>
          <a:bodyPr wrap="square">
            <a:spAutoFit/>
          </a:bodyPr>
          <a:lstStyle/>
          <a:p>
            <a:pPr marL="228600" indent="-228600" algn="l">
              <a:buFont typeface="+mj-lt"/>
              <a:buAutoNum type="arabicPeriod"/>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2SLS is biased towards OLS. This means that if OLS has a negative/positive bias, 2SLS will also have it. </a:t>
            </a:r>
          </a:p>
          <a:p>
            <a:pPr marL="685800" lvl="1" indent="-228600">
              <a:buFont typeface="Arial" panose="020B0604020202020204" pitchFamily="34" charset="0"/>
              <a:buChar char="•"/>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In the example above, our unobserved U impacts negatively the outcome but its positively correlated with the treatment, which will result in a negative bias. That is why we are seeing the ATE estimate below the true value (negative bias).</a:t>
            </a:r>
          </a:p>
          <a:p>
            <a:pPr marL="228600" indent="-228600">
              <a:buFont typeface="+mj-lt"/>
              <a:buAutoNum type="arabicPeriod"/>
            </a:pPr>
            <a:r>
              <a:rPr lang="en-GB" sz="1000" b="0" i="0" u="none" strike="noStrike" dirty="0">
                <a:solidFill>
                  <a:srgbClr val="333333"/>
                </a:solidFill>
                <a:effectLst/>
                <a:latin typeface="Skyscanner Relative Book" panose="02000506040000020004" pitchFamily="2" charset="77"/>
                <a:ea typeface="Skyscanner Relative Book" panose="02000506040000020004" pitchFamily="2" charset="77"/>
              </a:rPr>
              <a:t>The bias will increase with the number of instruments we add. If we add too many instruments, 2SLS becomes more and more like OLS.</a:t>
            </a:r>
          </a:p>
        </p:txBody>
      </p:sp>
      <p:cxnSp>
        <p:nvCxnSpPr>
          <p:cNvPr id="33" name="Curved Connector 32">
            <a:extLst>
              <a:ext uri="{FF2B5EF4-FFF2-40B4-BE49-F238E27FC236}">
                <a16:creationId xmlns:a16="http://schemas.microsoft.com/office/drawing/2014/main" id="{4CC5672D-A452-4C48-9786-F93638E89D85}"/>
              </a:ext>
            </a:extLst>
          </p:cNvPr>
          <p:cNvCxnSpPr>
            <a:cxnSpLocks/>
            <a:stCxn id="17" idx="2"/>
            <a:endCxn id="19" idx="1"/>
          </p:cNvCxnSpPr>
          <p:nvPr/>
        </p:nvCxnSpPr>
        <p:spPr>
          <a:xfrm rot="5400000" flipH="1" flipV="1">
            <a:off x="2395771" y="2561320"/>
            <a:ext cx="6181255" cy="1904163"/>
          </a:xfrm>
          <a:prstGeom prst="curvedConnector4">
            <a:avLst>
              <a:gd name="adj1" fmla="val -1643"/>
              <a:gd name="adj2" fmla="val 80496"/>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2279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Instrumental variables (part II)</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1246495"/>
          </a:xfrm>
        </p:spPr>
        <p:txBody>
          <a:bodyPr/>
          <a:lstStyle/>
          <a:p>
            <a:r>
              <a:rPr lang="en-US" dirty="0"/>
              <a:t>Modern IV need to take into account Non-compliance populations and LATE (local treatment effects of specific segments)</a:t>
            </a:r>
          </a:p>
        </p:txBody>
      </p:sp>
    </p:spTree>
    <p:extLst>
      <p:ext uri="{BB962C8B-B14F-4D97-AF65-F5344CB8AC3E}">
        <p14:creationId xmlns:p14="http://schemas.microsoft.com/office/powerpoint/2010/main" val="4148846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BD548F-B9F7-724D-B73C-2CEA28C135B8}"/>
              </a:ext>
            </a:extLst>
          </p:cNvPr>
          <p:cNvSpPr>
            <a:spLocks noGrp="1"/>
          </p:cNvSpPr>
          <p:nvPr>
            <p:ph type="body" sz="quarter" idx="17"/>
          </p:nvPr>
        </p:nvSpPr>
        <p:spPr>
          <a:xfrm>
            <a:off x="569156" y="2155898"/>
            <a:ext cx="10670189" cy="506805"/>
          </a:xfrm>
        </p:spPr>
        <p:txBody>
          <a:bodyPr/>
          <a:lstStyle/>
          <a:p>
            <a:pPr marL="0" indent="0">
              <a:buNone/>
            </a:pPr>
            <a:r>
              <a:rPr lang="en-US" sz="1400" dirty="0"/>
              <a:t>The previous section treated IV with an example which could be seen nearly as a perfect experiment, but modern IV </a:t>
            </a:r>
            <a:r>
              <a:rPr lang="en-GB" sz="1400" dirty="0"/>
              <a:t>treats the instrument as a quasi-experimental design where compliance is not perfect.</a:t>
            </a:r>
            <a:endParaRPr lang="en-US" sz="1400" dirty="0"/>
          </a:p>
        </p:txBody>
      </p:sp>
      <p:sp>
        <p:nvSpPr>
          <p:cNvPr id="4" name="Text Placeholder 3">
            <a:extLst>
              <a:ext uri="{FF2B5EF4-FFF2-40B4-BE49-F238E27FC236}">
                <a16:creationId xmlns:a16="http://schemas.microsoft.com/office/drawing/2014/main" id="{7713DCEE-28D6-5644-9276-85DE315A171C}"/>
              </a:ext>
            </a:extLst>
          </p:cNvPr>
          <p:cNvSpPr>
            <a:spLocks noGrp="1"/>
          </p:cNvSpPr>
          <p:nvPr>
            <p:ph type="body" sz="quarter" idx="15"/>
          </p:nvPr>
        </p:nvSpPr>
        <p:spPr>
          <a:xfrm>
            <a:off x="569155" y="808038"/>
            <a:ext cx="7245577" cy="405111"/>
          </a:xfrm>
        </p:spPr>
        <p:txBody>
          <a:bodyPr/>
          <a:lstStyle/>
          <a:p>
            <a:r>
              <a:rPr lang="en-US" dirty="0"/>
              <a:t>The world is divided into 4 types of people</a:t>
            </a:r>
          </a:p>
        </p:txBody>
      </p:sp>
      <p:sp>
        <p:nvSpPr>
          <p:cNvPr id="5" name="Rounded Rectangle 4">
            <a:extLst>
              <a:ext uri="{FF2B5EF4-FFF2-40B4-BE49-F238E27FC236}">
                <a16:creationId xmlns:a16="http://schemas.microsoft.com/office/drawing/2014/main" id="{431B347C-B085-A944-B235-627A4553DA14}"/>
              </a:ext>
            </a:extLst>
          </p:cNvPr>
          <p:cNvSpPr/>
          <p:nvPr/>
        </p:nvSpPr>
        <p:spPr>
          <a:xfrm>
            <a:off x="4461933" y="2446867"/>
            <a:ext cx="2175934" cy="52493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00" i="1" dirty="0">
                <a:solidFill>
                  <a:schemeClr val="accent5"/>
                </a:solidFill>
                <a:latin typeface="Skyscanner Relative Book" panose="02000506040000020004" pitchFamily="2" charset="77"/>
                <a:ea typeface="Skyscanner Relative Book" panose="02000506040000020004" pitchFamily="2" charset="77"/>
              </a:rPr>
              <a:t>But what is compliance??</a:t>
            </a:r>
          </a:p>
        </p:txBody>
      </p:sp>
      <p:grpSp>
        <p:nvGrpSpPr>
          <p:cNvPr id="18" name="Group 17">
            <a:extLst>
              <a:ext uri="{FF2B5EF4-FFF2-40B4-BE49-F238E27FC236}">
                <a16:creationId xmlns:a16="http://schemas.microsoft.com/office/drawing/2014/main" id="{8691A9F8-19A8-E541-B108-48BC9C4345B0}"/>
              </a:ext>
            </a:extLst>
          </p:cNvPr>
          <p:cNvGrpSpPr>
            <a:grpSpLocks noChangeAspect="1"/>
          </p:cNvGrpSpPr>
          <p:nvPr/>
        </p:nvGrpSpPr>
        <p:grpSpPr>
          <a:xfrm>
            <a:off x="1100667" y="3571867"/>
            <a:ext cx="896942" cy="720000"/>
            <a:chOff x="1100667" y="3571867"/>
            <a:chExt cx="1346199" cy="1080631"/>
          </a:xfrm>
        </p:grpSpPr>
        <p:pic>
          <p:nvPicPr>
            <p:cNvPr id="7" name="Graphic 6" descr="User with solid fill">
              <a:extLst>
                <a:ext uri="{FF2B5EF4-FFF2-40B4-BE49-F238E27FC236}">
                  <a16:creationId xmlns:a16="http://schemas.microsoft.com/office/drawing/2014/main" id="{FDC26CDD-A0F2-5A4A-BD08-FE8CA6B118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67" y="3738098"/>
              <a:ext cx="914400" cy="914400"/>
            </a:xfrm>
            <a:prstGeom prst="rect">
              <a:avLst/>
            </a:prstGeom>
          </p:spPr>
        </p:pic>
        <p:pic>
          <p:nvPicPr>
            <p:cNvPr id="12" name="Graphic 11" descr="Medicine with solid fill">
              <a:extLst>
                <a:ext uri="{FF2B5EF4-FFF2-40B4-BE49-F238E27FC236}">
                  <a16:creationId xmlns:a16="http://schemas.microsoft.com/office/drawing/2014/main" id="{2C38DF46-684D-7241-B787-958787CE71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435" y="3571867"/>
              <a:ext cx="623431" cy="623431"/>
            </a:xfrm>
            <a:prstGeom prst="rect">
              <a:avLst/>
            </a:prstGeom>
          </p:spPr>
        </p:pic>
      </p:grpSp>
      <p:sp>
        <p:nvSpPr>
          <p:cNvPr id="17" name="Text Placeholder 2">
            <a:extLst>
              <a:ext uri="{FF2B5EF4-FFF2-40B4-BE49-F238E27FC236}">
                <a16:creationId xmlns:a16="http://schemas.microsoft.com/office/drawing/2014/main" id="{C1671C9C-4D68-AB42-96AA-06F6F47CD10E}"/>
              </a:ext>
            </a:extLst>
          </p:cNvPr>
          <p:cNvSpPr txBox="1">
            <a:spLocks/>
          </p:cNvSpPr>
          <p:nvPr/>
        </p:nvSpPr>
        <p:spPr>
          <a:xfrm>
            <a:off x="569155" y="5514192"/>
            <a:ext cx="2772075" cy="434414"/>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GB" sz="1200" b="1" dirty="0"/>
              <a:t>COMPLIERS:</a:t>
            </a:r>
            <a:r>
              <a:rPr lang="en-GB" sz="1200" dirty="0"/>
              <a:t> those who stick with the treatment that was assigned to them</a:t>
            </a:r>
          </a:p>
        </p:txBody>
      </p:sp>
      <p:sp>
        <p:nvSpPr>
          <p:cNvPr id="22" name="Text Placeholder 2">
            <a:extLst>
              <a:ext uri="{FF2B5EF4-FFF2-40B4-BE49-F238E27FC236}">
                <a16:creationId xmlns:a16="http://schemas.microsoft.com/office/drawing/2014/main" id="{97DC57BD-135A-B44B-A197-B7CB62DFAE13}"/>
              </a:ext>
            </a:extLst>
          </p:cNvPr>
          <p:cNvSpPr txBox="1">
            <a:spLocks/>
          </p:cNvSpPr>
          <p:nvPr/>
        </p:nvSpPr>
        <p:spPr>
          <a:xfrm>
            <a:off x="6369139" y="5514192"/>
            <a:ext cx="2772075" cy="66524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GB" sz="1200" b="1" dirty="0"/>
              <a:t>ALWAYS TAKERS:</a:t>
            </a:r>
            <a:r>
              <a:rPr lang="en-GB" sz="1200" dirty="0"/>
              <a:t> always take the treatment, even if there weren’t supposed to.</a:t>
            </a:r>
          </a:p>
        </p:txBody>
      </p:sp>
      <p:sp>
        <p:nvSpPr>
          <p:cNvPr id="23" name="Text Placeholder 2">
            <a:extLst>
              <a:ext uri="{FF2B5EF4-FFF2-40B4-BE49-F238E27FC236}">
                <a16:creationId xmlns:a16="http://schemas.microsoft.com/office/drawing/2014/main" id="{18F2527D-DFA4-0A4E-9BA7-07A314A234FF}"/>
              </a:ext>
            </a:extLst>
          </p:cNvPr>
          <p:cNvSpPr txBox="1">
            <a:spLocks/>
          </p:cNvSpPr>
          <p:nvPr/>
        </p:nvSpPr>
        <p:spPr>
          <a:xfrm>
            <a:off x="3469147" y="5517394"/>
            <a:ext cx="2772075" cy="896079"/>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GB" sz="1200" b="1" dirty="0"/>
              <a:t>NEVER TAKERS:</a:t>
            </a:r>
            <a:r>
              <a:rPr lang="en-GB" sz="1200" dirty="0"/>
              <a:t> refuse to take the treatment (in the case of the drug, either only accept the placebo or simply, not taking the drug).</a:t>
            </a:r>
          </a:p>
        </p:txBody>
      </p:sp>
      <p:sp>
        <p:nvSpPr>
          <p:cNvPr id="24" name="Text Placeholder 2">
            <a:extLst>
              <a:ext uri="{FF2B5EF4-FFF2-40B4-BE49-F238E27FC236}">
                <a16:creationId xmlns:a16="http://schemas.microsoft.com/office/drawing/2014/main" id="{60BBD723-A359-EC4D-A677-F686383D982B}"/>
              </a:ext>
            </a:extLst>
          </p:cNvPr>
          <p:cNvSpPr txBox="1">
            <a:spLocks/>
          </p:cNvSpPr>
          <p:nvPr/>
        </p:nvSpPr>
        <p:spPr>
          <a:xfrm>
            <a:off x="9247152" y="5510957"/>
            <a:ext cx="2772075" cy="434414"/>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GB" sz="1200" b="1" dirty="0"/>
              <a:t>DEFIERS:</a:t>
            </a:r>
            <a:r>
              <a:rPr lang="en-GB" sz="1200" dirty="0"/>
              <a:t> those who take the opposite treatment they were assigned to.</a:t>
            </a:r>
          </a:p>
        </p:txBody>
      </p:sp>
      <p:grpSp>
        <p:nvGrpSpPr>
          <p:cNvPr id="25" name="Group 24">
            <a:extLst>
              <a:ext uri="{FF2B5EF4-FFF2-40B4-BE49-F238E27FC236}">
                <a16:creationId xmlns:a16="http://schemas.microsoft.com/office/drawing/2014/main" id="{D15ACFD4-76C5-2540-B1C0-692D2AC958E4}"/>
              </a:ext>
            </a:extLst>
          </p:cNvPr>
          <p:cNvGrpSpPr>
            <a:grpSpLocks noChangeAspect="1"/>
          </p:cNvGrpSpPr>
          <p:nvPr/>
        </p:nvGrpSpPr>
        <p:grpSpPr>
          <a:xfrm>
            <a:off x="1100667" y="4402623"/>
            <a:ext cx="896942" cy="720000"/>
            <a:chOff x="1100667" y="3571867"/>
            <a:chExt cx="1346199" cy="1080631"/>
          </a:xfrm>
        </p:grpSpPr>
        <p:pic>
          <p:nvPicPr>
            <p:cNvPr id="26" name="Graphic 25" descr="User with solid fill">
              <a:extLst>
                <a:ext uri="{FF2B5EF4-FFF2-40B4-BE49-F238E27FC236}">
                  <a16:creationId xmlns:a16="http://schemas.microsoft.com/office/drawing/2014/main" id="{7B6DA07F-F426-A94C-9048-FDCAE3453D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667" y="3738098"/>
              <a:ext cx="914400" cy="914400"/>
            </a:xfrm>
            <a:prstGeom prst="rect">
              <a:avLst/>
            </a:prstGeom>
          </p:spPr>
        </p:pic>
        <p:pic>
          <p:nvPicPr>
            <p:cNvPr id="27" name="Graphic 26" descr="Medicine with solid fill">
              <a:extLst>
                <a:ext uri="{FF2B5EF4-FFF2-40B4-BE49-F238E27FC236}">
                  <a16:creationId xmlns:a16="http://schemas.microsoft.com/office/drawing/2014/main" id="{BE4C317E-61B6-E344-B3AA-430F3F5455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3435" y="3571867"/>
              <a:ext cx="623431" cy="623431"/>
            </a:xfrm>
            <a:prstGeom prst="rect">
              <a:avLst/>
            </a:prstGeom>
          </p:spPr>
        </p:pic>
      </p:grpSp>
      <p:grpSp>
        <p:nvGrpSpPr>
          <p:cNvPr id="28" name="Group 27">
            <a:extLst>
              <a:ext uri="{FF2B5EF4-FFF2-40B4-BE49-F238E27FC236}">
                <a16:creationId xmlns:a16="http://schemas.microsoft.com/office/drawing/2014/main" id="{B40B0A95-7ED8-7A4E-8C88-EAF67305B5E7}"/>
              </a:ext>
            </a:extLst>
          </p:cNvPr>
          <p:cNvGrpSpPr>
            <a:grpSpLocks noChangeAspect="1"/>
          </p:cNvGrpSpPr>
          <p:nvPr/>
        </p:nvGrpSpPr>
        <p:grpSpPr>
          <a:xfrm>
            <a:off x="4191000" y="3571867"/>
            <a:ext cx="896942" cy="720000"/>
            <a:chOff x="1100667" y="3571867"/>
            <a:chExt cx="1346199" cy="1080631"/>
          </a:xfrm>
        </p:grpSpPr>
        <p:pic>
          <p:nvPicPr>
            <p:cNvPr id="29" name="Graphic 28" descr="User with solid fill">
              <a:extLst>
                <a:ext uri="{FF2B5EF4-FFF2-40B4-BE49-F238E27FC236}">
                  <a16:creationId xmlns:a16="http://schemas.microsoft.com/office/drawing/2014/main" id="{13E17EE8-1053-EA4F-BD5E-42CAAE1CAD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67" y="3738098"/>
              <a:ext cx="914400" cy="914400"/>
            </a:xfrm>
            <a:prstGeom prst="rect">
              <a:avLst/>
            </a:prstGeom>
          </p:spPr>
        </p:pic>
        <p:pic>
          <p:nvPicPr>
            <p:cNvPr id="30" name="Graphic 29" descr="Medicine with solid fill">
              <a:extLst>
                <a:ext uri="{FF2B5EF4-FFF2-40B4-BE49-F238E27FC236}">
                  <a16:creationId xmlns:a16="http://schemas.microsoft.com/office/drawing/2014/main" id="{2B5D45C4-7742-3D4B-AEF1-C71A84AB0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435" y="3571867"/>
              <a:ext cx="623431" cy="623431"/>
            </a:xfrm>
            <a:prstGeom prst="rect">
              <a:avLst/>
            </a:prstGeom>
          </p:spPr>
        </p:pic>
      </p:grpSp>
      <p:grpSp>
        <p:nvGrpSpPr>
          <p:cNvPr id="31" name="Group 30">
            <a:extLst>
              <a:ext uri="{FF2B5EF4-FFF2-40B4-BE49-F238E27FC236}">
                <a16:creationId xmlns:a16="http://schemas.microsoft.com/office/drawing/2014/main" id="{4E9F6E09-0C9D-9D4A-9330-990485D5432C}"/>
              </a:ext>
            </a:extLst>
          </p:cNvPr>
          <p:cNvGrpSpPr>
            <a:grpSpLocks noChangeAspect="1"/>
          </p:cNvGrpSpPr>
          <p:nvPr/>
        </p:nvGrpSpPr>
        <p:grpSpPr>
          <a:xfrm>
            <a:off x="4191000" y="4402623"/>
            <a:ext cx="896942" cy="720000"/>
            <a:chOff x="1100667" y="3571867"/>
            <a:chExt cx="1346199" cy="1080631"/>
          </a:xfrm>
        </p:grpSpPr>
        <p:pic>
          <p:nvPicPr>
            <p:cNvPr id="32" name="Graphic 31" descr="User with solid fill">
              <a:extLst>
                <a:ext uri="{FF2B5EF4-FFF2-40B4-BE49-F238E27FC236}">
                  <a16:creationId xmlns:a16="http://schemas.microsoft.com/office/drawing/2014/main" id="{B890CE89-990B-7649-8E79-EB8BD046A1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667" y="3738098"/>
              <a:ext cx="914400" cy="914400"/>
            </a:xfrm>
            <a:prstGeom prst="rect">
              <a:avLst/>
            </a:prstGeom>
          </p:spPr>
        </p:pic>
        <p:pic>
          <p:nvPicPr>
            <p:cNvPr id="33" name="Graphic 32" descr="Medicine with solid fill">
              <a:extLst>
                <a:ext uri="{FF2B5EF4-FFF2-40B4-BE49-F238E27FC236}">
                  <a16:creationId xmlns:a16="http://schemas.microsoft.com/office/drawing/2014/main" id="{23977F68-58AC-354D-8292-C3B7A4023B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435" y="3571867"/>
              <a:ext cx="623431" cy="623431"/>
            </a:xfrm>
            <a:prstGeom prst="rect">
              <a:avLst/>
            </a:prstGeom>
          </p:spPr>
        </p:pic>
      </p:grpSp>
      <p:grpSp>
        <p:nvGrpSpPr>
          <p:cNvPr id="34" name="Group 33">
            <a:extLst>
              <a:ext uri="{FF2B5EF4-FFF2-40B4-BE49-F238E27FC236}">
                <a16:creationId xmlns:a16="http://schemas.microsoft.com/office/drawing/2014/main" id="{75970E16-6662-C343-B965-5DB28657497E}"/>
              </a:ext>
            </a:extLst>
          </p:cNvPr>
          <p:cNvGrpSpPr>
            <a:grpSpLocks noChangeAspect="1"/>
          </p:cNvGrpSpPr>
          <p:nvPr/>
        </p:nvGrpSpPr>
        <p:grpSpPr>
          <a:xfrm>
            <a:off x="6993635" y="3569387"/>
            <a:ext cx="896942" cy="720000"/>
            <a:chOff x="1100667" y="3571867"/>
            <a:chExt cx="1346199" cy="1080631"/>
          </a:xfrm>
        </p:grpSpPr>
        <p:pic>
          <p:nvPicPr>
            <p:cNvPr id="35" name="Graphic 34" descr="User with solid fill">
              <a:extLst>
                <a:ext uri="{FF2B5EF4-FFF2-40B4-BE49-F238E27FC236}">
                  <a16:creationId xmlns:a16="http://schemas.microsoft.com/office/drawing/2014/main" id="{2EB4D4C2-D790-4D43-9589-8966FDE9F7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67" y="3738098"/>
              <a:ext cx="914400" cy="914400"/>
            </a:xfrm>
            <a:prstGeom prst="rect">
              <a:avLst/>
            </a:prstGeom>
          </p:spPr>
        </p:pic>
        <p:pic>
          <p:nvPicPr>
            <p:cNvPr id="36" name="Graphic 35" descr="Medicine with solid fill">
              <a:extLst>
                <a:ext uri="{FF2B5EF4-FFF2-40B4-BE49-F238E27FC236}">
                  <a16:creationId xmlns:a16="http://schemas.microsoft.com/office/drawing/2014/main" id="{444D1D18-623C-9748-9E94-095E12F54C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3435" y="3571867"/>
              <a:ext cx="623431" cy="623431"/>
            </a:xfrm>
            <a:prstGeom prst="rect">
              <a:avLst/>
            </a:prstGeom>
          </p:spPr>
        </p:pic>
      </p:grpSp>
      <p:grpSp>
        <p:nvGrpSpPr>
          <p:cNvPr id="37" name="Group 36">
            <a:extLst>
              <a:ext uri="{FF2B5EF4-FFF2-40B4-BE49-F238E27FC236}">
                <a16:creationId xmlns:a16="http://schemas.microsoft.com/office/drawing/2014/main" id="{1E51E78A-0946-7A45-B435-516DEE8E93E2}"/>
              </a:ext>
            </a:extLst>
          </p:cNvPr>
          <p:cNvGrpSpPr>
            <a:grpSpLocks noChangeAspect="1"/>
          </p:cNvGrpSpPr>
          <p:nvPr/>
        </p:nvGrpSpPr>
        <p:grpSpPr>
          <a:xfrm>
            <a:off x="6993635" y="4400143"/>
            <a:ext cx="896942" cy="720000"/>
            <a:chOff x="1100667" y="3571867"/>
            <a:chExt cx="1346199" cy="1080631"/>
          </a:xfrm>
        </p:grpSpPr>
        <p:pic>
          <p:nvPicPr>
            <p:cNvPr id="38" name="Graphic 37" descr="User with solid fill">
              <a:extLst>
                <a:ext uri="{FF2B5EF4-FFF2-40B4-BE49-F238E27FC236}">
                  <a16:creationId xmlns:a16="http://schemas.microsoft.com/office/drawing/2014/main" id="{1AF552EA-92F4-1049-90C4-ED4A02A1F2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667" y="3738098"/>
              <a:ext cx="914400" cy="914400"/>
            </a:xfrm>
            <a:prstGeom prst="rect">
              <a:avLst/>
            </a:prstGeom>
          </p:spPr>
        </p:pic>
        <p:pic>
          <p:nvPicPr>
            <p:cNvPr id="39" name="Graphic 38" descr="Medicine with solid fill">
              <a:extLst>
                <a:ext uri="{FF2B5EF4-FFF2-40B4-BE49-F238E27FC236}">
                  <a16:creationId xmlns:a16="http://schemas.microsoft.com/office/drawing/2014/main" id="{C4254632-282F-FE4C-B546-33CABF0AAD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3435" y="3571867"/>
              <a:ext cx="623431" cy="623431"/>
            </a:xfrm>
            <a:prstGeom prst="rect">
              <a:avLst/>
            </a:prstGeom>
          </p:spPr>
        </p:pic>
      </p:grpSp>
      <p:grpSp>
        <p:nvGrpSpPr>
          <p:cNvPr id="40" name="Group 39">
            <a:extLst>
              <a:ext uri="{FF2B5EF4-FFF2-40B4-BE49-F238E27FC236}">
                <a16:creationId xmlns:a16="http://schemas.microsoft.com/office/drawing/2014/main" id="{F85D67A8-2EB3-8C4C-BA01-8235082C75F4}"/>
              </a:ext>
            </a:extLst>
          </p:cNvPr>
          <p:cNvGrpSpPr>
            <a:grpSpLocks noChangeAspect="1"/>
          </p:cNvGrpSpPr>
          <p:nvPr/>
        </p:nvGrpSpPr>
        <p:grpSpPr>
          <a:xfrm>
            <a:off x="9990136" y="3569387"/>
            <a:ext cx="896942" cy="720000"/>
            <a:chOff x="1100667" y="3571867"/>
            <a:chExt cx="1346199" cy="1080631"/>
          </a:xfrm>
        </p:grpSpPr>
        <p:pic>
          <p:nvPicPr>
            <p:cNvPr id="41" name="Graphic 40" descr="User with solid fill">
              <a:extLst>
                <a:ext uri="{FF2B5EF4-FFF2-40B4-BE49-F238E27FC236}">
                  <a16:creationId xmlns:a16="http://schemas.microsoft.com/office/drawing/2014/main" id="{F41E102C-CE74-3148-9378-8C9DBA83D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667" y="3738098"/>
              <a:ext cx="914400" cy="914400"/>
            </a:xfrm>
            <a:prstGeom prst="rect">
              <a:avLst/>
            </a:prstGeom>
          </p:spPr>
        </p:pic>
        <p:pic>
          <p:nvPicPr>
            <p:cNvPr id="42" name="Graphic 41" descr="Medicine with solid fill">
              <a:extLst>
                <a:ext uri="{FF2B5EF4-FFF2-40B4-BE49-F238E27FC236}">
                  <a16:creationId xmlns:a16="http://schemas.microsoft.com/office/drawing/2014/main" id="{A81F18D5-85C8-064E-A4C2-12E772D44F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3435" y="3571867"/>
              <a:ext cx="623431" cy="623431"/>
            </a:xfrm>
            <a:prstGeom prst="rect">
              <a:avLst/>
            </a:prstGeom>
          </p:spPr>
        </p:pic>
      </p:grpSp>
      <p:grpSp>
        <p:nvGrpSpPr>
          <p:cNvPr id="43" name="Group 42">
            <a:extLst>
              <a:ext uri="{FF2B5EF4-FFF2-40B4-BE49-F238E27FC236}">
                <a16:creationId xmlns:a16="http://schemas.microsoft.com/office/drawing/2014/main" id="{40775600-C9EA-F040-B240-374D376BE2F2}"/>
              </a:ext>
            </a:extLst>
          </p:cNvPr>
          <p:cNvGrpSpPr>
            <a:grpSpLocks noChangeAspect="1"/>
          </p:cNvGrpSpPr>
          <p:nvPr/>
        </p:nvGrpSpPr>
        <p:grpSpPr>
          <a:xfrm>
            <a:off x="9990136" y="4400143"/>
            <a:ext cx="896942" cy="720000"/>
            <a:chOff x="1100667" y="3571867"/>
            <a:chExt cx="1346199" cy="1080631"/>
          </a:xfrm>
        </p:grpSpPr>
        <p:pic>
          <p:nvPicPr>
            <p:cNvPr id="44" name="Graphic 43" descr="User with solid fill">
              <a:extLst>
                <a:ext uri="{FF2B5EF4-FFF2-40B4-BE49-F238E27FC236}">
                  <a16:creationId xmlns:a16="http://schemas.microsoft.com/office/drawing/2014/main" id="{38189D6E-8CB3-2E40-8B39-78046A1EAF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667" y="3738098"/>
              <a:ext cx="914400" cy="914400"/>
            </a:xfrm>
            <a:prstGeom prst="rect">
              <a:avLst/>
            </a:prstGeom>
          </p:spPr>
        </p:pic>
        <p:pic>
          <p:nvPicPr>
            <p:cNvPr id="45" name="Graphic 44" descr="Medicine with solid fill">
              <a:extLst>
                <a:ext uri="{FF2B5EF4-FFF2-40B4-BE49-F238E27FC236}">
                  <a16:creationId xmlns:a16="http://schemas.microsoft.com/office/drawing/2014/main" id="{1EBC6CB2-B08D-1B41-8AA3-10023FE09D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3435" y="3571867"/>
              <a:ext cx="623431" cy="623431"/>
            </a:xfrm>
            <a:prstGeom prst="rect">
              <a:avLst/>
            </a:prstGeom>
          </p:spPr>
        </p:pic>
      </p:grpSp>
      <p:sp>
        <p:nvSpPr>
          <p:cNvPr id="50" name="Right Brace 49">
            <a:extLst>
              <a:ext uri="{FF2B5EF4-FFF2-40B4-BE49-F238E27FC236}">
                <a16:creationId xmlns:a16="http://schemas.microsoft.com/office/drawing/2014/main" id="{E39CDDA4-661D-404C-98EA-9C007BFE476C}"/>
              </a:ext>
            </a:extLst>
          </p:cNvPr>
          <p:cNvSpPr/>
          <p:nvPr/>
        </p:nvSpPr>
        <p:spPr>
          <a:xfrm rot="16200000">
            <a:off x="1854839" y="2098175"/>
            <a:ext cx="91855" cy="2497666"/>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ight Brace 50">
            <a:extLst>
              <a:ext uri="{FF2B5EF4-FFF2-40B4-BE49-F238E27FC236}">
                <a16:creationId xmlns:a16="http://schemas.microsoft.com/office/drawing/2014/main" id="{1FFD6F6C-6EB1-0748-B023-F03ADC3F32D3}"/>
              </a:ext>
            </a:extLst>
          </p:cNvPr>
          <p:cNvSpPr/>
          <p:nvPr/>
        </p:nvSpPr>
        <p:spPr>
          <a:xfrm rot="16200000">
            <a:off x="7632157" y="-829630"/>
            <a:ext cx="81939" cy="8343360"/>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B2C2C5CF-1999-BE47-838E-8DA5E10C25AD}"/>
              </a:ext>
            </a:extLst>
          </p:cNvPr>
          <p:cNvSpPr/>
          <p:nvPr/>
        </p:nvSpPr>
        <p:spPr>
          <a:xfrm>
            <a:off x="651933" y="3038311"/>
            <a:ext cx="2497667" cy="2573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bg1"/>
                </a:solidFill>
                <a:latin typeface="Skyscanner Relative Book" panose="02000506040000020004" pitchFamily="2" charset="77"/>
                <a:ea typeface="Skyscanner Relative Book" panose="02000506040000020004" pitchFamily="2" charset="77"/>
              </a:rPr>
              <a:t>compliance</a:t>
            </a:r>
          </a:p>
        </p:txBody>
      </p:sp>
      <p:sp>
        <p:nvSpPr>
          <p:cNvPr id="53" name="Rounded Rectangle 52">
            <a:extLst>
              <a:ext uri="{FF2B5EF4-FFF2-40B4-BE49-F238E27FC236}">
                <a16:creationId xmlns:a16="http://schemas.microsoft.com/office/drawing/2014/main" id="{92B0393B-021D-DA4D-8A8C-8CC030906434}"/>
              </a:ext>
            </a:extLst>
          </p:cNvPr>
          <p:cNvSpPr/>
          <p:nvPr/>
        </p:nvSpPr>
        <p:spPr>
          <a:xfrm>
            <a:off x="3501446" y="3046680"/>
            <a:ext cx="8343361" cy="2573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000" dirty="0">
                <a:solidFill>
                  <a:schemeClr val="accent1"/>
                </a:solidFill>
                <a:latin typeface="Skyscanner Relative Book" panose="02000506040000020004" pitchFamily="2" charset="77"/>
                <a:ea typeface="Skyscanner Relative Book" panose="02000506040000020004" pitchFamily="2" charset="77"/>
              </a:rPr>
              <a:t>Non-compliance</a:t>
            </a:r>
          </a:p>
        </p:txBody>
      </p:sp>
    </p:spTree>
    <p:extLst>
      <p:ext uri="{BB962C8B-B14F-4D97-AF65-F5344CB8AC3E}">
        <p14:creationId xmlns:p14="http://schemas.microsoft.com/office/powerpoint/2010/main" val="3472424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03CD73-4AC1-EC4F-BAD0-524EB14F75BA}"/>
              </a:ext>
            </a:extLst>
          </p:cNvPr>
          <p:cNvSpPr>
            <a:spLocks noGrp="1"/>
          </p:cNvSpPr>
          <p:nvPr>
            <p:ph type="body" sz="quarter" idx="17"/>
          </p:nvPr>
        </p:nvSpPr>
        <p:spPr>
          <a:xfrm>
            <a:off x="569156" y="1334631"/>
            <a:ext cx="10670189" cy="923330"/>
          </a:xfrm>
        </p:spPr>
        <p:txBody>
          <a:bodyPr/>
          <a:lstStyle/>
          <a:p>
            <a:pPr>
              <a:lnSpc>
                <a:spcPct val="100000"/>
              </a:lnSpc>
              <a:spcAft>
                <a:spcPts val="0"/>
              </a:spcAft>
            </a:pPr>
            <a:r>
              <a:rPr lang="en-GB" sz="1200" dirty="0"/>
              <a:t>Consider a case where you want to boost user engagement measured by in app purchase. One way to do that, is by asking your marketing department to come up with a push you can use to engage your users.</a:t>
            </a:r>
          </a:p>
          <a:p>
            <a:pPr>
              <a:lnSpc>
                <a:spcPct val="100000"/>
              </a:lnSpc>
              <a:spcAft>
                <a:spcPts val="0"/>
              </a:spcAft>
            </a:pPr>
            <a:r>
              <a:rPr lang="en-GB" sz="1200" dirty="0"/>
              <a:t>You select 10k random customers and, for each of them, you assign the push with 50% probability.</a:t>
            </a:r>
          </a:p>
          <a:p>
            <a:pPr>
              <a:lnSpc>
                <a:spcPct val="100000"/>
              </a:lnSpc>
              <a:spcAft>
                <a:spcPts val="0"/>
              </a:spcAft>
            </a:pPr>
            <a:r>
              <a:rPr lang="en-GB" sz="1200" dirty="0"/>
              <a:t>However, when you execute the test, you notice that some customers who were assigned to receive the push are not receiving it. When you talk to the engineers, they say that it is because they probably have an older phone that doesn’t support the kind of push the marketing team designed.</a:t>
            </a:r>
            <a:endParaRPr lang="en-US" sz="1200" dirty="0"/>
          </a:p>
        </p:txBody>
      </p:sp>
      <p:sp>
        <p:nvSpPr>
          <p:cNvPr id="4" name="Text Placeholder 3">
            <a:extLst>
              <a:ext uri="{FF2B5EF4-FFF2-40B4-BE49-F238E27FC236}">
                <a16:creationId xmlns:a16="http://schemas.microsoft.com/office/drawing/2014/main" id="{A532A21A-6CB9-0941-8FD4-2B8759248829}"/>
              </a:ext>
            </a:extLst>
          </p:cNvPr>
          <p:cNvSpPr>
            <a:spLocks noGrp="1"/>
          </p:cNvSpPr>
          <p:nvPr>
            <p:ph type="body" sz="quarter" idx="15"/>
          </p:nvPr>
        </p:nvSpPr>
        <p:spPr/>
        <p:txBody>
          <a:bodyPr/>
          <a:lstStyle/>
          <a:p>
            <a:r>
              <a:rPr lang="en-US" dirty="0"/>
              <a:t>in-App push notification -&gt; intuition</a:t>
            </a:r>
          </a:p>
        </p:txBody>
      </p:sp>
      <p:grpSp>
        <p:nvGrpSpPr>
          <p:cNvPr id="8" name="Group 7">
            <a:extLst>
              <a:ext uri="{FF2B5EF4-FFF2-40B4-BE49-F238E27FC236}">
                <a16:creationId xmlns:a16="http://schemas.microsoft.com/office/drawing/2014/main" id="{DECB8E89-1ED6-8D44-AE2A-653A6A4FF0A5}"/>
              </a:ext>
            </a:extLst>
          </p:cNvPr>
          <p:cNvGrpSpPr/>
          <p:nvPr/>
        </p:nvGrpSpPr>
        <p:grpSpPr>
          <a:xfrm>
            <a:off x="1508953" y="2737219"/>
            <a:ext cx="2648131" cy="1850009"/>
            <a:chOff x="9237055" y="2580873"/>
            <a:chExt cx="2052419" cy="1603786"/>
          </a:xfrm>
        </p:grpSpPr>
        <p:sp>
          <p:nvSpPr>
            <p:cNvPr id="9" name="Oval 8">
              <a:extLst>
                <a:ext uri="{FF2B5EF4-FFF2-40B4-BE49-F238E27FC236}">
                  <a16:creationId xmlns:a16="http://schemas.microsoft.com/office/drawing/2014/main" id="{3C1B70F1-04F3-CC4D-A77E-422DC3589ABA}"/>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Purchase</a:t>
              </a:r>
            </a:p>
          </p:txBody>
        </p:sp>
        <p:sp>
          <p:nvSpPr>
            <p:cNvPr id="10" name="Oval 9">
              <a:extLst>
                <a:ext uri="{FF2B5EF4-FFF2-40B4-BE49-F238E27FC236}">
                  <a16:creationId xmlns:a16="http://schemas.microsoft.com/office/drawing/2014/main" id="{432B283C-A697-FC43-9685-9929E19F30F0}"/>
                </a:ext>
              </a:extLst>
            </p:cNvPr>
            <p:cNvSpPr/>
            <p:nvPr/>
          </p:nvSpPr>
          <p:spPr>
            <a:xfrm>
              <a:off x="9864122" y="3163965"/>
              <a:ext cx="75443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delivered</a:t>
              </a:r>
            </a:p>
          </p:txBody>
        </p:sp>
        <p:sp>
          <p:nvSpPr>
            <p:cNvPr id="11" name="Oval 10">
              <a:extLst>
                <a:ext uri="{FF2B5EF4-FFF2-40B4-BE49-F238E27FC236}">
                  <a16:creationId xmlns:a16="http://schemas.microsoft.com/office/drawing/2014/main" id="{38419348-2138-D34F-BD2D-B6B340AD6EB9}"/>
                </a:ext>
              </a:extLst>
            </p:cNvPr>
            <p:cNvSpPr/>
            <p:nvPr/>
          </p:nvSpPr>
          <p:spPr>
            <a:xfrm>
              <a:off x="10468507" y="2591938"/>
              <a:ext cx="82096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Old phone? Income?</a:t>
              </a:r>
            </a:p>
          </p:txBody>
        </p:sp>
        <p:sp>
          <p:nvSpPr>
            <p:cNvPr id="12" name="Oval 11">
              <a:extLst>
                <a:ext uri="{FF2B5EF4-FFF2-40B4-BE49-F238E27FC236}">
                  <a16:creationId xmlns:a16="http://schemas.microsoft.com/office/drawing/2014/main" id="{31584759-FEEF-7140-93B7-F208BFF648AC}"/>
                </a:ext>
              </a:extLst>
            </p:cNvPr>
            <p:cNvSpPr/>
            <p:nvPr/>
          </p:nvSpPr>
          <p:spPr>
            <a:xfrm>
              <a:off x="9237055" y="2580873"/>
              <a:ext cx="820967" cy="4376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assigned</a:t>
              </a:r>
            </a:p>
          </p:txBody>
        </p:sp>
        <p:cxnSp>
          <p:nvCxnSpPr>
            <p:cNvPr id="13" name="Straight Arrow Connector 12">
              <a:extLst>
                <a:ext uri="{FF2B5EF4-FFF2-40B4-BE49-F238E27FC236}">
                  <a16:creationId xmlns:a16="http://schemas.microsoft.com/office/drawing/2014/main" id="{9B38BDA4-478F-BD47-A73C-597B0A24B7B8}"/>
                </a:ext>
              </a:extLst>
            </p:cNvPr>
            <p:cNvCxnSpPr>
              <a:cxnSpLocks/>
              <a:stCxn id="12" idx="4"/>
              <a:endCxn id="10" idx="0"/>
            </p:cNvCxnSpPr>
            <p:nvPr/>
          </p:nvCxnSpPr>
          <p:spPr>
            <a:xfrm>
              <a:off x="9647539" y="3018475"/>
              <a:ext cx="593801"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E8F760-A410-AE43-ABEA-624C377BB5EE}"/>
                </a:ext>
              </a:extLst>
            </p:cNvPr>
            <p:cNvCxnSpPr>
              <a:cxnSpLocks/>
              <a:stCxn id="11" idx="4"/>
              <a:endCxn id="10" idx="0"/>
            </p:cNvCxnSpPr>
            <p:nvPr/>
          </p:nvCxnSpPr>
          <p:spPr>
            <a:xfrm flipH="1">
              <a:off x="10241340" y="3029540"/>
              <a:ext cx="637650" cy="13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7E931E-BC7E-E14A-B5C6-E75E0A73D8E7}"/>
                </a:ext>
              </a:extLst>
            </p:cNvPr>
            <p:cNvCxnSpPr>
              <a:cxnSpLocks/>
              <a:stCxn id="11" idx="4"/>
              <a:endCxn id="9" idx="0"/>
            </p:cNvCxnSpPr>
            <p:nvPr/>
          </p:nvCxnSpPr>
          <p:spPr>
            <a:xfrm flipH="1">
              <a:off x="10767179" y="3029540"/>
              <a:ext cx="111812" cy="7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CEACA2-A26D-6941-86D1-F0D5686FF38F}"/>
                </a:ext>
              </a:extLst>
            </p:cNvPr>
            <p:cNvCxnSpPr>
              <a:cxnSpLocks/>
              <a:stCxn id="10" idx="4"/>
              <a:endCxn id="9"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D7E0154D-BC04-BC48-BB09-5B69C9B8FF44}"/>
              </a:ext>
            </a:extLst>
          </p:cNvPr>
          <p:cNvSpPr txBox="1"/>
          <p:nvPr/>
        </p:nvSpPr>
        <p:spPr>
          <a:xfrm>
            <a:off x="408592" y="2502606"/>
            <a:ext cx="1790591" cy="338554"/>
          </a:xfrm>
          <a:prstGeom prst="rect">
            <a:avLst/>
          </a:prstGeom>
          <a:noFill/>
        </p:spPr>
        <p:txBody>
          <a:bodyPr wrap="square">
            <a:spAutoFit/>
          </a:bodyPr>
          <a:lstStyle/>
          <a:p>
            <a:r>
              <a:rPr lang="en-GB" sz="800" i="1" u="none" strike="noStrike" dirty="0">
                <a:solidFill>
                  <a:schemeClr val="tx2"/>
                </a:solidFill>
                <a:effectLst/>
                <a:latin typeface="Skyscanner Relative Book" panose="02000506040000020004" pitchFamily="2" charset="77"/>
                <a:ea typeface="Skyscanner Relative Book" panose="02000506040000020004" pitchFamily="2" charset="77"/>
              </a:rPr>
              <a:t>Treatment: Random by design but downstream bias…</a:t>
            </a:r>
            <a:endParaRPr lang="en-US" sz="800" i="1" dirty="0">
              <a:solidFill>
                <a:schemeClr val="tx2"/>
              </a:solidFill>
              <a:latin typeface="Skyscanner Relative Book" panose="02000506040000020004" pitchFamily="2" charset="77"/>
              <a:ea typeface="Skyscanner Relative Book" panose="02000506040000020004" pitchFamily="2" charset="77"/>
            </a:endParaRPr>
          </a:p>
        </p:txBody>
      </p:sp>
      <p:sp>
        <p:nvSpPr>
          <p:cNvPr id="18" name="TextBox 17">
            <a:extLst>
              <a:ext uri="{FF2B5EF4-FFF2-40B4-BE49-F238E27FC236}">
                <a16:creationId xmlns:a16="http://schemas.microsoft.com/office/drawing/2014/main" id="{3E826F62-9EEE-D043-A856-46BD304A2019}"/>
              </a:ext>
            </a:extLst>
          </p:cNvPr>
          <p:cNvSpPr txBox="1"/>
          <p:nvPr/>
        </p:nvSpPr>
        <p:spPr>
          <a:xfrm>
            <a:off x="101647" y="3429000"/>
            <a:ext cx="2404483" cy="707886"/>
          </a:xfrm>
          <a:prstGeom prst="rect">
            <a:avLst/>
          </a:prstGeom>
          <a:noFill/>
        </p:spPr>
        <p:txBody>
          <a:bodyPr wrap="square">
            <a:spAutoFit/>
          </a:bodyPr>
          <a:lstStyle/>
          <a:p>
            <a:pPr marL="171450" indent="-171450">
              <a:buFont typeface="Arial" panose="020B0604020202020204" pitchFamily="34" charset="0"/>
              <a:buChar char="•"/>
            </a:pPr>
            <a:r>
              <a:rPr lang="en-GB" sz="800" i="1" u="none" strike="noStrike" dirty="0">
                <a:solidFill>
                  <a:srgbClr val="333333"/>
                </a:solidFill>
                <a:effectLst/>
                <a:latin typeface="Skyscanner Relative Book" panose="02000506040000020004" pitchFamily="2" charset="77"/>
                <a:ea typeface="Skyscanner Relative Book" panose="02000506040000020004" pitchFamily="2" charset="77"/>
              </a:rPr>
              <a:t>You have non-compliance here -&gt; not everyone received the treatment </a:t>
            </a:r>
          </a:p>
          <a:p>
            <a:pPr marL="171450" indent="-171450">
              <a:buFont typeface="Arial" panose="020B0604020202020204" pitchFamily="34" charset="0"/>
              <a:buChar char="•"/>
            </a:pPr>
            <a:r>
              <a:rPr lang="en-GB" sz="800" i="1" dirty="0">
                <a:solidFill>
                  <a:srgbClr val="333333"/>
                </a:solidFill>
                <a:latin typeface="Skyscanner Relative Book" panose="02000506040000020004" pitchFamily="2" charset="77"/>
                <a:ea typeface="Skyscanner Relative Book" panose="02000506040000020004" pitchFamily="2" charset="77"/>
              </a:rPr>
              <a:t>You have “never takers” -&gt; even if they were assigned a treatment, they didn’t get it because of the old phone problem</a:t>
            </a:r>
            <a:endParaRPr lang="en-US" sz="800" i="1" dirty="0">
              <a:latin typeface="Skyscanner Relative Book" panose="02000506040000020004" pitchFamily="2" charset="77"/>
              <a:ea typeface="Skyscanner Relative Book" panose="02000506040000020004" pitchFamily="2" charset="77"/>
            </a:endParaRPr>
          </a:p>
        </p:txBody>
      </p:sp>
      <p:sp>
        <p:nvSpPr>
          <p:cNvPr id="19" name="TextBox 18">
            <a:extLst>
              <a:ext uri="{FF2B5EF4-FFF2-40B4-BE49-F238E27FC236}">
                <a16:creationId xmlns:a16="http://schemas.microsoft.com/office/drawing/2014/main" id="{41C70320-0AB7-294B-BEE8-7A4AC4B303EC}"/>
              </a:ext>
            </a:extLst>
          </p:cNvPr>
          <p:cNvSpPr txBox="1"/>
          <p:nvPr/>
        </p:nvSpPr>
        <p:spPr>
          <a:xfrm>
            <a:off x="4186846" y="2396039"/>
            <a:ext cx="1590404" cy="1200329"/>
          </a:xfrm>
          <a:prstGeom prst="rect">
            <a:avLst/>
          </a:prstGeom>
          <a:noFill/>
        </p:spPr>
        <p:txBody>
          <a:bodyPr wrap="square">
            <a:spAutoFit/>
          </a:bodyPr>
          <a:lstStyle/>
          <a:p>
            <a:pPr marL="171450" indent="-171450">
              <a:buFont typeface="Arial" panose="020B0604020202020204" pitchFamily="34" charset="0"/>
              <a:buChar char="•"/>
            </a:pPr>
            <a:r>
              <a:rPr lang="en-GB" sz="800" i="1" u="none" strike="noStrike" dirty="0">
                <a:solidFill>
                  <a:srgbClr val="333333"/>
                </a:solidFill>
                <a:effectLst/>
                <a:latin typeface="Skyscanner Relative Book" panose="02000506040000020004" pitchFamily="2" charset="77"/>
                <a:ea typeface="Skyscanner Relative Book" panose="02000506040000020004" pitchFamily="2" charset="77"/>
              </a:rPr>
              <a:t>Can the non-compliance not be due to chance? </a:t>
            </a:r>
          </a:p>
          <a:p>
            <a:pPr marL="171450" indent="-171450">
              <a:buFont typeface="Arial" panose="020B0604020202020204" pitchFamily="34" charset="0"/>
              <a:buChar char="•"/>
            </a:pPr>
            <a:r>
              <a:rPr lang="en-GB" sz="800" i="1" u="none" strike="noStrike" dirty="0" err="1">
                <a:solidFill>
                  <a:srgbClr val="333333"/>
                </a:solidFill>
                <a:effectLst/>
                <a:latin typeface="Skyscanner Relative Book" panose="02000506040000020004" pitchFamily="2" charset="77"/>
                <a:ea typeface="Skyscanner Relative Book" panose="02000506040000020004" pitchFamily="2" charset="77"/>
              </a:rPr>
              <a:t>Ie</a:t>
            </a:r>
            <a:r>
              <a:rPr lang="en-GB" sz="800" i="1" u="none" strike="noStrike" dirty="0">
                <a:solidFill>
                  <a:srgbClr val="333333"/>
                </a:solidFill>
                <a:effectLst/>
                <a:latin typeface="Skyscanner Relative Book" panose="02000506040000020004" pitchFamily="2" charset="77"/>
                <a:ea typeface="Skyscanner Relative Book" panose="02000506040000020004" pitchFamily="2" charset="77"/>
              </a:rPr>
              <a:t>, there might be bias based on income levels? </a:t>
            </a:r>
          </a:p>
          <a:p>
            <a:pPr marL="171450" indent="-171450">
              <a:buFont typeface="Arial" panose="020B0604020202020204" pitchFamily="34" charset="0"/>
              <a:buChar char="•"/>
            </a:pPr>
            <a:r>
              <a:rPr lang="en-GB" sz="800" i="1" dirty="0" err="1">
                <a:solidFill>
                  <a:srgbClr val="333333"/>
                </a:solidFill>
                <a:latin typeface="Skyscanner Relative Book" panose="02000506040000020004" pitchFamily="2" charset="77"/>
                <a:ea typeface="Skyscanner Relative Book" panose="02000506040000020004" pitchFamily="2" charset="77"/>
              </a:rPr>
              <a:t>Ie</a:t>
            </a:r>
            <a:r>
              <a:rPr lang="en-GB" sz="800" i="1" dirty="0">
                <a:solidFill>
                  <a:srgbClr val="333333"/>
                </a:solidFill>
                <a:latin typeface="Skyscanner Relative Book" panose="02000506040000020004" pitchFamily="2" charset="77"/>
                <a:ea typeface="Skyscanner Relative Book" panose="02000506040000020004" pitchFamily="2" charset="77"/>
              </a:rPr>
              <a:t>, your never takers are not by choice, but because they are in a segment population of lower income?</a:t>
            </a:r>
            <a:endParaRPr lang="en-GB" sz="800" i="1" u="none" strike="noStrike" dirty="0">
              <a:solidFill>
                <a:srgbClr val="333333"/>
              </a:solidFill>
              <a:effectLst/>
              <a:latin typeface="Skyscanner Relative Book" panose="02000506040000020004" pitchFamily="2" charset="77"/>
              <a:ea typeface="Skyscanner Relative Book" panose="02000506040000020004" pitchFamily="2" charset="77"/>
            </a:endParaRPr>
          </a:p>
        </p:txBody>
      </p:sp>
      <p:sp>
        <p:nvSpPr>
          <p:cNvPr id="22" name="TextBox 21">
            <a:extLst>
              <a:ext uri="{FF2B5EF4-FFF2-40B4-BE49-F238E27FC236}">
                <a16:creationId xmlns:a16="http://schemas.microsoft.com/office/drawing/2014/main" id="{6F4FBF5C-D44D-D844-A8BA-87F9FDE9EBDC}"/>
              </a:ext>
            </a:extLst>
          </p:cNvPr>
          <p:cNvSpPr txBox="1"/>
          <p:nvPr/>
        </p:nvSpPr>
        <p:spPr>
          <a:xfrm>
            <a:off x="4042581" y="4042447"/>
            <a:ext cx="1590404" cy="584775"/>
          </a:xfrm>
          <a:prstGeom prst="rect">
            <a:avLst/>
          </a:prstGeom>
          <a:noFill/>
        </p:spPr>
        <p:txBody>
          <a:bodyPr wrap="square">
            <a:spAutoFit/>
          </a:bodyPr>
          <a:lstStyle/>
          <a:p>
            <a:r>
              <a:rPr lang="en-GB" sz="800" i="1" u="none" strike="noStrike" dirty="0">
                <a:solidFill>
                  <a:schemeClr val="accent1"/>
                </a:solidFill>
                <a:effectLst/>
                <a:latin typeface="Skyscanner Relative Book" panose="02000506040000020004" pitchFamily="2" charset="77"/>
                <a:ea typeface="Skyscanner Relative Book" panose="02000506040000020004" pitchFamily="2" charset="77"/>
              </a:rPr>
              <a:t>If we knew “income”, we might be able to control for this omitted bias in the target, but we don’t.</a:t>
            </a:r>
          </a:p>
        </p:txBody>
      </p:sp>
      <p:sp>
        <p:nvSpPr>
          <p:cNvPr id="24" name="Text Placeholder 2">
            <a:extLst>
              <a:ext uri="{FF2B5EF4-FFF2-40B4-BE49-F238E27FC236}">
                <a16:creationId xmlns:a16="http://schemas.microsoft.com/office/drawing/2014/main" id="{B7623F5D-3E2A-4E4B-BE03-A5680F29B237}"/>
              </a:ext>
            </a:extLst>
          </p:cNvPr>
          <p:cNvSpPr txBox="1">
            <a:spLocks/>
          </p:cNvSpPr>
          <p:nvPr/>
        </p:nvSpPr>
        <p:spPr>
          <a:xfrm>
            <a:off x="569155" y="4964561"/>
            <a:ext cx="5208095" cy="1661993"/>
          </a:xfrm>
          <a:prstGeom prst="rect">
            <a:avLst/>
          </a:prstGeom>
          <a:solidFill>
            <a:srgbClr val="FFFFFF"/>
          </a:solidFill>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200" b="1" dirty="0"/>
              <a:t>What would happen if we use </a:t>
            </a:r>
            <a:r>
              <a:rPr lang="en-GB" sz="1200" b="1" dirty="0">
                <a:solidFill>
                  <a:schemeClr val="tx2"/>
                </a:solidFill>
              </a:rPr>
              <a:t>”Push assigned” as our treatment variable?</a:t>
            </a:r>
          </a:p>
          <a:p>
            <a:pPr>
              <a:lnSpc>
                <a:spcPct val="100000"/>
              </a:lnSpc>
              <a:spcAft>
                <a:spcPts val="0"/>
              </a:spcAft>
            </a:pPr>
            <a:r>
              <a:rPr lang="en-GB" sz="1200" dirty="0"/>
              <a:t>Because we have ”never takers”, the population that was supposed to get a notification is not random anymore, because part of this population behaves as the ones who weren’t assigned the push notification.</a:t>
            </a:r>
          </a:p>
          <a:p>
            <a:pPr>
              <a:lnSpc>
                <a:spcPct val="100000"/>
              </a:lnSpc>
              <a:spcAft>
                <a:spcPts val="0"/>
              </a:spcAft>
            </a:pPr>
            <a:r>
              <a:rPr lang="en-GB" sz="1200" dirty="0"/>
              <a:t>In this sense, the causal effect of treatment assignment is biased towards zero because non compliance shrinks the detectable impact. </a:t>
            </a:r>
          </a:p>
          <a:p>
            <a:pPr>
              <a:lnSpc>
                <a:spcPct val="100000"/>
              </a:lnSpc>
              <a:spcAft>
                <a:spcPts val="0"/>
              </a:spcAft>
            </a:pPr>
            <a:endParaRPr lang="en-GB" sz="1200" dirty="0"/>
          </a:p>
          <a:p>
            <a:pPr marL="0" indent="0">
              <a:lnSpc>
                <a:spcPct val="100000"/>
              </a:lnSpc>
              <a:spcAft>
                <a:spcPts val="0"/>
              </a:spcAft>
              <a:buNone/>
            </a:pPr>
            <a:r>
              <a:rPr lang="en-GB" sz="1200" dirty="0"/>
              <a:t>Ok, so we can’t use ”Push assigned” as our variable to estimate the treatment effect on purchases… </a:t>
            </a:r>
            <a:r>
              <a:rPr lang="en-GB" sz="1200" b="1" dirty="0"/>
              <a:t>should we use “Push delivered”?</a:t>
            </a:r>
            <a:endParaRPr lang="en-US" sz="1200" b="1" dirty="0"/>
          </a:p>
        </p:txBody>
      </p:sp>
      <p:cxnSp>
        <p:nvCxnSpPr>
          <p:cNvPr id="26" name="Straight Connector 25">
            <a:extLst>
              <a:ext uri="{FF2B5EF4-FFF2-40B4-BE49-F238E27FC236}">
                <a16:creationId xmlns:a16="http://schemas.microsoft.com/office/drawing/2014/main" id="{94B1CF64-DE51-0A44-A7DE-91114DD1231D}"/>
              </a:ext>
            </a:extLst>
          </p:cNvPr>
          <p:cNvCxnSpPr/>
          <p:nvPr/>
        </p:nvCxnSpPr>
        <p:spPr>
          <a:xfrm>
            <a:off x="6002867" y="2396039"/>
            <a:ext cx="0" cy="4216428"/>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D253676-FEEE-6542-BC6D-0DD5068E4CAE}"/>
              </a:ext>
            </a:extLst>
          </p:cNvPr>
          <p:cNvGrpSpPr/>
          <p:nvPr/>
        </p:nvGrpSpPr>
        <p:grpSpPr>
          <a:xfrm>
            <a:off x="6296582" y="2610328"/>
            <a:ext cx="2648131" cy="1850009"/>
            <a:chOff x="9237055" y="2580873"/>
            <a:chExt cx="2052419" cy="1603786"/>
          </a:xfrm>
        </p:grpSpPr>
        <p:sp>
          <p:nvSpPr>
            <p:cNvPr id="28" name="Oval 27">
              <a:extLst>
                <a:ext uri="{FF2B5EF4-FFF2-40B4-BE49-F238E27FC236}">
                  <a16:creationId xmlns:a16="http://schemas.microsoft.com/office/drawing/2014/main" id="{14E051A0-24F1-684F-BF62-3C968FEC81FA}"/>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Purchase</a:t>
              </a:r>
            </a:p>
          </p:txBody>
        </p:sp>
        <p:sp>
          <p:nvSpPr>
            <p:cNvPr id="29" name="Oval 28">
              <a:extLst>
                <a:ext uri="{FF2B5EF4-FFF2-40B4-BE49-F238E27FC236}">
                  <a16:creationId xmlns:a16="http://schemas.microsoft.com/office/drawing/2014/main" id="{001BBE89-DCA1-E142-98DE-01E124C4363B}"/>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delivered</a:t>
              </a:r>
            </a:p>
          </p:txBody>
        </p:sp>
        <p:sp>
          <p:nvSpPr>
            <p:cNvPr id="30" name="Oval 29">
              <a:extLst>
                <a:ext uri="{FF2B5EF4-FFF2-40B4-BE49-F238E27FC236}">
                  <a16:creationId xmlns:a16="http://schemas.microsoft.com/office/drawing/2014/main" id="{3CD9C21A-2027-3A4B-8C92-905E1B76E621}"/>
                </a:ext>
              </a:extLst>
            </p:cNvPr>
            <p:cNvSpPr/>
            <p:nvPr/>
          </p:nvSpPr>
          <p:spPr>
            <a:xfrm>
              <a:off x="10468507" y="2591938"/>
              <a:ext cx="82096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Old phone? Income?</a:t>
              </a:r>
            </a:p>
          </p:txBody>
        </p:sp>
        <p:sp>
          <p:nvSpPr>
            <p:cNvPr id="31" name="Oval 30">
              <a:extLst>
                <a:ext uri="{FF2B5EF4-FFF2-40B4-BE49-F238E27FC236}">
                  <a16:creationId xmlns:a16="http://schemas.microsoft.com/office/drawing/2014/main" id="{0BC0A7EC-4B17-3A44-BC99-E67C1D7E56F9}"/>
                </a:ext>
              </a:extLst>
            </p:cNvPr>
            <p:cNvSpPr/>
            <p:nvPr/>
          </p:nvSpPr>
          <p:spPr>
            <a:xfrm>
              <a:off x="9237055" y="2580873"/>
              <a:ext cx="820967"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assigned</a:t>
              </a:r>
            </a:p>
          </p:txBody>
        </p:sp>
        <p:cxnSp>
          <p:nvCxnSpPr>
            <p:cNvPr id="33" name="Straight Arrow Connector 32">
              <a:extLst>
                <a:ext uri="{FF2B5EF4-FFF2-40B4-BE49-F238E27FC236}">
                  <a16:creationId xmlns:a16="http://schemas.microsoft.com/office/drawing/2014/main" id="{7D6F2216-853F-6947-AFDB-31510957DF3E}"/>
                </a:ext>
              </a:extLst>
            </p:cNvPr>
            <p:cNvCxnSpPr>
              <a:cxnSpLocks/>
              <a:stCxn id="30" idx="4"/>
              <a:endCxn id="29" idx="0"/>
            </p:cNvCxnSpPr>
            <p:nvPr/>
          </p:nvCxnSpPr>
          <p:spPr>
            <a:xfrm flipH="1">
              <a:off x="10241340" y="3029540"/>
              <a:ext cx="637650" cy="13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3B19736-F6F7-D84E-83FE-033B135E0847}"/>
                </a:ext>
              </a:extLst>
            </p:cNvPr>
            <p:cNvCxnSpPr>
              <a:cxnSpLocks/>
              <a:stCxn id="30" idx="4"/>
              <a:endCxn id="28" idx="0"/>
            </p:cNvCxnSpPr>
            <p:nvPr/>
          </p:nvCxnSpPr>
          <p:spPr>
            <a:xfrm flipH="1">
              <a:off x="10767179" y="3029540"/>
              <a:ext cx="111812" cy="7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1CA2B42-C011-C440-97A0-43FDC11237C4}"/>
                </a:ext>
              </a:extLst>
            </p:cNvPr>
            <p:cNvCxnSpPr>
              <a:cxnSpLocks/>
              <a:stCxn id="29" idx="4"/>
              <a:endCxn id="28"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Text Placeholder 2">
            <a:extLst>
              <a:ext uri="{FF2B5EF4-FFF2-40B4-BE49-F238E27FC236}">
                <a16:creationId xmlns:a16="http://schemas.microsoft.com/office/drawing/2014/main" id="{6B93B5F9-13F3-544D-9674-13F05225E4BB}"/>
              </a:ext>
            </a:extLst>
          </p:cNvPr>
          <p:cNvSpPr txBox="1">
            <a:spLocks/>
          </p:cNvSpPr>
          <p:nvPr/>
        </p:nvSpPr>
        <p:spPr>
          <a:xfrm>
            <a:off x="6189134" y="4964561"/>
            <a:ext cx="5208095" cy="1754326"/>
          </a:xfrm>
          <a:prstGeom prst="rect">
            <a:avLst/>
          </a:prstGeom>
          <a:solidFill>
            <a:srgbClr val="FFFFFF"/>
          </a:solidFill>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200" b="1" dirty="0"/>
              <a:t>What would happen if we use </a:t>
            </a:r>
            <a:r>
              <a:rPr lang="en-GB" sz="1200" b="1" dirty="0">
                <a:solidFill>
                  <a:schemeClr val="tx2"/>
                </a:solidFill>
              </a:rPr>
              <a:t>”Push delivered” as our treatment variable?</a:t>
            </a:r>
          </a:p>
          <a:p>
            <a:pPr>
              <a:spcAft>
                <a:spcPts val="0"/>
              </a:spcAft>
            </a:pPr>
            <a:r>
              <a:rPr lang="en-GB" sz="1200" dirty="0"/>
              <a:t>We have that unmeasured confounder, income, lurking around, and it is sure to mess things up.</a:t>
            </a:r>
            <a:endParaRPr lang="en-US" sz="1200" dirty="0"/>
          </a:p>
          <a:p>
            <a:pPr>
              <a:lnSpc>
                <a:spcPct val="100000"/>
              </a:lnSpc>
              <a:spcAft>
                <a:spcPts val="0"/>
              </a:spcAft>
            </a:pPr>
            <a:r>
              <a:rPr lang="en-GB" sz="1200" dirty="0"/>
              <a:t>Bummer! We can’t use treatment assigned nor treatment received to estimate our ATE. </a:t>
            </a:r>
          </a:p>
          <a:p>
            <a:pPr>
              <a:lnSpc>
                <a:spcPct val="100000"/>
              </a:lnSpc>
              <a:spcAft>
                <a:spcPts val="0"/>
              </a:spcAft>
            </a:pPr>
            <a:r>
              <a:rPr lang="en-GB" sz="1200" dirty="0"/>
              <a:t>But fortunately, we know what we can use: </a:t>
            </a:r>
            <a:r>
              <a:rPr lang="en-GB" sz="1200" b="1" dirty="0"/>
              <a:t>Instrumental Variables</a:t>
            </a:r>
            <a:r>
              <a:rPr lang="en-GB" sz="1200" dirty="0"/>
              <a:t>. Here, </a:t>
            </a:r>
            <a:r>
              <a:rPr lang="en-GB" sz="1200" b="1" dirty="0">
                <a:solidFill>
                  <a:schemeClr val="bg2"/>
                </a:solidFill>
              </a:rPr>
              <a:t>treatment assigned is the perfect instrument for the treatment. It is as good as random and it only causes in-app purchase by the virtue of the treatment.. </a:t>
            </a:r>
          </a:p>
        </p:txBody>
      </p:sp>
      <p:sp>
        <p:nvSpPr>
          <p:cNvPr id="41" name="TextBox 40">
            <a:extLst>
              <a:ext uri="{FF2B5EF4-FFF2-40B4-BE49-F238E27FC236}">
                <a16:creationId xmlns:a16="http://schemas.microsoft.com/office/drawing/2014/main" id="{CCA8437E-D65D-7F43-B46B-9E992B9239D8}"/>
              </a:ext>
            </a:extLst>
          </p:cNvPr>
          <p:cNvSpPr txBox="1"/>
          <p:nvPr/>
        </p:nvSpPr>
        <p:spPr>
          <a:xfrm>
            <a:off x="6109775" y="2347543"/>
            <a:ext cx="1790591" cy="215444"/>
          </a:xfrm>
          <a:prstGeom prst="rect">
            <a:avLst/>
          </a:prstGeom>
          <a:noFill/>
        </p:spPr>
        <p:txBody>
          <a:bodyPr wrap="square">
            <a:spAutoFit/>
          </a:bodyPr>
          <a:lstStyle/>
          <a:p>
            <a:r>
              <a:rPr lang="en-GB" sz="800" i="1" u="none" strike="noStrike" dirty="0">
                <a:solidFill>
                  <a:schemeClr val="bg2"/>
                </a:solidFill>
                <a:effectLst/>
                <a:latin typeface="Skyscanner Relative Book" panose="02000506040000020004" pitchFamily="2" charset="77"/>
                <a:ea typeface="Skyscanner Relative Book" panose="02000506040000020004" pitchFamily="2" charset="77"/>
              </a:rPr>
              <a:t>Instrumental Variable candidate</a:t>
            </a:r>
            <a:endParaRPr lang="en-US" sz="800" i="1" dirty="0">
              <a:solidFill>
                <a:schemeClr val="bg2"/>
              </a:solidFill>
              <a:latin typeface="Skyscanner Relative Book" panose="02000506040000020004" pitchFamily="2" charset="77"/>
              <a:ea typeface="Skyscanner Relative Book" panose="02000506040000020004" pitchFamily="2" charset="77"/>
            </a:endParaRPr>
          </a:p>
        </p:txBody>
      </p:sp>
      <p:cxnSp>
        <p:nvCxnSpPr>
          <p:cNvPr id="43" name="Straight Arrow Connector 42">
            <a:extLst>
              <a:ext uri="{FF2B5EF4-FFF2-40B4-BE49-F238E27FC236}">
                <a16:creationId xmlns:a16="http://schemas.microsoft.com/office/drawing/2014/main" id="{0DFFB40C-7C80-C541-9EA5-825FA1D9C81A}"/>
              </a:ext>
            </a:extLst>
          </p:cNvPr>
          <p:cNvCxnSpPr>
            <a:cxnSpLocks/>
            <a:stCxn id="31" idx="4"/>
            <a:endCxn id="29" idx="0"/>
          </p:cNvCxnSpPr>
          <p:nvPr/>
        </p:nvCxnSpPr>
        <p:spPr>
          <a:xfrm>
            <a:off x="6826208" y="3115113"/>
            <a:ext cx="766152" cy="167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99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32A21A-6CB9-0941-8FD4-2B8759248829}"/>
              </a:ext>
            </a:extLst>
          </p:cNvPr>
          <p:cNvSpPr>
            <a:spLocks noGrp="1"/>
          </p:cNvSpPr>
          <p:nvPr>
            <p:ph type="body" sz="quarter" idx="15"/>
          </p:nvPr>
        </p:nvSpPr>
        <p:spPr/>
        <p:txBody>
          <a:bodyPr/>
          <a:lstStyle/>
          <a:p>
            <a:r>
              <a:rPr lang="en-US" dirty="0"/>
              <a:t>in-App push notification -&gt; model</a:t>
            </a:r>
          </a:p>
        </p:txBody>
      </p:sp>
      <p:pic>
        <p:nvPicPr>
          <p:cNvPr id="6" name="Picture 5">
            <a:extLst>
              <a:ext uri="{FF2B5EF4-FFF2-40B4-BE49-F238E27FC236}">
                <a16:creationId xmlns:a16="http://schemas.microsoft.com/office/drawing/2014/main" id="{5775F157-CA99-C64A-AAED-BA3A9F96C0EF}"/>
              </a:ext>
            </a:extLst>
          </p:cNvPr>
          <p:cNvPicPr>
            <a:picLocks noChangeAspect="1"/>
          </p:cNvPicPr>
          <p:nvPr/>
        </p:nvPicPr>
        <p:blipFill>
          <a:blip r:embed="rId3"/>
          <a:stretch>
            <a:fillRect/>
          </a:stretch>
        </p:blipFill>
        <p:spPr>
          <a:xfrm>
            <a:off x="569156" y="1566333"/>
            <a:ext cx="4811183" cy="2266510"/>
          </a:xfrm>
          <a:prstGeom prst="rect">
            <a:avLst/>
          </a:prstGeom>
        </p:spPr>
      </p:pic>
      <p:pic>
        <p:nvPicPr>
          <p:cNvPr id="7" name="Picture 6">
            <a:extLst>
              <a:ext uri="{FF2B5EF4-FFF2-40B4-BE49-F238E27FC236}">
                <a16:creationId xmlns:a16="http://schemas.microsoft.com/office/drawing/2014/main" id="{8E8C7FE6-CBDE-D446-B31E-A7CCCAFC44E1}"/>
              </a:ext>
            </a:extLst>
          </p:cNvPr>
          <p:cNvPicPr>
            <a:picLocks noChangeAspect="1"/>
          </p:cNvPicPr>
          <p:nvPr/>
        </p:nvPicPr>
        <p:blipFill>
          <a:blip r:embed="rId4"/>
          <a:stretch>
            <a:fillRect/>
          </a:stretch>
        </p:blipFill>
        <p:spPr>
          <a:xfrm>
            <a:off x="5472989" y="1642533"/>
            <a:ext cx="6576728" cy="1786467"/>
          </a:xfrm>
          <a:prstGeom prst="rect">
            <a:avLst/>
          </a:prstGeom>
        </p:spPr>
      </p:pic>
      <p:grpSp>
        <p:nvGrpSpPr>
          <p:cNvPr id="20" name="Group 19">
            <a:extLst>
              <a:ext uri="{FF2B5EF4-FFF2-40B4-BE49-F238E27FC236}">
                <a16:creationId xmlns:a16="http://schemas.microsoft.com/office/drawing/2014/main" id="{CA043E2F-873F-264E-B805-F30099CFCB16}"/>
              </a:ext>
            </a:extLst>
          </p:cNvPr>
          <p:cNvGrpSpPr/>
          <p:nvPr/>
        </p:nvGrpSpPr>
        <p:grpSpPr>
          <a:xfrm>
            <a:off x="665708" y="4083210"/>
            <a:ext cx="2834938" cy="2112794"/>
            <a:chOff x="6109775" y="2347543"/>
            <a:chExt cx="2834938" cy="2112794"/>
          </a:xfrm>
        </p:grpSpPr>
        <p:grpSp>
          <p:nvGrpSpPr>
            <p:cNvPr id="36" name="Group 35">
              <a:extLst>
                <a:ext uri="{FF2B5EF4-FFF2-40B4-BE49-F238E27FC236}">
                  <a16:creationId xmlns:a16="http://schemas.microsoft.com/office/drawing/2014/main" id="{2FE280CE-3946-A449-9B21-7ECD488D2BEC}"/>
                </a:ext>
              </a:extLst>
            </p:cNvPr>
            <p:cNvGrpSpPr/>
            <p:nvPr/>
          </p:nvGrpSpPr>
          <p:grpSpPr>
            <a:xfrm>
              <a:off x="6296582" y="2610328"/>
              <a:ext cx="2648131" cy="1850009"/>
              <a:chOff x="9237055" y="2580873"/>
              <a:chExt cx="2052419" cy="1603786"/>
            </a:xfrm>
          </p:grpSpPr>
          <p:sp>
            <p:nvSpPr>
              <p:cNvPr id="37" name="Oval 36">
                <a:extLst>
                  <a:ext uri="{FF2B5EF4-FFF2-40B4-BE49-F238E27FC236}">
                    <a16:creationId xmlns:a16="http://schemas.microsoft.com/office/drawing/2014/main" id="{10B8AED6-E769-804E-A8AD-67EC4FB1FA36}"/>
                  </a:ext>
                </a:extLst>
              </p:cNvPr>
              <p:cNvSpPr/>
              <p:nvPr/>
            </p:nvSpPr>
            <p:spPr>
              <a:xfrm>
                <a:off x="10389960" y="3747057"/>
                <a:ext cx="754437" cy="4376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Purchase</a:t>
                </a:r>
              </a:p>
            </p:txBody>
          </p:sp>
          <p:sp>
            <p:nvSpPr>
              <p:cNvPr id="38" name="Oval 37">
                <a:extLst>
                  <a:ext uri="{FF2B5EF4-FFF2-40B4-BE49-F238E27FC236}">
                    <a16:creationId xmlns:a16="http://schemas.microsoft.com/office/drawing/2014/main" id="{FC5B26E5-0638-5348-8B2C-CCDB82C2C0D0}"/>
                  </a:ext>
                </a:extLst>
              </p:cNvPr>
              <p:cNvSpPr/>
              <p:nvPr/>
            </p:nvSpPr>
            <p:spPr>
              <a:xfrm>
                <a:off x="9864122" y="3163965"/>
                <a:ext cx="754437" cy="43760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delivered</a:t>
                </a:r>
              </a:p>
            </p:txBody>
          </p:sp>
          <p:sp>
            <p:nvSpPr>
              <p:cNvPr id="39" name="Oval 38">
                <a:extLst>
                  <a:ext uri="{FF2B5EF4-FFF2-40B4-BE49-F238E27FC236}">
                    <a16:creationId xmlns:a16="http://schemas.microsoft.com/office/drawing/2014/main" id="{776BAB11-D1CE-DD47-8A0D-536A73B6019E}"/>
                  </a:ext>
                </a:extLst>
              </p:cNvPr>
              <p:cNvSpPr/>
              <p:nvPr/>
            </p:nvSpPr>
            <p:spPr>
              <a:xfrm>
                <a:off x="10468507" y="2591938"/>
                <a:ext cx="820967" cy="43760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Old phone? Income?</a:t>
                </a:r>
              </a:p>
            </p:txBody>
          </p:sp>
          <p:sp>
            <p:nvSpPr>
              <p:cNvPr id="42" name="Oval 41">
                <a:extLst>
                  <a:ext uri="{FF2B5EF4-FFF2-40B4-BE49-F238E27FC236}">
                    <a16:creationId xmlns:a16="http://schemas.microsoft.com/office/drawing/2014/main" id="{1E356FD0-9EC8-5F46-84E9-836805A13CA9}"/>
                  </a:ext>
                </a:extLst>
              </p:cNvPr>
              <p:cNvSpPr/>
              <p:nvPr/>
            </p:nvSpPr>
            <p:spPr>
              <a:xfrm>
                <a:off x="9237055" y="2580873"/>
                <a:ext cx="820967" cy="43760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FFFFFF"/>
                    </a:solidFill>
                    <a:latin typeface="Skyscanner Relative Book" panose="02000506040000020004" pitchFamily="2" charset="77"/>
                    <a:ea typeface="Skyscanner Relative Book" panose="02000506040000020004" pitchFamily="2" charset="77"/>
                  </a:rPr>
                  <a:t>Push assigned</a:t>
                </a:r>
              </a:p>
            </p:txBody>
          </p:sp>
          <p:cxnSp>
            <p:nvCxnSpPr>
              <p:cNvPr id="43" name="Straight Arrow Connector 42">
                <a:extLst>
                  <a:ext uri="{FF2B5EF4-FFF2-40B4-BE49-F238E27FC236}">
                    <a16:creationId xmlns:a16="http://schemas.microsoft.com/office/drawing/2014/main" id="{74F8BE68-0AB7-F444-919D-1F002A7A1127}"/>
                  </a:ext>
                </a:extLst>
              </p:cNvPr>
              <p:cNvCxnSpPr>
                <a:cxnSpLocks/>
                <a:stCxn id="39" idx="4"/>
                <a:endCxn id="38" idx="0"/>
              </p:cNvCxnSpPr>
              <p:nvPr/>
            </p:nvCxnSpPr>
            <p:spPr>
              <a:xfrm flipH="1">
                <a:off x="10241340" y="3029540"/>
                <a:ext cx="637650" cy="134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015B5E5-E7E1-F447-BCEA-95930FF22F54}"/>
                  </a:ext>
                </a:extLst>
              </p:cNvPr>
              <p:cNvCxnSpPr>
                <a:cxnSpLocks/>
                <a:stCxn id="39" idx="4"/>
                <a:endCxn id="37" idx="0"/>
              </p:cNvCxnSpPr>
              <p:nvPr/>
            </p:nvCxnSpPr>
            <p:spPr>
              <a:xfrm flipH="1">
                <a:off x="10767179" y="3029540"/>
                <a:ext cx="111812" cy="717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8F3C6A3-4613-D64D-8D32-64EEB01C72B4}"/>
                  </a:ext>
                </a:extLst>
              </p:cNvPr>
              <p:cNvCxnSpPr>
                <a:cxnSpLocks/>
                <a:stCxn id="38" idx="4"/>
                <a:endCxn id="37" idx="0"/>
              </p:cNvCxnSpPr>
              <p:nvPr/>
            </p:nvCxnSpPr>
            <p:spPr>
              <a:xfrm>
                <a:off x="10241341" y="3601567"/>
                <a:ext cx="525838" cy="14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3F07C57A-9478-234A-A0CC-0054E9ADC602}"/>
                </a:ext>
              </a:extLst>
            </p:cNvPr>
            <p:cNvSpPr txBox="1"/>
            <p:nvPr/>
          </p:nvSpPr>
          <p:spPr>
            <a:xfrm>
              <a:off x="6109775" y="2347543"/>
              <a:ext cx="1790591" cy="215444"/>
            </a:xfrm>
            <a:prstGeom prst="rect">
              <a:avLst/>
            </a:prstGeom>
            <a:noFill/>
          </p:spPr>
          <p:txBody>
            <a:bodyPr wrap="square">
              <a:spAutoFit/>
            </a:bodyPr>
            <a:lstStyle/>
            <a:p>
              <a:r>
                <a:rPr lang="en-GB" sz="800" i="1" u="none" strike="noStrike" dirty="0">
                  <a:solidFill>
                    <a:schemeClr val="bg2"/>
                  </a:solidFill>
                  <a:effectLst/>
                  <a:latin typeface="Skyscanner Relative Book" panose="02000506040000020004" pitchFamily="2" charset="77"/>
                  <a:ea typeface="Skyscanner Relative Book" panose="02000506040000020004" pitchFamily="2" charset="77"/>
                </a:rPr>
                <a:t>Instrumental Variable candidate</a:t>
              </a:r>
              <a:endParaRPr lang="en-US" sz="800" i="1" dirty="0">
                <a:solidFill>
                  <a:schemeClr val="bg2"/>
                </a:solidFill>
                <a:latin typeface="Skyscanner Relative Book" panose="02000506040000020004" pitchFamily="2" charset="77"/>
                <a:ea typeface="Skyscanner Relative Book" panose="02000506040000020004" pitchFamily="2" charset="77"/>
              </a:endParaRPr>
            </a:p>
          </p:txBody>
        </p:sp>
        <p:cxnSp>
          <p:nvCxnSpPr>
            <p:cNvPr id="47" name="Straight Arrow Connector 46">
              <a:extLst>
                <a:ext uri="{FF2B5EF4-FFF2-40B4-BE49-F238E27FC236}">
                  <a16:creationId xmlns:a16="http://schemas.microsoft.com/office/drawing/2014/main" id="{D02F234C-FAD5-A549-BC17-CE2108988660}"/>
                </a:ext>
              </a:extLst>
            </p:cNvPr>
            <p:cNvCxnSpPr>
              <a:cxnSpLocks/>
              <a:stCxn id="42" idx="4"/>
              <a:endCxn id="38" idx="0"/>
            </p:cNvCxnSpPr>
            <p:nvPr/>
          </p:nvCxnSpPr>
          <p:spPr>
            <a:xfrm>
              <a:off x="6826208" y="3115113"/>
              <a:ext cx="766152" cy="167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Text Placeholder 2">
            <a:extLst>
              <a:ext uri="{FF2B5EF4-FFF2-40B4-BE49-F238E27FC236}">
                <a16:creationId xmlns:a16="http://schemas.microsoft.com/office/drawing/2014/main" id="{F9503593-FD6E-0642-9BC0-37DF5FD008C8}"/>
              </a:ext>
            </a:extLst>
          </p:cNvPr>
          <p:cNvSpPr txBox="1">
            <a:spLocks/>
          </p:cNvSpPr>
          <p:nvPr/>
        </p:nvSpPr>
        <p:spPr>
          <a:xfrm>
            <a:off x="5472989" y="3615388"/>
            <a:ext cx="6576728" cy="206979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lnSpc>
                <a:spcPct val="100000"/>
              </a:lnSpc>
              <a:spcAft>
                <a:spcPts val="0"/>
              </a:spcAft>
              <a:buFont typeface="+mj-lt"/>
              <a:buAutoNum type="arabicPeriod"/>
            </a:pPr>
            <a:r>
              <a:rPr lang="en-GB" sz="1200" dirty="0"/>
              <a:t>Our treatment variable (through our IV) is statistically significant and we have standard errors to estimate the variance of the effect.</a:t>
            </a:r>
          </a:p>
          <a:p>
            <a:pPr>
              <a:lnSpc>
                <a:spcPct val="100000"/>
              </a:lnSpc>
              <a:spcAft>
                <a:spcPts val="0"/>
              </a:spcAft>
              <a:buFont typeface="+mj-lt"/>
              <a:buAutoNum type="arabicPeriod"/>
            </a:pPr>
            <a:endParaRPr lang="en-GB" sz="1200" dirty="0"/>
          </a:p>
          <a:p>
            <a:pPr>
              <a:lnSpc>
                <a:spcPct val="100000"/>
              </a:lnSpc>
              <a:spcAft>
                <a:spcPts val="0"/>
              </a:spcAft>
              <a:buFont typeface="+mj-lt"/>
              <a:buAutoNum type="arabicPeriod"/>
            </a:pPr>
            <a:r>
              <a:rPr lang="en-GB" sz="1200" dirty="0"/>
              <a:t>What does the </a:t>
            </a:r>
            <a:r>
              <a:rPr lang="en-GB" sz="1200" dirty="0" err="1"/>
              <a:t>push_delivered</a:t>
            </a:r>
            <a:r>
              <a:rPr lang="en-GB" sz="1200" dirty="0"/>
              <a:t> coefficient of 3.29 mean?</a:t>
            </a:r>
          </a:p>
          <a:p>
            <a:pPr lvl="2">
              <a:lnSpc>
                <a:spcPct val="100000"/>
              </a:lnSpc>
            </a:pPr>
            <a:r>
              <a:rPr lang="en-GB" sz="1200" dirty="0">
                <a:solidFill>
                  <a:schemeClr val="accent4"/>
                </a:solidFill>
                <a:latin typeface="Skyscanner Relative Book" panose="02000506040000020004" pitchFamily="2" charset="77"/>
                <a:ea typeface="Skyscanner Relative Book" panose="02000506040000020004" pitchFamily="2" charset="77"/>
              </a:rPr>
              <a:t>It is the average causal effect on </a:t>
            </a:r>
            <a:r>
              <a:rPr lang="en-GB" sz="1200" b="1" i="1" dirty="0">
                <a:solidFill>
                  <a:schemeClr val="accent4"/>
                </a:solidFill>
                <a:latin typeface="Skyscanner Relative Book" panose="02000506040000020004" pitchFamily="2" charset="77"/>
                <a:ea typeface="Skyscanner Relative Book" panose="02000506040000020004" pitchFamily="2" charset="77"/>
              </a:rPr>
              <a:t>compliers</a:t>
            </a:r>
            <a:r>
              <a:rPr lang="en-GB" sz="1200" dirty="0">
                <a:solidFill>
                  <a:schemeClr val="accent4"/>
                </a:solidFill>
                <a:latin typeface="Skyscanner Relative Book" panose="02000506040000020004" pitchFamily="2" charset="77"/>
                <a:ea typeface="Skyscanner Relative Book" panose="02000506040000020004" pitchFamily="2" charset="77"/>
              </a:rPr>
              <a:t>. It means that, </a:t>
            </a:r>
            <a:r>
              <a:rPr lang="en-GB" sz="1200" b="1" i="1" dirty="0">
                <a:solidFill>
                  <a:schemeClr val="accent4"/>
                </a:solidFill>
                <a:latin typeface="Skyscanner Relative Book" panose="02000506040000020004" pitchFamily="2" charset="77"/>
                <a:ea typeface="Skyscanner Relative Book" panose="02000506040000020004" pitchFamily="2" charset="77"/>
              </a:rPr>
              <a:t>having received the notification</a:t>
            </a:r>
            <a:r>
              <a:rPr lang="en-GB" sz="1200" dirty="0">
                <a:solidFill>
                  <a:schemeClr val="accent4"/>
                </a:solidFill>
                <a:latin typeface="Skyscanner Relative Book" panose="02000506040000020004" pitchFamily="2" charset="77"/>
                <a:ea typeface="Skyscanner Relative Book" panose="02000506040000020004" pitchFamily="2" charset="77"/>
              </a:rPr>
              <a:t>, increases </a:t>
            </a:r>
            <a:r>
              <a:rPr lang="en-GB" sz="1200" dirty="0" err="1">
                <a:solidFill>
                  <a:schemeClr val="accent4"/>
                </a:solidFill>
                <a:latin typeface="Skyscanner Relative Book" panose="02000506040000020004" pitchFamily="2" charset="77"/>
                <a:ea typeface="Skyscanner Relative Book" panose="02000506040000020004" pitchFamily="2" charset="77"/>
              </a:rPr>
              <a:t>in_app_purchases</a:t>
            </a:r>
            <a:r>
              <a:rPr lang="en-GB" sz="1200" dirty="0">
                <a:solidFill>
                  <a:schemeClr val="accent4"/>
                </a:solidFill>
                <a:latin typeface="Skyscanner Relative Book" panose="02000506040000020004" pitchFamily="2" charset="77"/>
                <a:ea typeface="Skyscanner Relative Book" panose="02000506040000020004" pitchFamily="2" charset="77"/>
              </a:rPr>
              <a:t> by 3.29 points.</a:t>
            </a:r>
          </a:p>
          <a:p>
            <a:pPr lvl="2">
              <a:lnSpc>
                <a:spcPct val="100000"/>
              </a:lnSpc>
            </a:pPr>
            <a:r>
              <a:rPr lang="en-GB" sz="1200" dirty="0">
                <a:solidFill>
                  <a:schemeClr val="accent4"/>
                </a:solidFill>
                <a:latin typeface="Skyscanner Relative Book" panose="02000506040000020004" pitchFamily="2" charset="77"/>
                <a:ea typeface="Skyscanner Relative Book" panose="02000506040000020004" pitchFamily="2" charset="77"/>
              </a:rPr>
              <a:t>Unfortunately, we can’t say anything about those never takers. </a:t>
            </a:r>
          </a:p>
          <a:p>
            <a:pPr lvl="2">
              <a:lnSpc>
                <a:spcPct val="100000"/>
              </a:lnSpc>
            </a:pPr>
            <a:r>
              <a:rPr lang="en-GB" sz="1200" dirty="0">
                <a:solidFill>
                  <a:schemeClr val="accent4"/>
                </a:solidFill>
                <a:latin typeface="Skyscanner Relative Book" panose="02000506040000020004" pitchFamily="2" charset="77"/>
                <a:ea typeface="Skyscanner Relative Book" panose="02000506040000020004" pitchFamily="2" charset="77"/>
              </a:rPr>
              <a:t>This means that we are estimating the effect on the richer segment of the population that have newer phones.</a:t>
            </a:r>
          </a:p>
          <a:p>
            <a:pPr lvl="1">
              <a:lnSpc>
                <a:spcPct val="100000"/>
              </a:lnSpc>
              <a:buFont typeface="+mj-lt"/>
              <a:buAutoNum type="arabicPeriod"/>
            </a:pPr>
            <a:endParaRPr lang="en-GB" dirty="0">
              <a:solidFill>
                <a:schemeClr val="accent4"/>
              </a:solidFill>
              <a:latin typeface="Skyscanner Relative Book" panose="02000506040000020004" pitchFamily="2" charset="77"/>
              <a:ea typeface="Skyscanner Relative Book" panose="02000506040000020004" pitchFamily="2" charset="77"/>
            </a:endParaRPr>
          </a:p>
          <a:p>
            <a:pPr lvl="1">
              <a:lnSpc>
                <a:spcPct val="100000"/>
              </a:lnSpc>
              <a:buFont typeface="+mj-lt"/>
              <a:buAutoNum type="arabicPeriod"/>
            </a:pPr>
            <a:endParaRPr lang="en-GB" sz="200" dirty="0"/>
          </a:p>
        </p:txBody>
      </p:sp>
      <p:sp>
        <p:nvSpPr>
          <p:cNvPr id="49" name="Rounded Rectangle 48">
            <a:extLst>
              <a:ext uri="{FF2B5EF4-FFF2-40B4-BE49-F238E27FC236}">
                <a16:creationId xmlns:a16="http://schemas.microsoft.com/office/drawing/2014/main" id="{CF8F080E-8CA4-7341-A7DC-972DEE412F07}"/>
              </a:ext>
            </a:extLst>
          </p:cNvPr>
          <p:cNvSpPr/>
          <p:nvPr/>
        </p:nvSpPr>
        <p:spPr>
          <a:xfrm>
            <a:off x="8610600" y="1682454"/>
            <a:ext cx="2065867" cy="32173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2">
            <a:extLst>
              <a:ext uri="{FF2B5EF4-FFF2-40B4-BE49-F238E27FC236}">
                <a16:creationId xmlns:a16="http://schemas.microsoft.com/office/drawing/2014/main" id="{B7FBEA55-4D80-B946-9628-F96AD165CC33}"/>
              </a:ext>
            </a:extLst>
          </p:cNvPr>
          <p:cNvSpPr txBox="1">
            <a:spLocks/>
          </p:cNvSpPr>
          <p:nvPr/>
        </p:nvSpPr>
        <p:spPr>
          <a:xfrm>
            <a:off x="8610600" y="1379201"/>
            <a:ext cx="2692400" cy="153888"/>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dirty="0">
                <a:solidFill>
                  <a:schemeClr val="accent1"/>
                </a:solidFill>
              </a:rPr>
              <a:t>In [ ], we add the first stage relationship, T ~ Z.</a:t>
            </a:r>
          </a:p>
        </p:txBody>
      </p:sp>
    </p:spTree>
    <p:extLst>
      <p:ext uri="{BB962C8B-B14F-4D97-AF65-F5344CB8AC3E}">
        <p14:creationId xmlns:p14="http://schemas.microsoft.com/office/powerpoint/2010/main" val="747820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Difference in Difference</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895117"/>
          </a:xfrm>
        </p:spPr>
        <p:txBody>
          <a:bodyPr/>
          <a:lstStyle/>
          <a:p>
            <a:pPr marL="457200" indent="-457200">
              <a:buFont typeface="Arial" panose="020B0604020202020204" pitchFamily="34" charset="0"/>
              <a:buChar char="•"/>
            </a:pPr>
            <a:r>
              <a:rPr lang="en-US" dirty="0"/>
              <a:t>Classic </a:t>
            </a:r>
            <a:r>
              <a:rPr lang="en-US" dirty="0" err="1"/>
              <a:t>DiD</a:t>
            </a:r>
            <a:r>
              <a:rPr lang="en-US" dirty="0"/>
              <a:t> </a:t>
            </a:r>
          </a:p>
          <a:p>
            <a:pPr marL="457200" indent="-457200">
              <a:buFont typeface="Arial" panose="020B0604020202020204" pitchFamily="34" charset="0"/>
              <a:buChar char="•"/>
            </a:pPr>
            <a:r>
              <a:rPr lang="en-US" dirty="0"/>
              <a:t>Synthetic control </a:t>
            </a:r>
            <a:r>
              <a:rPr lang="en-US" dirty="0" err="1"/>
              <a:t>DiD</a:t>
            </a:r>
            <a:endParaRPr lang="en-US" dirty="0"/>
          </a:p>
        </p:txBody>
      </p:sp>
    </p:spTree>
    <p:extLst>
      <p:ext uri="{BB962C8B-B14F-4D97-AF65-F5344CB8AC3E}">
        <p14:creationId xmlns:p14="http://schemas.microsoft.com/office/powerpoint/2010/main" val="3206567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Interrupted time series synthetic control </a:t>
            </a:r>
            <a:r>
              <a:rPr lang="en-US" sz="1400" b="1" dirty="0" err="1">
                <a:solidFill>
                  <a:schemeClr val="bg1"/>
                </a:solidFill>
                <a:latin typeface="Skyscanner Relative Book" panose="02000506040000020004" pitchFamily="2" charset="77"/>
                <a:ea typeface="Skyscanner Relative Book" panose="02000506040000020004" pitchFamily="2" charset="77"/>
              </a:rPr>
              <a:t>DiD</a:t>
            </a:r>
            <a:endParaRPr lang="en-US" sz="1400" b="1" dirty="0">
              <a:solidFill>
                <a:schemeClr val="bg1"/>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Instrumental Variables</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cxnSpLocks/>
            <a:stCxn id="25" idx="3"/>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E66D6BBE-995C-F145-9ED6-3AAB91257672}"/>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
        <p:nvSpPr>
          <p:cNvPr id="38" name="Rounded Rectangle 37">
            <a:extLst>
              <a:ext uri="{FF2B5EF4-FFF2-40B4-BE49-F238E27FC236}">
                <a16:creationId xmlns:a16="http://schemas.microsoft.com/office/drawing/2014/main" id="{564A308C-FDEE-A646-89C8-A8DBE945882B}"/>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3844141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Classic </a:t>
            </a:r>
            <a:r>
              <a:rPr lang="en-US" dirty="0" err="1">
                <a:latin typeface="Skyscanner Relative Book" panose="02000506040000020004" pitchFamily="2" charset="77"/>
                <a:ea typeface="Skyscanner Relative Book" panose="02000506040000020004" pitchFamily="2" charset="77"/>
              </a:rPr>
              <a:t>DiD</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Find an untreated unit (control) similar to your treated unit compare using a ‘time’ dimension</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436306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0F3700-183E-EF46-92A0-8D312E0FAF5D}"/>
              </a:ext>
            </a:extLst>
          </p:cNvPr>
          <p:cNvSpPr>
            <a:spLocks noGrp="1"/>
          </p:cNvSpPr>
          <p:nvPr>
            <p:ph type="body" sz="quarter" idx="15"/>
          </p:nvPr>
        </p:nvSpPr>
        <p:spPr/>
        <p:txBody>
          <a:bodyPr/>
          <a:lstStyle/>
          <a:p>
            <a:r>
              <a:rPr lang="en-US" dirty="0"/>
              <a:t>Dataset Example: billboard marketing</a:t>
            </a:r>
          </a:p>
        </p:txBody>
      </p:sp>
      <p:sp>
        <p:nvSpPr>
          <p:cNvPr id="8" name="TextBox 7">
            <a:extLst>
              <a:ext uri="{FF2B5EF4-FFF2-40B4-BE49-F238E27FC236}">
                <a16:creationId xmlns:a16="http://schemas.microsoft.com/office/drawing/2014/main" id="{33942FB2-0953-694D-B865-653452507A18}"/>
              </a:ext>
            </a:extLst>
          </p:cNvPr>
          <p:cNvSpPr txBox="1"/>
          <p:nvPr/>
        </p:nvSpPr>
        <p:spPr>
          <a:xfrm>
            <a:off x="3234267" y="1523999"/>
            <a:ext cx="8391854" cy="4493538"/>
          </a:xfrm>
          <a:prstGeom prst="rect">
            <a:avLst/>
          </a:prstGeom>
          <a:noFill/>
        </p:spPr>
        <p:txBody>
          <a:bodyPr wrap="square" rtlCol="0">
            <a:spAutoFit/>
          </a:bodyPr>
          <a:lstStyle/>
          <a:p>
            <a:pPr marL="171450" indent="-171450">
              <a:buFont typeface="Arial" panose="020B0604020202020204" pitchFamily="34" charset="0"/>
              <a:buChar char="•"/>
            </a:pPr>
            <a:r>
              <a:rPr lang="en-US" sz="1100" b="1" i="1" dirty="0">
                <a:solidFill>
                  <a:schemeClr val="accent4"/>
                </a:solidFill>
                <a:latin typeface="Skyscanner Relative Book" panose="02000506040000020004" pitchFamily="2" charset="77"/>
                <a:ea typeface="Skyscanner Relative Book" panose="02000506040000020004" pitchFamily="2" charset="77"/>
              </a:rPr>
              <a:t>deposits:</a:t>
            </a:r>
            <a:r>
              <a:rPr lang="en-US" sz="1100" dirty="0">
                <a:solidFill>
                  <a:schemeClr val="accent4"/>
                </a:solidFill>
                <a:latin typeface="Skyscanner Relative Book" panose="02000506040000020004" pitchFamily="2" charset="77"/>
                <a:ea typeface="Skyscanner Relative Book" panose="02000506040000020004" pitchFamily="2" charset="77"/>
              </a:rPr>
              <a:t> our outcome variable (what we want to increase)</a:t>
            </a:r>
          </a:p>
          <a:p>
            <a:pPr marL="171450" indent="-171450">
              <a:buFont typeface="Arial" panose="020B0604020202020204" pitchFamily="34" charset="0"/>
              <a:buChar char="•"/>
            </a:pPr>
            <a:r>
              <a:rPr lang="en-US" sz="1100" b="1" i="1" dirty="0" err="1">
                <a:solidFill>
                  <a:schemeClr val="accent4"/>
                </a:solidFill>
                <a:latin typeface="Skyscanner Relative Book" panose="02000506040000020004" pitchFamily="2" charset="77"/>
                <a:ea typeface="Skyscanner Relative Book" panose="02000506040000020004" pitchFamily="2" charset="77"/>
              </a:rPr>
              <a:t>poa</a:t>
            </a:r>
            <a:r>
              <a:rPr lang="en-US" sz="1100" b="1" i="1" dirty="0">
                <a:solidFill>
                  <a:schemeClr val="accent4"/>
                </a:solidFill>
                <a:latin typeface="Skyscanner Relative Book" panose="02000506040000020004" pitchFamily="2" charset="77"/>
                <a:ea typeface="Skyscanner Relative Book" panose="02000506040000020004" pitchFamily="2" charset="77"/>
              </a:rPr>
              <a:t>:</a:t>
            </a:r>
            <a:r>
              <a:rPr lang="en-US" sz="1100" dirty="0">
                <a:solidFill>
                  <a:schemeClr val="accent4"/>
                </a:solidFill>
                <a:latin typeface="Skyscanner Relative Book" panose="02000506040000020004" pitchFamily="2" charset="77"/>
                <a:ea typeface="Skyscanner Relative Book" panose="02000506040000020004" pitchFamily="2" charset="77"/>
              </a:rPr>
              <a:t> dummy indicator for city of Porto Alegre</a:t>
            </a:r>
          </a:p>
          <a:p>
            <a:pPr marL="628650" lvl="1"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Poa = 1 indicates city of Porto Alegre</a:t>
            </a:r>
          </a:p>
          <a:p>
            <a:pPr marL="628650" lvl="1"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Poa = 0 indicates city of Florianopolis</a:t>
            </a:r>
          </a:p>
          <a:p>
            <a:pPr marL="171450" indent="-171450">
              <a:buFont typeface="Arial" panose="020B0604020202020204" pitchFamily="34" charset="0"/>
              <a:buChar char="•"/>
            </a:pPr>
            <a:r>
              <a:rPr lang="en-US" sz="1100" b="1" i="1" dirty="0" err="1">
                <a:solidFill>
                  <a:schemeClr val="accent4"/>
                </a:solidFill>
                <a:latin typeface="Skyscanner Relative Book" panose="02000506040000020004" pitchFamily="2" charset="77"/>
                <a:ea typeface="Skyscanner Relative Book" panose="02000506040000020004" pitchFamily="2" charset="77"/>
              </a:rPr>
              <a:t>jul</a:t>
            </a:r>
            <a:r>
              <a:rPr lang="en-US" sz="1100" b="1" i="1" dirty="0">
                <a:solidFill>
                  <a:schemeClr val="accent4"/>
                </a:solidFill>
                <a:latin typeface="Skyscanner Relative Book" panose="02000506040000020004" pitchFamily="2" charset="77"/>
                <a:ea typeface="Skyscanner Relative Book" panose="02000506040000020004" pitchFamily="2" charset="77"/>
              </a:rPr>
              <a:t>:</a:t>
            </a:r>
            <a:r>
              <a:rPr lang="en-US" sz="1100" dirty="0">
                <a:solidFill>
                  <a:schemeClr val="accent4"/>
                </a:solidFill>
                <a:latin typeface="Skyscanner Relative Book" panose="02000506040000020004" pitchFamily="2" charset="77"/>
                <a:ea typeface="Skyscanner Relative Book" panose="02000506040000020004" pitchFamily="2" charset="77"/>
              </a:rPr>
              <a:t> dummy indicator for the month. </a:t>
            </a:r>
          </a:p>
          <a:p>
            <a:pPr marL="628650" lvl="1"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Jul = 1 indicates July, the post intervention period</a:t>
            </a:r>
          </a:p>
          <a:p>
            <a:pPr marL="628650" lvl="1"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Jul = 0 indicates May, the pre intervention period.</a:t>
            </a:r>
            <a:endParaRPr lang="en-GB" sz="1100" b="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GB" sz="1100" b="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b="1" dirty="0">
                <a:solidFill>
                  <a:schemeClr val="accent4"/>
                </a:solidFill>
                <a:latin typeface="Skyscanner Relative Book" panose="02000506040000020004" pitchFamily="2" charset="77"/>
                <a:ea typeface="Skyscanner Relative Book" panose="02000506040000020004" pitchFamily="2" charset="77"/>
              </a:rPr>
              <a:t>Situation: </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Let’s say company X is a bank and want to increase the customers using their savings account</a:t>
            </a:r>
            <a:endParaRPr lang="en-GB" sz="1100" b="1" dirty="0">
              <a:solidFill>
                <a:schemeClr val="accent4"/>
              </a:solidFill>
              <a:latin typeface="Skyscanner Relative Book" panose="02000506040000020004" pitchFamily="2" charset="77"/>
              <a:ea typeface="Skyscanner Relative Book" panose="02000506040000020004" pitchFamily="2" charset="77"/>
            </a:endParaRP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They have placed 3 billboards in the city of Porto Alegre.</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Porto Alegre is in the south of Brazil, on of most developed regions.</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also have access to data about deposits in another city, </a:t>
            </a:r>
            <a:r>
              <a:rPr lang="en-GB" sz="1100" dirty="0" err="1">
                <a:solidFill>
                  <a:schemeClr val="accent4"/>
                </a:solidFill>
                <a:latin typeface="Skyscanner Relative Book" panose="02000506040000020004" pitchFamily="2" charset="77"/>
                <a:ea typeface="Skyscanner Relative Book" panose="02000506040000020004" pitchFamily="2" charset="77"/>
              </a:rPr>
              <a:t>Floria</a:t>
            </a:r>
            <a:endParaRPr lang="en-GB" sz="1100" dirty="0">
              <a:solidFill>
                <a:schemeClr val="accent4"/>
              </a:solidFill>
              <a:latin typeface="Skyscanner Relative Book" panose="02000506040000020004" pitchFamily="2" charset="77"/>
              <a:ea typeface="Skyscanner Relative Book" panose="02000506040000020004" pitchFamily="2" charset="77"/>
            </a:endParaRPr>
          </a:p>
          <a:p>
            <a:pPr marL="628650" lvl="1" indent="-171450">
              <a:buFont typeface="Arial" panose="020B0604020202020204" pitchFamily="34" charset="0"/>
              <a:buChar char="•"/>
            </a:pPr>
            <a:endParaRPr lang="en-GB" sz="11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b="1" dirty="0">
                <a:solidFill>
                  <a:schemeClr val="accent4"/>
                </a:solidFill>
                <a:latin typeface="Skyscanner Relative Book" panose="02000506040000020004" pitchFamily="2" charset="77"/>
                <a:ea typeface="Skyscanner Relative Book" panose="02000506040000020004" pitchFamily="2" charset="77"/>
              </a:rPr>
              <a:t>Characteristics relevant to </a:t>
            </a:r>
            <a:r>
              <a:rPr lang="en-GB" sz="1100" b="1" dirty="0" err="1">
                <a:solidFill>
                  <a:schemeClr val="accent4"/>
                </a:solidFill>
                <a:latin typeface="Skyscanner Relative Book" panose="02000506040000020004" pitchFamily="2" charset="77"/>
                <a:ea typeface="Skyscanner Relative Book" panose="02000506040000020004" pitchFamily="2" charset="77"/>
              </a:rPr>
              <a:t>DiD</a:t>
            </a:r>
            <a:r>
              <a:rPr lang="en-GB" sz="1100" b="1"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In online marketing, we have the advantage of knowing which customers saw our ads and track their behaviour in our product/webpage.</a:t>
            </a:r>
          </a:p>
          <a:p>
            <a:pPr marL="628650" lvl="1"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However, diversity in marketing channels is also something a company wants to have. For example, if online marketing is a professional fishing rod, billboards are more like giants nets that you throw and hope to catch some fish.</a:t>
            </a:r>
          </a:p>
          <a:p>
            <a:pPr marL="628650" lvl="1" indent="-171450">
              <a:buFont typeface="Arial" panose="020B0604020202020204" pitchFamily="34" charset="0"/>
              <a:buChar char="•"/>
            </a:pPr>
            <a:endParaRPr lang="en-GB" sz="11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b="1" dirty="0">
                <a:solidFill>
                  <a:schemeClr val="accent1"/>
                </a:solidFill>
                <a:latin typeface="Skyscanner Relative Book" panose="02000506040000020004" pitchFamily="2" charset="77"/>
                <a:ea typeface="Skyscanner Relative Book" panose="02000506040000020004" pitchFamily="2" charset="77"/>
              </a:rPr>
              <a:t>Goal:</a:t>
            </a:r>
            <a:r>
              <a:rPr lang="en-GB" sz="1100" dirty="0">
                <a:solidFill>
                  <a:schemeClr val="accent4"/>
                </a:solidFill>
                <a:latin typeface="Skyscanner Relative Book" panose="02000506040000020004" pitchFamily="2" charset="77"/>
                <a:ea typeface="Skyscanner Relative Book" panose="02000506040000020004" pitchFamily="2" charset="77"/>
              </a:rPr>
              <a:t> </a:t>
            </a:r>
            <a:r>
              <a:rPr lang="en-GB" sz="1100" dirty="0">
                <a:solidFill>
                  <a:schemeClr val="accent1"/>
                </a:solidFill>
                <a:latin typeface="Skyscanner Relative Book" panose="02000506040000020004" pitchFamily="2" charset="77"/>
                <a:ea typeface="Skyscanner Relative Book" panose="02000506040000020004" pitchFamily="2" charset="77"/>
              </a:rPr>
              <a:t>Estimate the impact these billboards, </a:t>
            </a:r>
            <a:r>
              <a:rPr lang="en-GB" sz="1100" dirty="0" err="1">
                <a:solidFill>
                  <a:schemeClr val="accent1"/>
                </a:solidFill>
                <a:latin typeface="Skyscanner Relative Book" panose="02000506040000020004" pitchFamily="2" charset="77"/>
                <a:ea typeface="Skyscanner Relative Book" panose="02000506040000020004" pitchFamily="2" charset="77"/>
              </a:rPr>
              <a:t>ie</a:t>
            </a:r>
            <a:r>
              <a:rPr lang="en-GB" sz="1100" dirty="0">
                <a:solidFill>
                  <a:schemeClr val="accent1"/>
                </a:solidFill>
                <a:latin typeface="Skyscanner Relative Book" panose="02000506040000020004" pitchFamily="2" charset="77"/>
                <a:ea typeface="Skyscanner Relative Book" panose="02000506040000020004" pitchFamily="2" charset="77"/>
              </a:rPr>
              <a:t>, we want to see if due to these, we see a boost to deposits into our ‘savings account’ service.</a:t>
            </a:r>
          </a:p>
          <a:p>
            <a:pPr marL="171450" indent="-171450">
              <a:buFont typeface="Arial" panose="020B0604020202020204" pitchFamily="34" charset="0"/>
              <a:buChar char="•"/>
            </a:pPr>
            <a:endParaRPr lang="en-GB" sz="1100" dirty="0">
              <a:solidFill>
                <a:schemeClr val="accent1"/>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100" b="1" dirty="0">
                <a:solidFill>
                  <a:schemeClr val="accent4"/>
                </a:solidFill>
                <a:latin typeface="Skyscanner Relative Book" panose="02000506040000020004" pitchFamily="2" charset="77"/>
                <a:ea typeface="Skyscanner Relative Book" panose="02000506040000020004" pitchFamily="2" charset="77"/>
              </a:rPr>
              <a:t>Problem:</a:t>
            </a:r>
          </a:p>
          <a:p>
            <a:pPr marL="628650" lvl="1" indent="-1714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How do we compare what happened before, during and after our intervention (placing billboard ads)?</a:t>
            </a:r>
          </a:p>
        </p:txBody>
      </p:sp>
      <p:pic>
        <p:nvPicPr>
          <p:cNvPr id="2" name="Picture 1">
            <a:extLst>
              <a:ext uri="{FF2B5EF4-FFF2-40B4-BE49-F238E27FC236}">
                <a16:creationId xmlns:a16="http://schemas.microsoft.com/office/drawing/2014/main" id="{5D3B25ED-95FE-7D46-A282-7C7A72434CB7}"/>
              </a:ext>
            </a:extLst>
          </p:cNvPr>
          <p:cNvPicPr>
            <a:picLocks noChangeAspect="1"/>
          </p:cNvPicPr>
          <p:nvPr/>
        </p:nvPicPr>
        <p:blipFill>
          <a:blip r:embed="rId2"/>
          <a:stretch>
            <a:fillRect/>
          </a:stretch>
        </p:blipFill>
        <p:spPr>
          <a:xfrm>
            <a:off x="565879" y="1523999"/>
            <a:ext cx="2499053" cy="2499053"/>
          </a:xfrm>
          <a:prstGeom prst="rect">
            <a:avLst/>
          </a:prstGeom>
        </p:spPr>
      </p:pic>
    </p:spTree>
    <p:extLst>
      <p:ext uri="{BB962C8B-B14F-4D97-AF65-F5344CB8AC3E}">
        <p14:creationId xmlns:p14="http://schemas.microsoft.com/office/powerpoint/2010/main" val="3578257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042870-165E-5145-A72E-583E1537E582}"/>
              </a:ext>
            </a:extLst>
          </p:cNvPr>
          <p:cNvSpPr>
            <a:spLocks noGrp="1"/>
          </p:cNvSpPr>
          <p:nvPr>
            <p:ph type="body" sz="quarter" idx="15"/>
          </p:nvPr>
        </p:nvSpPr>
        <p:spPr>
          <a:xfrm>
            <a:off x="569156" y="808038"/>
            <a:ext cx="9057444" cy="405111"/>
          </a:xfrm>
        </p:spPr>
        <p:txBody>
          <a:bodyPr/>
          <a:lstStyle/>
          <a:p>
            <a:r>
              <a:rPr lang="en-US" dirty="0"/>
              <a:t>Naïve methods (solely for didactic purposes)</a:t>
            </a:r>
          </a:p>
        </p:txBody>
      </p:sp>
      <p:sp>
        <p:nvSpPr>
          <p:cNvPr id="5" name="TextBox 4">
            <a:extLst>
              <a:ext uri="{FF2B5EF4-FFF2-40B4-BE49-F238E27FC236}">
                <a16:creationId xmlns:a16="http://schemas.microsoft.com/office/drawing/2014/main" id="{DE091CAD-C823-4743-AE39-0B878E390AAF}"/>
              </a:ext>
            </a:extLst>
          </p:cNvPr>
          <p:cNvSpPr txBox="1"/>
          <p:nvPr/>
        </p:nvSpPr>
        <p:spPr>
          <a:xfrm>
            <a:off x="507123" y="1756833"/>
            <a:ext cx="5354209"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Approach 1: Simple difference before and after Treatment</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cxnSp>
        <p:nvCxnSpPr>
          <p:cNvPr id="6" name="Straight Connector 5">
            <a:extLst>
              <a:ext uri="{FF2B5EF4-FFF2-40B4-BE49-F238E27FC236}">
                <a16:creationId xmlns:a16="http://schemas.microsoft.com/office/drawing/2014/main" id="{8D4AAE11-CC45-7545-9919-470707CE31CA}"/>
              </a:ext>
            </a:extLst>
          </p:cNvPr>
          <p:cNvCxnSpPr>
            <a:cxnSpLocks/>
          </p:cNvCxnSpPr>
          <p:nvPr/>
        </p:nvCxnSpPr>
        <p:spPr>
          <a:xfrm>
            <a:off x="5861332" y="1563936"/>
            <a:ext cx="0" cy="4659064"/>
          </a:xfrm>
          <a:prstGeom prst="line">
            <a:avLst/>
          </a:prstGeom>
          <a:ln>
            <a:solidFill>
              <a:schemeClr val="accent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0F3814-2910-794D-ADB1-9B64AAA1DFB4}"/>
                  </a:ext>
                </a:extLst>
              </p:cNvPr>
              <p:cNvSpPr txBox="1"/>
              <p:nvPr/>
            </p:nvSpPr>
            <p:spPr>
              <a:xfrm>
                <a:off x="569155" y="2328334"/>
                <a:ext cx="4100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𝐴𝑇𝐸𝑇</m:t>
                      </m:r>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𝑌</m:t>
                      </m:r>
                      <m:r>
                        <a:rPr lang="en-GB" b="0" i="1" smtClean="0">
                          <a:solidFill>
                            <a:schemeClr val="accent4"/>
                          </a:solidFill>
                          <a:latin typeface="Cambria Math" panose="02040503050406030204" pitchFamily="18" charset="0"/>
                        </a:rPr>
                        <m:t>(0)|</m:t>
                      </m:r>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oMath>
                  </m:oMathPara>
                </a14:m>
                <a:endParaRPr lang="en-US" dirty="0">
                  <a:solidFill>
                    <a:schemeClr val="accent4"/>
                  </a:solidFill>
                </a:endParaRPr>
              </a:p>
            </p:txBody>
          </p:sp>
        </mc:Choice>
        <mc:Fallback xmlns="">
          <p:sp>
            <p:nvSpPr>
              <p:cNvPr id="8" name="TextBox 7">
                <a:extLst>
                  <a:ext uri="{FF2B5EF4-FFF2-40B4-BE49-F238E27FC236}">
                    <a16:creationId xmlns:a16="http://schemas.microsoft.com/office/drawing/2014/main" id="{E10F3814-2910-794D-ADB1-9B64AAA1DFB4}"/>
                  </a:ext>
                </a:extLst>
              </p:cNvPr>
              <p:cNvSpPr txBox="1">
                <a:spLocks noRot="1" noChangeAspect="1" noMove="1" noResize="1" noEditPoints="1" noAdjustHandles="1" noChangeArrowheads="1" noChangeShapeType="1" noTextEdit="1"/>
              </p:cNvSpPr>
              <p:nvPr/>
            </p:nvSpPr>
            <p:spPr>
              <a:xfrm>
                <a:off x="569155" y="2328334"/>
                <a:ext cx="4100097" cy="276999"/>
              </a:xfrm>
              <a:prstGeom prst="rect">
                <a:avLst/>
              </a:prstGeom>
              <a:blipFill>
                <a:blip r:embed="rId2"/>
                <a:stretch>
                  <a:fillRect l="-617" t="-4545" r="-1543"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2F0B18-0864-9C45-A898-0C46E250CEC8}"/>
                  </a:ext>
                </a:extLst>
              </p:cNvPr>
              <p:cNvSpPr txBox="1"/>
              <p:nvPr/>
            </p:nvSpPr>
            <p:spPr>
              <a:xfrm>
                <a:off x="507123" y="1374827"/>
                <a:ext cx="5222043" cy="253916"/>
              </a:xfrm>
              <a:prstGeom prst="rect">
                <a:avLst/>
              </a:prstGeom>
              <a:noFill/>
            </p:spPr>
            <p:txBody>
              <a:bodyPr wrap="square" rtlCol="0">
                <a:spAutoFit/>
              </a:bodyPr>
              <a:lstStyle/>
              <a:p>
                <a14:m>
                  <m:oMath xmlns:m="http://schemas.openxmlformats.org/officeDocument/2006/math">
                    <m:r>
                      <a:rPr lang="en-GB" sz="1050" b="0" i="1" smtClean="0">
                        <a:solidFill>
                          <a:schemeClr val="accent4"/>
                        </a:solidFill>
                        <a:latin typeface="Cambria Math" panose="02040503050406030204" pitchFamily="18" charset="0"/>
                      </a:rPr>
                      <m:t>𝑇</m:t>
                    </m:r>
                  </m:oMath>
                </a14:m>
                <a:r>
                  <a:rPr lang="en-US" sz="1050" i="1" dirty="0">
                    <a:solidFill>
                      <a:schemeClr val="accent4"/>
                    </a:solidFill>
                    <a:latin typeface="Skyscanner Relative Book" panose="02000506040000020004" pitchFamily="2" charset="77"/>
                    <a:ea typeface="Skyscanner Relative Book" panose="02000506040000020004" pitchFamily="2" charset="77"/>
                  </a:rPr>
                  <a:t> </a:t>
                </a:r>
                <a:r>
                  <a:rPr lang="en-GB" sz="1050" i="1" dirty="0">
                    <a:solidFill>
                      <a:schemeClr val="accent4"/>
                    </a:solidFill>
                    <a:latin typeface="Skyscanner Relative Book" panose="02000506040000020004" pitchFamily="2" charset="77"/>
                    <a:ea typeface="Skyscanner Relative Book" panose="02000506040000020004" pitchFamily="2" charset="77"/>
                  </a:rPr>
                  <a:t>will be ‘time’ in this </a:t>
                </a:r>
                <a:r>
                  <a:rPr lang="en-GB" sz="1050" i="1" dirty="0" err="1">
                    <a:solidFill>
                      <a:schemeClr val="accent4"/>
                    </a:solidFill>
                    <a:latin typeface="Skyscanner Relative Book" panose="02000506040000020004" pitchFamily="2" charset="77"/>
                    <a:ea typeface="Skyscanner Relative Book" panose="02000506040000020004" pitchFamily="2" charset="77"/>
                  </a:rPr>
                  <a:t>DiD</a:t>
                </a:r>
                <a:r>
                  <a:rPr lang="en-GB" sz="1050" i="1" dirty="0">
                    <a:solidFill>
                      <a:schemeClr val="accent4"/>
                    </a:solidFill>
                    <a:latin typeface="Skyscanner Relative Book" panose="02000506040000020004" pitchFamily="2" charset="77"/>
                    <a:ea typeface="Skyscanner Relative Book" panose="02000506040000020004" pitchFamily="2" charset="77"/>
                  </a:rPr>
                  <a:t> section, </a:t>
                </a:r>
                <a14:m>
                  <m:oMath xmlns:m="http://schemas.openxmlformats.org/officeDocument/2006/math">
                    <m:r>
                      <a:rPr lang="en-GB" sz="1050" i="1" smtClean="0">
                        <a:solidFill>
                          <a:schemeClr val="accent4"/>
                        </a:solidFill>
                        <a:latin typeface="Cambria Math" panose="02040503050406030204" pitchFamily="18" charset="0"/>
                      </a:rPr>
                      <m:t>𝐷</m:t>
                    </m:r>
                  </m:oMath>
                </a14:m>
                <a:r>
                  <a:rPr lang="en-US" sz="1050" i="1" dirty="0">
                    <a:solidFill>
                      <a:schemeClr val="accent4"/>
                    </a:solidFill>
                    <a:latin typeface="Skyscanner Relative Book" panose="02000506040000020004" pitchFamily="2" charset="77"/>
                    <a:ea typeface="Skyscanner Relative Book" panose="02000506040000020004" pitchFamily="2" charset="77"/>
                  </a:rPr>
                  <a:t> will be treatment </a:t>
                </a:r>
                <a:r>
                  <a:rPr lang="en-GB" sz="1050" i="1" dirty="0">
                    <a:solidFill>
                      <a:schemeClr val="accent4"/>
                    </a:solidFill>
                    <a:latin typeface="Skyscanner Relative Book" panose="02000506040000020004" pitchFamily="2" charset="77"/>
                    <a:ea typeface="Skyscanner Relative Book" panose="02000506040000020004" pitchFamily="2" charset="77"/>
                  </a:rPr>
                  <a:t>in this </a:t>
                </a:r>
                <a:r>
                  <a:rPr lang="en-GB" sz="1050" i="1" dirty="0" err="1">
                    <a:solidFill>
                      <a:schemeClr val="accent4"/>
                    </a:solidFill>
                    <a:latin typeface="Skyscanner Relative Book" panose="02000506040000020004" pitchFamily="2" charset="77"/>
                    <a:ea typeface="Skyscanner Relative Book" panose="02000506040000020004" pitchFamily="2" charset="77"/>
                  </a:rPr>
                  <a:t>DiD</a:t>
                </a:r>
                <a:r>
                  <a:rPr lang="en-GB" sz="1050" i="1" dirty="0">
                    <a:solidFill>
                      <a:schemeClr val="accent4"/>
                    </a:solidFill>
                    <a:latin typeface="Skyscanner Relative Book" panose="02000506040000020004" pitchFamily="2" charset="77"/>
                    <a:ea typeface="Skyscanner Relative Book" panose="02000506040000020004" pitchFamily="2" charset="77"/>
                  </a:rPr>
                  <a:t> section</a:t>
                </a:r>
                <a:endParaRPr lang="en-US" sz="1050" i="1"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9" name="TextBox 8">
                <a:extLst>
                  <a:ext uri="{FF2B5EF4-FFF2-40B4-BE49-F238E27FC236}">
                    <a16:creationId xmlns:a16="http://schemas.microsoft.com/office/drawing/2014/main" id="{342F0B18-0864-9C45-A898-0C46E250CEC8}"/>
                  </a:ext>
                </a:extLst>
              </p:cNvPr>
              <p:cNvSpPr txBox="1">
                <a:spLocks noRot="1" noChangeAspect="1" noMove="1" noResize="1" noEditPoints="1" noAdjustHandles="1" noChangeArrowheads="1" noChangeShapeType="1" noTextEdit="1"/>
              </p:cNvSpPr>
              <p:nvPr/>
            </p:nvSpPr>
            <p:spPr>
              <a:xfrm>
                <a:off x="507123" y="1374827"/>
                <a:ext cx="5222043" cy="253916"/>
              </a:xfrm>
              <a:prstGeom prst="rect">
                <a:avLst/>
              </a:prstGeom>
              <a:blipFill>
                <a:blip r:embed="rId3"/>
                <a:stretch>
                  <a:fillRect t="-4762" b="-9524"/>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7F1D8F63-5CEE-244C-8462-70B70D411014}"/>
              </a:ext>
            </a:extLst>
          </p:cNvPr>
          <p:cNvSpPr/>
          <p:nvPr/>
        </p:nvSpPr>
        <p:spPr>
          <a:xfrm>
            <a:off x="1464733" y="2269068"/>
            <a:ext cx="1473200" cy="4063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7F6D6E0D-0BF0-3744-A475-1AA2E8C7AF40}"/>
              </a:ext>
            </a:extLst>
          </p:cNvPr>
          <p:cNvSpPr/>
          <p:nvPr/>
        </p:nvSpPr>
        <p:spPr>
          <a:xfrm>
            <a:off x="3163242" y="2263633"/>
            <a:ext cx="1473200" cy="4063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solidFill>
                <a:schemeClr val="tx1"/>
              </a:solidFill>
              <a:latin typeface="Skyscanner Relative Book" panose="02000506040000020004" pitchFamily="2" charset="77"/>
              <a:ea typeface="Skyscanner Relative Book" panose="02000506040000020004" pitchFamily="2" charset="77"/>
            </a:endParaRPr>
          </a:p>
        </p:txBody>
      </p:sp>
      <p:sp>
        <p:nvSpPr>
          <p:cNvPr id="12" name="Rounded Rectangle 11">
            <a:extLst>
              <a:ext uri="{FF2B5EF4-FFF2-40B4-BE49-F238E27FC236}">
                <a16:creationId xmlns:a16="http://schemas.microsoft.com/office/drawing/2014/main" id="{D99FA626-A30D-9045-BDDE-30607D156B32}"/>
              </a:ext>
            </a:extLst>
          </p:cNvPr>
          <p:cNvSpPr/>
          <p:nvPr/>
        </p:nvSpPr>
        <p:spPr>
          <a:xfrm>
            <a:off x="3630540" y="2709166"/>
            <a:ext cx="2077424"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before</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sp>
        <p:nvSpPr>
          <p:cNvPr id="13" name="Rounded Rectangle 12">
            <a:extLst>
              <a:ext uri="{FF2B5EF4-FFF2-40B4-BE49-F238E27FC236}">
                <a16:creationId xmlns:a16="http://schemas.microsoft.com/office/drawing/2014/main" id="{D09D87C2-58D6-014B-91C4-7D0B880E877D}"/>
              </a:ext>
            </a:extLst>
          </p:cNvPr>
          <p:cNvSpPr/>
          <p:nvPr/>
        </p:nvSpPr>
        <p:spPr>
          <a:xfrm>
            <a:off x="1464733" y="2702384"/>
            <a:ext cx="2627951"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after</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pic>
        <p:nvPicPr>
          <p:cNvPr id="14" name="Picture 13">
            <a:extLst>
              <a:ext uri="{FF2B5EF4-FFF2-40B4-BE49-F238E27FC236}">
                <a16:creationId xmlns:a16="http://schemas.microsoft.com/office/drawing/2014/main" id="{CA554540-32E7-C641-BB6D-8AC9A11C89F8}"/>
              </a:ext>
            </a:extLst>
          </p:cNvPr>
          <p:cNvPicPr>
            <a:picLocks noChangeAspect="1"/>
          </p:cNvPicPr>
          <p:nvPr/>
        </p:nvPicPr>
        <p:blipFill>
          <a:blip r:embed="rId4"/>
          <a:stretch>
            <a:fillRect/>
          </a:stretch>
        </p:blipFill>
        <p:spPr>
          <a:xfrm>
            <a:off x="569155" y="3076435"/>
            <a:ext cx="3784600" cy="13335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6058E38-A867-9F4B-91FC-5AE95EE28CB7}"/>
                  </a:ext>
                </a:extLst>
              </p:cNvPr>
              <p:cNvSpPr txBox="1"/>
              <p:nvPr/>
            </p:nvSpPr>
            <p:spPr>
              <a:xfrm>
                <a:off x="562605" y="4465809"/>
                <a:ext cx="5222043" cy="2354491"/>
              </a:xfrm>
              <a:prstGeom prst="rect">
                <a:avLst/>
              </a:prstGeom>
              <a:noFill/>
            </p:spPr>
            <p:txBody>
              <a:bodyPr wrap="square" rtlCol="0">
                <a:spAutoFit/>
              </a:bodyPr>
              <a:lstStyle/>
              <a:p>
                <a:r>
                  <a:rPr lang="en-GB" sz="1050" dirty="0">
                    <a:solidFill>
                      <a:schemeClr val="accent4"/>
                    </a:solidFill>
                    <a:latin typeface="Skyscanner Relative Book" panose="02000506040000020004" pitchFamily="2" charset="77"/>
                    <a:ea typeface="Skyscanner Relative Book" panose="02000506040000020004" pitchFamily="2" charset="77"/>
                  </a:rPr>
                  <a:t>This estimator is telling us that we should expect deposits to increase $41.04 after the intervention. Can we trust this?</a:t>
                </a: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Because this method doesn’t use counterfactuals for the pre-intervention period, </a:t>
                </a:r>
                <a14:m>
                  <m:oMath xmlns:m="http://schemas.openxmlformats.org/officeDocument/2006/math">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𝑌</m:t>
                        </m:r>
                        <m:d>
                          <m:dPr>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0</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=1</m:t>
                        </m:r>
                      </m:e>
                    </m:d>
                    <m:r>
                      <a:rPr lang="en-GB" sz="1050" b="0" i="1" smtClean="0">
                        <a:solidFill>
                          <a:schemeClr val="accent4"/>
                        </a:solidFill>
                        <a:latin typeface="Cambria Math" panose="02040503050406030204" pitchFamily="18" charset="0"/>
                      </a:rPr>
                      <m:t>=</m:t>
                    </m:r>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smtClean="0">
                                <a:solidFill>
                                  <a:schemeClr val="accent4"/>
                                </a:solidFill>
                                <a:latin typeface="Cambria Math" panose="02040503050406030204" pitchFamily="18" charset="0"/>
                              </a:rPr>
                            </m:ctrlPr>
                          </m:sSubPr>
                          <m:e>
                            <m:r>
                              <a:rPr lang="en-GB" sz="1050" b="0" i="1" smtClean="0">
                                <a:solidFill>
                                  <a:schemeClr val="accent4"/>
                                </a:solidFill>
                                <a:latin typeface="Cambria Math" panose="02040503050406030204" pitchFamily="18" charset="0"/>
                              </a:rPr>
                              <m:t>𝑌</m:t>
                            </m:r>
                          </m:e>
                          <m:sub>
                            <m:r>
                              <a:rPr lang="en-GB" sz="1050" b="0" i="1" smtClean="0">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0</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=1</m:t>
                        </m:r>
                      </m:e>
                    </m:d>
                  </m:oMath>
                </a14:m>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That is the </a:t>
                </a:r>
                <a:r>
                  <a:rPr lang="en-US" sz="1050" b="1" u="sng" dirty="0">
                    <a:solidFill>
                      <a:schemeClr val="accent4"/>
                    </a:solidFill>
                    <a:latin typeface="Skyscanner Relative Book" panose="02000506040000020004" pitchFamily="2" charset="77"/>
                    <a:ea typeface="Skyscanner Relative Book" panose="02000506040000020004" pitchFamily="2" charset="77"/>
                  </a:rPr>
                  <a:t>observed</a:t>
                </a:r>
                <a:r>
                  <a:rPr lang="en-US" sz="1050" dirty="0">
                    <a:solidFill>
                      <a:schemeClr val="accent4"/>
                    </a:solidFill>
                    <a:latin typeface="Skyscanner Relative Book" panose="02000506040000020004" pitchFamily="2" charset="77"/>
                    <a:ea typeface="Skyscanner Relative Book" panose="02000506040000020004" pitchFamily="2" charset="77"/>
                  </a:rPr>
                  <a:t> outcome for the </a:t>
                </a:r>
                <a:r>
                  <a:rPr lang="en-US" sz="1050" b="1" dirty="0">
                    <a:solidFill>
                      <a:schemeClr val="accent4"/>
                    </a:solidFill>
                    <a:latin typeface="Skyscanner Relative Book" panose="02000506040000020004" pitchFamily="2" charset="77"/>
                    <a:ea typeface="Skyscanner Relative Book" panose="02000506040000020004" pitchFamily="2" charset="77"/>
                  </a:rPr>
                  <a:t>treated unit before the intervention </a:t>
                </a:r>
                <a:r>
                  <a:rPr lang="en-US" sz="1050" dirty="0">
                    <a:solidFill>
                      <a:schemeClr val="accent4"/>
                    </a:solidFill>
                    <a:latin typeface="Skyscanner Relative Book" panose="02000506040000020004" pitchFamily="2" charset="77"/>
                    <a:ea typeface="Skyscanner Relative Book" panose="02000506040000020004" pitchFamily="2" charset="77"/>
                  </a:rPr>
                  <a:t>is equal to the </a:t>
                </a:r>
                <a:r>
                  <a:rPr lang="en-US" sz="1050" b="1" u="sng" dirty="0">
                    <a:solidFill>
                      <a:schemeClr val="accent4"/>
                    </a:solidFill>
                    <a:latin typeface="Skyscanner Relative Book" panose="02000506040000020004" pitchFamily="2" charset="77"/>
                    <a:ea typeface="Skyscanner Relative Book" panose="02000506040000020004" pitchFamily="2" charset="77"/>
                  </a:rPr>
                  <a:t>counterfactual</a:t>
                </a:r>
                <a:r>
                  <a:rPr lang="en-US" sz="1050" dirty="0">
                    <a:solidFill>
                      <a:schemeClr val="accent4"/>
                    </a:solidFill>
                    <a:latin typeface="Skyscanner Relative Book" panose="02000506040000020004" pitchFamily="2" charset="77"/>
                    <a:ea typeface="Skyscanner Relative Book" panose="02000506040000020004" pitchFamily="2" charset="77"/>
                  </a:rPr>
                  <a:t> outcome for the </a:t>
                </a:r>
                <a:r>
                  <a:rPr lang="en-US" sz="1050" b="1" dirty="0">
                    <a:solidFill>
                      <a:schemeClr val="accent4"/>
                    </a:solidFill>
                    <a:latin typeface="Skyscanner Relative Book" panose="02000506040000020004" pitchFamily="2" charset="77"/>
                    <a:ea typeface="Skyscanner Relative Book" panose="02000506040000020004" pitchFamily="2" charset="77"/>
                  </a:rPr>
                  <a:t>treated unit</a:t>
                </a:r>
                <a:r>
                  <a:rPr lang="en-US" sz="1050" dirty="0">
                    <a:solidFill>
                      <a:schemeClr val="accent4"/>
                    </a:solidFill>
                    <a:latin typeface="Skyscanner Relative Book" panose="02000506040000020004" pitchFamily="2" charset="77"/>
                    <a:ea typeface="Skyscanner Relative Book" panose="02000506040000020004" pitchFamily="2" charset="77"/>
                  </a:rPr>
                  <a:t> </a:t>
                </a:r>
                <a:r>
                  <a:rPr lang="en-US" sz="1050" b="1" dirty="0">
                    <a:solidFill>
                      <a:schemeClr val="accent4"/>
                    </a:solidFill>
                    <a:latin typeface="Skyscanner Relative Book" panose="02000506040000020004" pitchFamily="2" charset="77"/>
                    <a:ea typeface="Skyscanner Relative Book" panose="02000506040000020004" pitchFamily="2" charset="77"/>
                  </a:rPr>
                  <a:t>before the intervention.</a:t>
                </a: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This assumes that </a:t>
                </a:r>
                <a14:m>
                  <m:oMath xmlns:m="http://schemas.openxmlformats.org/officeDocument/2006/math">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smtClean="0">
                                <a:solidFill>
                                  <a:schemeClr val="accent4"/>
                                </a:solidFill>
                                <a:latin typeface="Cambria Math" panose="02040503050406030204" pitchFamily="18" charset="0"/>
                              </a:rPr>
                            </m:ctrlPr>
                          </m:sSubPr>
                          <m:e>
                            <m:r>
                              <a:rPr lang="en-GB" sz="1050" b="0" i="1" smtClean="0">
                                <a:solidFill>
                                  <a:schemeClr val="accent4"/>
                                </a:solidFill>
                                <a:latin typeface="Cambria Math" panose="02040503050406030204" pitchFamily="18" charset="0"/>
                              </a:rPr>
                              <m:t>𝑌</m:t>
                            </m:r>
                          </m:e>
                          <m:sub>
                            <m:r>
                              <a:rPr lang="en-GB" sz="1050" b="0" i="1" smtClean="0">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b="0" i="1" smtClean="0">
                                <a:solidFill>
                                  <a:schemeClr val="accent4"/>
                                </a:solidFill>
                                <a:latin typeface="Cambria Math" panose="02040503050406030204" pitchFamily="18" charset="0"/>
                              </a:rPr>
                              <m:t>1</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=1</m:t>
                        </m:r>
                      </m:e>
                    </m:d>
                    <m:r>
                      <a:rPr lang="en-GB" sz="1050" i="1">
                        <a:solidFill>
                          <a:schemeClr val="accent4"/>
                        </a:solidFill>
                        <a:latin typeface="Cambria Math" panose="02040503050406030204" pitchFamily="18" charset="0"/>
                      </a:rPr>
                      <m:t>=</m:t>
                    </m:r>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0</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=1</m:t>
                        </m:r>
                      </m:e>
                    </m:d>
                  </m:oMath>
                </a14:m>
                <a:endParaRPr lang="en-GB" sz="1050" dirty="0">
                  <a:solidFill>
                    <a:schemeClr val="accent4"/>
                  </a:solidFill>
                  <a:latin typeface="Skyscanner Relative Book" panose="02000506040000020004" pitchFamily="2" charset="77"/>
                </a:endParaRP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Which means that, in the case of no intervention, the outcome of the post-intervention would be the same as the outcome from the starting period.</a:t>
                </a:r>
              </a:p>
              <a:p>
                <a:pPr marL="628650" lvl="1" indent="-171450">
                  <a:buFont typeface="Arial" panose="020B0604020202020204" pitchFamily="34" charset="0"/>
                  <a:buChar char="•"/>
                </a:pPr>
                <a:r>
                  <a:rPr lang="en-US" sz="1050" b="1" dirty="0">
                    <a:solidFill>
                      <a:schemeClr val="accent1"/>
                    </a:solidFill>
                    <a:latin typeface="Skyscanner Relative Book" panose="02000506040000020004" pitchFamily="2" charset="77"/>
                    <a:ea typeface="Skyscanner Relative Book" panose="02000506040000020004" pitchFamily="2" charset="77"/>
                  </a:rPr>
                  <a:t>This would obviously be FALSE </a:t>
                </a:r>
                <a:r>
                  <a:rPr lang="en-US" sz="1050" dirty="0">
                    <a:solidFill>
                      <a:schemeClr val="accent4"/>
                    </a:solidFill>
                    <a:latin typeface="Skyscanner Relative Book" panose="02000506040000020004" pitchFamily="2" charset="77"/>
                    <a:ea typeface="Skyscanner Relative Book" panose="02000506040000020004" pitchFamily="2" charset="77"/>
                  </a:rPr>
                  <a:t>if you outcome variable follows some kind of trend.</a:t>
                </a: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16" name="TextBox 15">
                <a:extLst>
                  <a:ext uri="{FF2B5EF4-FFF2-40B4-BE49-F238E27FC236}">
                    <a16:creationId xmlns:a16="http://schemas.microsoft.com/office/drawing/2014/main" id="{56058E38-A867-9F4B-91FC-5AE95EE28CB7}"/>
                  </a:ext>
                </a:extLst>
              </p:cNvPr>
              <p:cNvSpPr txBox="1">
                <a:spLocks noRot="1" noChangeAspect="1" noMove="1" noResize="1" noEditPoints="1" noAdjustHandles="1" noChangeArrowheads="1" noChangeShapeType="1" noTextEdit="1"/>
              </p:cNvSpPr>
              <p:nvPr/>
            </p:nvSpPr>
            <p:spPr>
              <a:xfrm>
                <a:off x="562605" y="4465809"/>
                <a:ext cx="5222043" cy="2354491"/>
              </a:xfrm>
              <a:prstGeom prst="rect">
                <a:avLst/>
              </a:prstGeom>
              <a:blipFill>
                <a:blip r:embed="rId5"/>
                <a:stretch>
                  <a:fillRect r="-24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F321BDA-94DF-C34D-B45A-9E20692F4F73}"/>
              </a:ext>
            </a:extLst>
          </p:cNvPr>
          <p:cNvSpPr txBox="1"/>
          <p:nvPr/>
        </p:nvSpPr>
        <p:spPr>
          <a:xfrm>
            <a:off x="5938016" y="1756833"/>
            <a:ext cx="5354209"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Approach 2: Simple difference between Treated and Untreated</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FE1F0DC-2270-B740-BDE3-A90EBB466F4D}"/>
                  </a:ext>
                </a:extLst>
              </p:cNvPr>
              <p:cNvSpPr txBox="1"/>
              <p:nvPr/>
            </p:nvSpPr>
            <p:spPr>
              <a:xfrm>
                <a:off x="6096000" y="2328334"/>
                <a:ext cx="41000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𝐴𝑇𝐸𝑇</m:t>
                      </m:r>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𝑌</m:t>
                      </m:r>
                      <m:r>
                        <a:rPr lang="en-GB" b="0" i="1" smtClean="0">
                          <a:solidFill>
                            <a:schemeClr val="accent4"/>
                          </a:solidFill>
                          <a:latin typeface="Cambria Math" panose="02040503050406030204" pitchFamily="18" charset="0"/>
                        </a:rPr>
                        <m:t>(1)|</m:t>
                      </m:r>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=0]</m:t>
                      </m:r>
                    </m:oMath>
                  </m:oMathPara>
                </a14:m>
                <a:endParaRPr lang="en-US" dirty="0">
                  <a:solidFill>
                    <a:schemeClr val="accent4"/>
                  </a:solidFill>
                </a:endParaRPr>
              </a:p>
            </p:txBody>
          </p:sp>
        </mc:Choice>
        <mc:Fallback xmlns="">
          <p:sp>
            <p:nvSpPr>
              <p:cNvPr id="18" name="TextBox 17">
                <a:extLst>
                  <a:ext uri="{FF2B5EF4-FFF2-40B4-BE49-F238E27FC236}">
                    <a16:creationId xmlns:a16="http://schemas.microsoft.com/office/drawing/2014/main" id="{4FE1F0DC-2270-B740-BDE3-A90EBB466F4D}"/>
                  </a:ext>
                </a:extLst>
              </p:cNvPr>
              <p:cNvSpPr txBox="1">
                <a:spLocks noRot="1" noChangeAspect="1" noMove="1" noResize="1" noEditPoints="1" noAdjustHandles="1" noChangeArrowheads="1" noChangeShapeType="1" noTextEdit="1"/>
              </p:cNvSpPr>
              <p:nvPr/>
            </p:nvSpPr>
            <p:spPr>
              <a:xfrm>
                <a:off x="6096000" y="2328334"/>
                <a:ext cx="4100097" cy="276999"/>
              </a:xfrm>
              <a:prstGeom prst="rect">
                <a:avLst/>
              </a:prstGeom>
              <a:blipFill>
                <a:blip r:embed="rId6"/>
                <a:stretch>
                  <a:fillRect l="-926" t="-4545" r="-1235" b="-40909"/>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787ED00C-4781-4A49-97DD-5AF23F769CC1}"/>
              </a:ext>
            </a:extLst>
          </p:cNvPr>
          <p:cNvSpPr/>
          <p:nvPr/>
        </p:nvSpPr>
        <p:spPr>
          <a:xfrm>
            <a:off x="6964770" y="2277535"/>
            <a:ext cx="1473200" cy="4063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20" name="Rounded Rectangle 19">
            <a:extLst>
              <a:ext uri="{FF2B5EF4-FFF2-40B4-BE49-F238E27FC236}">
                <a16:creationId xmlns:a16="http://schemas.microsoft.com/office/drawing/2014/main" id="{D8C82590-3CCD-FD46-8DA6-68C0AC0D74F6}"/>
              </a:ext>
            </a:extLst>
          </p:cNvPr>
          <p:cNvSpPr/>
          <p:nvPr/>
        </p:nvSpPr>
        <p:spPr>
          <a:xfrm>
            <a:off x="8663279" y="2272100"/>
            <a:ext cx="1473200" cy="40639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21" name="Rounded Rectangle 20">
            <a:extLst>
              <a:ext uri="{FF2B5EF4-FFF2-40B4-BE49-F238E27FC236}">
                <a16:creationId xmlns:a16="http://schemas.microsoft.com/office/drawing/2014/main" id="{5A1D0625-BC0B-6E4B-8DD3-8843756ADE5A}"/>
              </a:ext>
            </a:extLst>
          </p:cNvPr>
          <p:cNvSpPr/>
          <p:nvPr/>
        </p:nvSpPr>
        <p:spPr>
          <a:xfrm>
            <a:off x="9130577" y="2717633"/>
            <a:ext cx="2077424"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Skyscanner Relative Book" panose="02000506040000020004" pitchFamily="2" charset="77"/>
                <a:ea typeface="Skyscanner Relative Book" panose="02000506040000020004" pitchFamily="2" charset="77"/>
              </a:rPr>
              <a:t>Florianopolis </a:t>
            </a:r>
            <a:r>
              <a:rPr lang="en-US" sz="900" b="1" dirty="0">
                <a:solidFill>
                  <a:schemeClr val="bg1"/>
                </a:solidFill>
                <a:latin typeface="Skyscanner Relative Book" panose="02000506040000020004" pitchFamily="2" charset="77"/>
                <a:ea typeface="Skyscanner Relative Book" panose="02000506040000020004" pitchFamily="2" charset="77"/>
              </a:rPr>
              <a:t>after</a:t>
            </a:r>
            <a:r>
              <a:rPr lang="en-US" sz="900" dirty="0">
                <a:solidFill>
                  <a:schemeClr val="bg1"/>
                </a:solidFill>
                <a:latin typeface="Skyscanner Relative Book" panose="02000506040000020004" pitchFamily="2" charset="77"/>
                <a:ea typeface="Skyscanner Relative Book" panose="02000506040000020004" pitchFamily="2" charset="77"/>
              </a:rPr>
              <a:t> the treatment</a:t>
            </a:r>
          </a:p>
        </p:txBody>
      </p:sp>
      <p:sp>
        <p:nvSpPr>
          <p:cNvPr id="22" name="Rounded Rectangle 21">
            <a:extLst>
              <a:ext uri="{FF2B5EF4-FFF2-40B4-BE49-F238E27FC236}">
                <a16:creationId xmlns:a16="http://schemas.microsoft.com/office/drawing/2014/main" id="{11D6697A-A417-3949-A131-8D3537CB278C}"/>
              </a:ext>
            </a:extLst>
          </p:cNvPr>
          <p:cNvSpPr/>
          <p:nvPr/>
        </p:nvSpPr>
        <p:spPr>
          <a:xfrm>
            <a:off x="6964770" y="2710851"/>
            <a:ext cx="2627951"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after</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pic>
        <p:nvPicPr>
          <p:cNvPr id="23" name="Picture 22">
            <a:extLst>
              <a:ext uri="{FF2B5EF4-FFF2-40B4-BE49-F238E27FC236}">
                <a16:creationId xmlns:a16="http://schemas.microsoft.com/office/drawing/2014/main" id="{F775BA67-90AD-CC4A-98B8-11B03002F1E0}"/>
              </a:ext>
            </a:extLst>
          </p:cNvPr>
          <p:cNvPicPr>
            <a:picLocks noChangeAspect="1"/>
          </p:cNvPicPr>
          <p:nvPr/>
        </p:nvPicPr>
        <p:blipFill>
          <a:blip r:embed="rId7"/>
          <a:stretch>
            <a:fillRect/>
          </a:stretch>
        </p:blipFill>
        <p:spPr>
          <a:xfrm>
            <a:off x="6038672" y="3076435"/>
            <a:ext cx="4229592" cy="102143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7CB47B-C22C-024E-A6B1-F55DA2680B74}"/>
                  </a:ext>
                </a:extLst>
              </p:cNvPr>
              <p:cNvSpPr txBox="1"/>
              <p:nvPr/>
            </p:nvSpPr>
            <p:spPr>
              <a:xfrm>
                <a:off x="6070182" y="4215727"/>
                <a:ext cx="5222043" cy="2354491"/>
              </a:xfrm>
              <a:prstGeom prst="rect">
                <a:avLst/>
              </a:prstGeom>
              <a:noFill/>
            </p:spPr>
            <p:txBody>
              <a:bodyPr wrap="square" rtlCol="0">
                <a:spAutoFit/>
              </a:bodyPr>
              <a:lstStyle/>
              <a:p>
                <a:r>
                  <a:rPr lang="en-GB" sz="1050" dirty="0">
                    <a:solidFill>
                      <a:schemeClr val="accent4"/>
                    </a:solidFill>
                    <a:latin typeface="Skyscanner Relative Book" panose="02000506040000020004" pitchFamily="2" charset="77"/>
                    <a:ea typeface="Skyscanner Relative Book" panose="02000506040000020004" pitchFamily="2" charset="77"/>
                  </a:rPr>
                  <a:t>This estimator is telling us that the campaign is detrimental and that customers will decrease deposits by $119. Can we trust this?</a:t>
                </a: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Because this method doesn’t use counterfactuals for the untreated after the treatment period, then </a:t>
                </a:r>
                <a14:m>
                  <m:oMath xmlns:m="http://schemas.openxmlformats.org/officeDocument/2006/math">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𝑌</m:t>
                        </m:r>
                        <m:d>
                          <m:dPr>
                            <m:ctrlPr>
                              <a:rPr lang="en-GB" sz="1050" i="1">
                                <a:solidFill>
                                  <a:schemeClr val="accent4"/>
                                </a:solidFill>
                                <a:latin typeface="Cambria Math" panose="02040503050406030204" pitchFamily="18" charset="0"/>
                              </a:rPr>
                            </m:ctrlPr>
                          </m:dPr>
                          <m:e>
                            <m:r>
                              <a:rPr lang="en-GB" sz="1050" b="0" i="1" smtClean="0">
                                <a:solidFill>
                                  <a:schemeClr val="accent4"/>
                                </a:solidFill>
                                <a:latin typeface="Cambria Math" panose="02040503050406030204" pitchFamily="18" charset="0"/>
                              </a:rPr>
                              <m:t>1</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=0</m:t>
                        </m:r>
                      </m:e>
                    </m:d>
                    <m:r>
                      <a:rPr lang="en-GB" sz="1050" i="1">
                        <a:solidFill>
                          <a:schemeClr val="accent4"/>
                        </a:solidFill>
                        <a:latin typeface="Cambria Math" panose="02040503050406030204" pitchFamily="18" charset="0"/>
                      </a:rPr>
                      <m:t>=</m:t>
                    </m:r>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b="0" i="1" smtClean="0">
                                <a:solidFill>
                                  <a:schemeClr val="accent4"/>
                                </a:solidFill>
                                <a:latin typeface="Cambria Math" panose="02040503050406030204" pitchFamily="18" charset="0"/>
                              </a:rPr>
                              <m:t>1</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=0</m:t>
                        </m:r>
                      </m:e>
                    </m:d>
                  </m:oMath>
                </a14:m>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That is the </a:t>
                </a:r>
                <a:r>
                  <a:rPr lang="en-US" sz="1050" b="1" u="sng" dirty="0">
                    <a:solidFill>
                      <a:schemeClr val="accent4"/>
                    </a:solidFill>
                    <a:latin typeface="Skyscanner Relative Book" panose="02000506040000020004" pitchFamily="2" charset="77"/>
                    <a:ea typeface="Skyscanner Relative Book" panose="02000506040000020004" pitchFamily="2" charset="77"/>
                  </a:rPr>
                  <a:t>observed</a:t>
                </a:r>
                <a:r>
                  <a:rPr lang="en-US" sz="1050" dirty="0">
                    <a:solidFill>
                      <a:schemeClr val="accent4"/>
                    </a:solidFill>
                    <a:latin typeface="Skyscanner Relative Book" panose="02000506040000020004" pitchFamily="2" charset="77"/>
                    <a:ea typeface="Skyscanner Relative Book" panose="02000506040000020004" pitchFamily="2" charset="77"/>
                  </a:rPr>
                  <a:t> outcome for the </a:t>
                </a:r>
                <a:r>
                  <a:rPr lang="en-US" sz="1050" b="1" dirty="0">
                    <a:solidFill>
                      <a:schemeClr val="accent4"/>
                    </a:solidFill>
                    <a:latin typeface="Skyscanner Relative Book" panose="02000506040000020004" pitchFamily="2" charset="77"/>
                    <a:ea typeface="Skyscanner Relative Book" panose="02000506040000020004" pitchFamily="2" charset="77"/>
                  </a:rPr>
                  <a:t>untreated unit after the intervention </a:t>
                </a:r>
                <a:r>
                  <a:rPr lang="en-US" sz="1050" dirty="0">
                    <a:solidFill>
                      <a:schemeClr val="accent4"/>
                    </a:solidFill>
                    <a:latin typeface="Skyscanner Relative Book" panose="02000506040000020004" pitchFamily="2" charset="77"/>
                    <a:ea typeface="Skyscanner Relative Book" panose="02000506040000020004" pitchFamily="2" charset="77"/>
                  </a:rPr>
                  <a:t>is equal to the </a:t>
                </a:r>
                <a:r>
                  <a:rPr lang="en-US" sz="1050" b="1" u="sng" dirty="0">
                    <a:solidFill>
                      <a:schemeClr val="accent4"/>
                    </a:solidFill>
                    <a:latin typeface="Skyscanner Relative Book" panose="02000506040000020004" pitchFamily="2" charset="77"/>
                    <a:ea typeface="Skyscanner Relative Book" panose="02000506040000020004" pitchFamily="2" charset="77"/>
                  </a:rPr>
                  <a:t>counterfactual</a:t>
                </a:r>
                <a:r>
                  <a:rPr lang="en-US" sz="1050" dirty="0">
                    <a:solidFill>
                      <a:schemeClr val="accent4"/>
                    </a:solidFill>
                    <a:latin typeface="Skyscanner Relative Book" panose="02000506040000020004" pitchFamily="2" charset="77"/>
                    <a:ea typeface="Skyscanner Relative Book" panose="02000506040000020004" pitchFamily="2" charset="77"/>
                  </a:rPr>
                  <a:t> outcome for the </a:t>
                </a:r>
                <a:r>
                  <a:rPr lang="en-US" sz="1050" b="1" dirty="0">
                    <a:solidFill>
                      <a:schemeClr val="accent4"/>
                    </a:solidFill>
                    <a:latin typeface="Skyscanner Relative Book" panose="02000506040000020004" pitchFamily="2" charset="77"/>
                    <a:ea typeface="Skyscanner Relative Book" panose="02000506040000020004" pitchFamily="2" charset="77"/>
                  </a:rPr>
                  <a:t>untreated unit</a:t>
                </a:r>
                <a:r>
                  <a:rPr lang="en-US" sz="1050" dirty="0">
                    <a:solidFill>
                      <a:schemeClr val="accent4"/>
                    </a:solidFill>
                    <a:latin typeface="Skyscanner Relative Book" panose="02000506040000020004" pitchFamily="2" charset="77"/>
                    <a:ea typeface="Skyscanner Relative Book" panose="02000506040000020004" pitchFamily="2" charset="77"/>
                  </a:rPr>
                  <a:t> </a:t>
                </a:r>
                <a:r>
                  <a:rPr lang="en-US" sz="1050" b="1" dirty="0">
                    <a:solidFill>
                      <a:schemeClr val="accent4"/>
                    </a:solidFill>
                    <a:latin typeface="Skyscanner Relative Book" panose="02000506040000020004" pitchFamily="2" charset="77"/>
                    <a:ea typeface="Skyscanner Relative Book" panose="02000506040000020004" pitchFamily="2" charset="77"/>
                  </a:rPr>
                  <a:t>after the intervention.</a:t>
                </a:r>
              </a:p>
              <a:p>
                <a:pPr marL="171450" indent="-171450">
                  <a:buFont typeface="Arial" panose="020B0604020202020204" pitchFamily="34" charset="0"/>
                  <a:buChar char="•"/>
                </a:pPr>
                <a:r>
                  <a:rPr lang="en-US" sz="1050" dirty="0">
                    <a:solidFill>
                      <a:schemeClr val="accent4"/>
                    </a:solidFill>
                    <a:latin typeface="Skyscanner Relative Book" panose="02000506040000020004" pitchFamily="2" charset="77"/>
                    <a:ea typeface="Skyscanner Relative Book" panose="02000506040000020004" pitchFamily="2" charset="77"/>
                  </a:rPr>
                  <a:t>This assumes that </a:t>
                </a:r>
                <a14:m>
                  <m:oMath xmlns:m="http://schemas.openxmlformats.org/officeDocument/2006/math">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1</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=0</m:t>
                        </m:r>
                      </m:e>
                    </m:d>
                    <m:r>
                      <a:rPr lang="en-GB" sz="1050" i="1">
                        <a:solidFill>
                          <a:schemeClr val="accent4"/>
                        </a:solidFill>
                        <a:latin typeface="Cambria Math" panose="02040503050406030204" pitchFamily="18" charset="0"/>
                      </a:rPr>
                      <m:t>=</m:t>
                    </m:r>
                    <m:r>
                      <a:rPr lang="en-GB" sz="105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b="0" i="1" smtClean="0">
                                <a:solidFill>
                                  <a:schemeClr val="accent4"/>
                                </a:solidFill>
                                <a:latin typeface="Cambria Math" panose="02040503050406030204" pitchFamily="18" charset="0"/>
                              </a:rPr>
                              <m:t>1</m:t>
                            </m:r>
                          </m:e>
                        </m:d>
                      </m:e>
                      <m:e>
                        <m:r>
                          <a:rPr lang="en-GB" sz="1050" i="1">
                            <a:solidFill>
                              <a:schemeClr val="accent4"/>
                            </a:solidFill>
                            <a:latin typeface="Cambria Math" panose="02040503050406030204" pitchFamily="18" charset="0"/>
                          </a:rPr>
                          <m:t>𝐷</m:t>
                        </m:r>
                        <m:r>
                          <a:rPr lang="en-GB" sz="1050" i="1">
                            <a:solidFill>
                              <a:schemeClr val="accent4"/>
                            </a:solidFill>
                            <a:latin typeface="Cambria Math" panose="02040503050406030204" pitchFamily="18" charset="0"/>
                          </a:rPr>
                          <m:t>=1</m:t>
                        </m:r>
                      </m:e>
                    </m:d>
                  </m:oMath>
                </a14:m>
                <a:endParaRPr lang="en-GB" sz="1050" dirty="0">
                  <a:solidFill>
                    <a:schemeClr val="accent4"/>
                  </a:solidFill>
                  <a:latin typeface="Skyscanner Relative Book" panose="02000506040000020004" pitchFamily="2" charset="77"/>
                </a:endParaRPr>
              </a:p>
              <a:p>
                <a:pPr marL="171450" indent="-171450">
                  <a:buFont typeface="Arial" panose="020B0604020202020204" pitchFamily="34" charset="0"/>
                  <a:buChar char="•"/>
                </a:pPr>
                <a:r>
                  <a:rPr lang="en-US" sz="1050" b="1" dirty="0">
                    <a:solidFill>
                      <a:schemeClr val="accent1"/>
                    </a:solidFill>
                    <a:latin typeface="Skyscanner Relative Book" panose="02000506040000020004" pitchFamily="2" charset="77"/>
                    <a:ea typeface="Skyscanner Relative Book" panose="02000506040000020004" pitchFamily="2" charset="77"/>
                  </a:rPr>
                  <a:t>This would obviously be FALSE, </a:t>
                </a:r>
                <a:r>
                  <a:rPr lang="en-US" sz="1050" dirty="0">
                    <a:solidFill>
                      <a:schemeClr val="accent4"/>
                    </a:solidFill>
                    <a:latin typeface="Skyscanner Relative Book" panose="02000506040000020004" pitchFamily="2" charset="77"/>
                    <a:ea typeface="Skyscanner Relative Book" panose="02000506040000020004" pitchFamily="2" charset="77"/>
                  </a:rPr>
                  <a:t>because notice that this would only be true if both groups have a similar outcome</a:t>
                </a:r>
                <a:r>
                  <a:rPr lang="en-GB" sz="1050" dirty="0">
                    <a:solidFill>
                      <a:schemeClr val="accent4"/>
                    </a:solidFill>
                  </a:rPr>
                  <a:t>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rPr>
                          <m:t>𝑌</m:t>
                        </m:r>
                      </m:e>
                      <m:sub>
                        <m:r>
                          <a:rPr lang="en-GB" sz="105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i="1">
                            <a:solidFill>
                              <a:schemeClr val="accent4"/>
                            </a:solidFill>
                            <a:latin typeface="Cambria Math" panose="02040503050406030204" pitchFamily="18" charset="0"/>
                          </a:rPr>
                          <m:t>1</m:t>
                        </m:r>
                      </m:e>
                    </m:d>
                  </m:oMath>
                </a14:m>
                <a:r>
                  <a:rPr lang="en-US" sz="1050" dirty="0">
                    <a:solidFill>
                      <a:schemeClr val="accent4"/>
                    </a:solidFill>
                    <a:latin typeface="Skyscanner Relative Book" panose="02000506040000020004" pitchFamily="2" charset="77"/>
                    <a:ea typeface="Skyscanner Relative Book" panose="02000506040000020004" pitchFamily="2" charset="77"/>
                  </a:rPr>
                  <a:t> baseline:</a:t>
                </a:r>
              </a:p>
              <a:p>
                <a:pPr marL="628650" lvl="1" indent="-171450">
                  <a:buFont typeface="Arial" panose="020B0604020202020204" pitchFamily="34" charset="0"/>
                  <a:buChar char="•"/>
                </a:pPr>
                <a:r>
                  <a:rPr lang="en-GB" sz="1050" dirty="0">
                    <a:solidFill>
                      <a:schemeClr val="accent4"/>
                    </a:solidFill>
                    <a:latin typeface="Skyscanner Relative Book" panose="02000506040000020004" pitchFamily="2" charset="77"/>
                    <a:ea typeface="Skyscanner Relative Book" panose="02000506040000020004" pitchFamily="2" charset="77"/>
                  </a:rPr>
                  <a:t>For example, if </a:t>
                </a:r>
                <a:r>
                  <a:rPr lang="en-US" sz="1050" dirty="0">
                    <a:solidFill>
                      <a:schemeClr val="accent4"/>
                    </a:solidFill>
                    <a:latin typeface="Skyscanner Relative Book" panose="02000506040000020004" pitchFamily="2" charset="77"/>
                    <a:ea typeface="Skyscanner Relative Book" panose="02000506040000020004" pitchFamily="2" charset="77"/>
                  </a:rPr>
                  <a:t>Florianopolis has way more deposits than Porto Alegre, then </a:t>
                </a:r>
                <a14:m>
                  <m:oMath xmlns:m="http://schemas.openxmlformats.org/officeDocument/2006/math">
                    <m:r>
                      <a:rPr lang="en-GB" sz="1050" b="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b="0" i="1">
                                <a:solidFill>
                                  <a:schemeClr val="accent4"/>
                                </a:solidFill>
                                <a:latin typeface="Cambria Math" panose="02040503050406030204" pitchFamily="18" charset="0"/>
                              </a:rPr>
                              <m:t>𝑌</m:t>
                            </m:r>
                          </m:e>
                          <m:sub>
                            <m:r>
                              <a:rPr lang="en-GB" sz="1050" b="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b="0" i="1">
                                <a:solidFill>
                                  <a:schemeClr val="accent4"/>
                                </a:solidFill>
                                <a:latin typeface="Cambria Math" panose="02040503050406030204" pitchFamily="18" charset="0"/>
                              </a:rPr>
                              <m:t>1</m:t>
                            </m:r>
                          </m:e>
                        </m:d>
                      </m:e>
                      <m:e>
                        <m:r>
                          <a:rPr lang="en-GB" sz="1050" b="0" i="1">
                            <a:solidFill>
                              <a:schemeClr val="accent4"/>
                            </a:solidFill>
                            <a:latin typeface="Cambria Math" panose="02040503050406030204" pitchFamily="18" charset="0"/>
                          </a:rPr>
                          <m:t>𝐷</m:t>
                        </m:r>
                        <m:r>
                          <a:rPr lang="en-GB" sz="1050" b="0" i="1">
                            <a:solidFill>
                              <a:schemeClr val="accent4"/>
                            </a:solidFill>
                            <a:latin typeface="Cambria Math" panose="02040503050406030204" pitchFamily="18" charset="0"/>
                          </a:rPr>
                          <m:t>=0</m:t>
                        </m:r>
                      </m:e>
                    </m:d>
                    <m:r>
                      <a:rPr lang="en-GB" sz="1050" b="0" i="1" smtClean="0">
                        <a:solidFill>
                          <a:schemeClr val="accent4"/>
                        </a:solidFill>
                        <a:latin typeface="Cambria Math" panose="02040503050406030204" pitchFamily="18" charset="0"/>
                      </a:rPr>
                      <m:t>&gt;</m:t>
                    </m:r>
                    <m:r>
                      <a:rPr lang="en-GB" sz="1050" b="0" i="1">
                        <a:solidFill>
                          <a:schemeClr val="accent4"/>
                        </a:solidFill>
                        <a:latin typeface="Cambria Math" panose="02040503050406030204" pitchFamily="18" charset="0"/>
                      </a:rPr>
                      <m:t>𝐸</m:t>
                    </m:r>
                    <m:d>
                      <m:dPr>
                        <m:begChr m:val="["/>
                        <m:endChr m:val="]"/>
                        <m:ctrlPr>
                          <a:rPr lang="en-GB" sz="1050" i="1">
                            <a:solidFill>
                              <a:schemeClr val="accent4"/>
                            </a:solidFill>
                            <a:latin typeface="Cambria Math" panose="02040503050406030204" pitchFamily="18" charset="0"/>
                          </a:rPr>
                        </m:ctrlPr>
                      </m:dPr>
                      <m:e>
                        <m:sSub>
                          <m:sSubPr>
                            <m:ctrlPr>
                              <a:rPr lang="en-GB" sz="1050" i="1">
                                <a:solidFill>
                                  <a:schemeClr val="accent4"/>
                                </a:solidFill>
                                <a:latin typeface="Cambria Math" panose="02040503050406030204" pitchFamily="18" charset="0"/>
                              </a:rPr>
                            </m:ctrlPr>
                          </m:sSubPr>
                          <m:e>
                            <m:r>
                              <a:rPr lang="en-GB" sz="1050" b="0" i="1">
                                <a:solidFill>
                                  <a:schemeClr val="accent4"/>
                                </a:solidFill>
                                <a:latin typeface="Cambria Math" panose="02040503050406030204" pitchFamily="18" charset="0"/>
                              </a:rPr>
                              <m:t>𝑌</m:t>
                            </m:r>
                          </m:e>
                          <m:sub>
                            <m:r>
                              <a:rPr lang="en-GB" sz="1050" b="0" i="1">
                                <a:solidFill>
                                  <a:schemeClr val="accent4"/>
                                </a:solidFill>
                                <a:latin typeface="Cambria Math" panose="02040503050406030204" pitchFamily="18" charset="0"/>
                              </a:rPr>
                              <m:t>0</m:t>
                            </m:r>
                          </m:sub>
                        </m:sSub>
                        <m:d>
                          <m:dPr>
                            <m:ctrlPr>
                              <a:rPr lang="en-GB" sz="1050" i="1">
                                <a:solidFill>
                                  <a:schemeClr val="accent4"/>
                                </a:solidFill>
                                <a:latin typeface="Cambria Math" panose="02040503050406030204" pitchFamily="18" charset="0"/>
                              </a:rPr>
                            </m:ctrlPr>
                          </m:dPr>
                          <m:e>
                            <m:r>
                              <a:rPr lang="en-GB" sz="1050" b="0" i="1">
                                <a:solidFill>
                                  <a:schemeClr val="accent4"/>
                                </a:solidFill>
                                <a:latin typeface="Cambria Math" panose="02040503050406030204" pitchFamily="18" charset="0"/>
                              </a:rPr>
                              <m:t>1</m:t>
                            </m:r>
                          </m:e>
                        </m:d>
                      </m:e>
                      <m:e>
                        <m:r>
                          <a:rPr lang="en-GB" sz="1050" b="0" i="1">
                            <a:solidFill>
                              <a:schemeClr val="accent4"/>
                            </a:solidFill>
                            <a:latin typeface="Cambria Math" panose="02040503050406030204" pitchFamily="18" charset="0"/>
                          </a:rPr>
                          <m:t>𝐷</m:t>
                        </m:r>
                        <m:r>
                          <a:rPr lang="en-GB" sz="1050" b="0" i="1">
                            <a:solidFill>
                              <a:schemeClr val="accent4"/>
                            </a:solidFill>
                            <a:latin typeface="Cambria Math" panose="02040503050406030204" pitchFamily="18" charset="0"/>
                          </a:rPr>
                          <m:t>=1</m:t>
                        </m:r>
                      </m:e>
                    </m:d>
                  </m:oMath>
                </a14:m>
                <a:r>
                  <a:rPr lang="en-US" sz="1050" dirty="0">
                    <a:solidFill>
                      <a:schemeClr val="accent4"/>
                    </a:solidFill>
                    <a:latin typeface="Skyscanner Relative Book" panose="02000506040000020004" pitchFamily="2" charset="77"/>
                    <a:ea typeface="Skyscanner Relative Book" panose="02000506040000020004" pitchFamily="2" charset="77"/>
                  </a:rPr>
                  <a:t>, and the method presented above would be wrong.</a:t>
                </a: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mc:Choice>
        <mc:Fallback xmlns="">
          <p:sp>
            <p:nvSpPr>
              <p:cNvPr id="24" name="TextBox 23">
                <a:extLst>
                  <a:ext uri="{FF2B5EF4-FFF2-40B4-BE49-F238E27FC236}">
                    <a16:creationId xmlns:a16="http://schemas.microsoft.com/office/drawing/2014/main" id="{887CB47B-C22C-024E-A6B1-F55DA2680B74}"/>
                  </a:ext>
                </a:extLst>
              </p:cNvPr>
              <p:cNvSpPr txBox="1">
                <a:spLocks noRot="1" noChangeAspect="1" noMove="1" noResize="1" noEditPoints="1" noAdjustHandles="1" noChangeArrowheads="1" noChangeShapeType="1" noTextEdit="1"/>
              </p:cNvSpPr>
              <p:nvPr/>
            </p:nvSpPr>
            <p:spPr>
              <a:xfrm>
                <a:off x="6070182" y="4215727"/>
                <a:ext cx="5222043" cy="235449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748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1BDB7-507B-A944-B640-B7CE518C1DC9}"/>
              </a:ext>
            </a:extLst>
          </p:cNvPr>
          <p:cNvSpPr>
            <a:spLocks noGrp="1"/>
          </p:cNvSpPr>
          <p:nvPr>
            <p:ph type="body" sz="quarter" idx="11"/>
          </p:nvPr>
        </p:nvSpPr>
        <p:spPr>
          <a:xfrm>
            <a:off x="569155" y="1999024"/>
            <a:ext cx="10902467" cy="1523494"/>
          </a:xfrm>
        </p:spPr>
        <p:txBody>
          <a:bodyPr/>
          <a:lstStyle/>
          <a:p>
            <a:r>
              <a:rPr lang="en-US" dirty="0"/>
              <a:t>Master diagram of Causal Inference methods</a:t>
            </a:r>
          </a:p>
        </p:txBody>
      </p:sp>
    </p:spTree>
    <p:extLst>
      <p:ext uri="{BB962C8B-B14F-4D97-AF65-F5344CB8AC3E}">
        <p14:creationId xmlns:p14="http://schemas.microsoft.com/office/powerpoint/2010/main" val="787841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D91DF-B0EE-0543-9900-D96C06EAE24B}"/>
              </a:ext>
            </a:extLst>
          </p:cNvPr>
          <p:cNvSpPr>
            <a:spLocks noGrp="1"/>
          </p:cNvSpPr>
          <p:nvPr>
            <p:ph type="body" sz="quarter" idx="16"/>
          </p:nvPr>
        </p:nvSpPr>
        <p:spPr>
          <a:xfrm>
            <a:off x="569156" y="1195266"/>
            <a:ext cx="6657062" cy="300082"/>
          </a:xfrm>
        </p:spPr>
        <p:txBody>
          <a:bodyPr/>
          <a:lstStyle/>
          <a:p>
            <a:r>
              <a:rPr lang="en-US" sz="2000" dirty="0"/>
              <a:t>Use both ‘time’ and ‘space’ comparison</a:t>
            </a:r>
          </a:p>
        </p:txBody>
      </p:sp>
      <p:sp>
        <p:nvSpPr>
          <p:cNvPr id="4" name="Text Placeholder 3">
            <a:extLst>
              <a:ext uri="{FF2B5EF4-FFF2-40B4-BE49-F238E27FC236}">
                <a16:creationId xmlns:a16="http://schemas.microsoft.com/office/drawing/2014/main" id="{10913771-103B-DA4D-95F2-97B6E8CE8617}"/>
              </a:ext>
            </a:extLst>
          </p:cNvPr>
          <p:cNvSpPr>
            <a:spLocks noGrp="1"/>
          </p:cNvSpPr>
          <p:nvPr>
            <p:ph type="body" sz="quarter" idx="15"/>
          </p:nvPr>
        </p:nvSpPr>
        <p:spPr/>
        <p:txBody>
          <a:bodyPr/>
          <a:lstStyle/>
          <a:p>
            <a:r>
              <a:rPr lang="en-US" dirty="0" err="1"/>
              <a:t>DiD</a:t>
            </a:r>
            <a:r>
              <a:rPr lang="en-US" dirty="0"/>
              <a:t> correct approach</a:t>
            </a:r>
          </a:p>
        </p:txBody>
      </p:sp>
      <p:grpSp>
        <p:nvGrpSpPr>
          <p:cNvPr id="18" name="Group 17">
            <a:extLst>
              <a:ext uri="{FF2B5EF4-FFF2-40B4-BE49-F238E27FC236}">
                <a16:creationId xmlns:a16="http://schemas.microsoft.com/office/drawing/2014/main" id="{4F41FA0E-9F8F-8642-A6C3-4C8548EC410C}"/>
              </a:ext>
            </a:extLst>
          </p:cNvPr>
          <p:cNvGrpSpPr/>
          <p:nvPr/>
        </p:nvGrpSpPr>
        <p:grpSpPr>
          <a:xfrm>
            <a:off x="569156" y="2287680"/>
            <a:ext cx="7934288" cy="641227"/>
            <a:chOff x="569156" y="1875969"/>
            <a:chExt cx="7934288" cy="64122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B3F1239-DF29-C249-8A9B-72A7CBD25E36}"/>
                    </a:ext>
                  </a:extLst>
                </p:cNvPr>
                <p:cNvSpPr txBox="1"/>
                <p:nvPr/>
              </p:nvSpPr>
              <p:spPr>
                <a:xfrm>
                  <a:off x="569156" y="1894723"/>
                  <a:ext cx="79342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𝐴𝑇𝐸𝑇</m:t>
                        </m:r>
                        <m:r>
                          <a:rPr lang="en-GB" b="0" i="1" smtClean="0">
                            <a:solidFill>
                              <a:schemeClr val="accent4"/>
                            </a:solidFill>
                            <a:latin typeface="Cambria Math" panose="02040503050406030204" pitchFamily="18" charset="0"/>
                          </a:rPr>
                          <m:t>=</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=0</m:t>
                                </m:r>
                              </m:e>
                            </m:d>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0</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r>
                              <a:rPr lang="en-GB" i="1">
                                <a:solidFill>
                                  <a:schemeClr val="accent4"/>
                                </a:solidFill>
                                <a:latin typeface="Cambria Math" panose="02040503050406030204" pitchFamily="18" charset="0"/>
                              </a:rPr>
                              <m:t>𝑌</m:t>
                            </m:r>
                            <m:d>
                              <m:dPr>
                                <m:ctrlPr>
                                  <a:rPr lang="en-GB" i="1">
                                    <a:solidFill>
                                      <a:schemeClr val="accent4"/>
                                    </a:solidFill>
                                    <a:latin typeface="Cambria Math" panose="02040503050406030204" pitchFamily="18" charset="0"/>
                                  </a:rPr>
                                </m:ctrlPr>
                              </m:dPr>
                              <m:e>
                                <m:r>
                                  <a:rPr lang="en-GB" i="1">
                                    <a:solidFill>
                                      <a:schemeClr val="accent4"/>
                                    </a:solidFill>
                                    <a:latin typeface="Cambria Math" panose="02040503050406030204" pitchFamily="18" charset="0"/>
                                  </a:rPr>
                                  <m:t>0</m:t>
                                </m:r>
                              </m:e>
                            </m:d>
                          </m:e>
                          <m:e>
                            <m:r>
                              <a:rPr lang="en-GB" i="1">
                                <a:solidFill>
                                  <a:schemeClr val="accent4"/>
                                </a:solidFill>
                                <a:latin typeface="Cambria Math" panose="02040503050406030204" pitchFamily="18" charset="0"/>
                              </a:rPr>
                              <m:t>𝐷</m:t>
                            </m:r>
                            <m:r>
                              <a:rPr lang="en-GB" i="1">
                                <a:solidFill>
                                  <a:schemeClr val="accent4"/>
                                </a:solidFill>
                                <a:latin typeface="Cambria Math" panose="02040503050406030204" pitchFamily="18" charset="0"/>
                              </a:rPr>
                              <m:t>=0</m:t>
                            </m:r>
                          </m:e>
                        </m:d>
                        <m:r>
                          <a:rPr lang="en-GB" b="0" i="1" smtClean="0">
                            <a:solidFill>
                              <a:schemeClr val="accent4"/>
                            </a:solidFill>
                            <a:latin typeface="Cambria Math" panose="02040503050406030204" pitchFamily="18" charset="0"/>
                          </a:rPr>
                          <m:t>)</m:t>
                        </m:r>
                      </m:oMath>
                    </m:oMathPara>
                  </a14:m>
                  <a:endParaRPr lang="en-US" dirty="0">
                    <a:solidFill>
                      <a:schemeClr val="accent4"/>
                    </a:solidFill>
                  </a:endParaRPr>
                </a:p>
              </p:txBody>
            </p:sp>
          </mc:Choice>
          <mc:Fallback>
            <p:sp>
              <p:nvSpPr>
                <p:cNvPr id="6" name="TextBox 5">
                  <a:extLst>
                    <a:ext uri="{FF2B5EF4-FFF2-40B4-BE49-F238E27FC236}">
                      <a16:creationId xmlns:a16="http://schemas.microsoft.com/office/drawing/2014/main" id="{5B3F1239-DF29-C249-8A9B-72A7CBD25E36}"/>
                    </a:ext>
                  </a:extLst>
                </p:cNvPr>
                <p:cNvSpPr txBox="1">
                  <a:spLocks noRot="1" noChangeAspect="1" noMove="1" noResize="1" noEditPoints="1" noAdjustHandles="1" noChangeArrowheads="1" noChangeShapeType="1" noTextEdit="1"/>
                </p:cNvSpPr>
                <p:nvPr/>
              </p:nvSpPr>
              <p:spPr>
                <a:xfrm>
                  <a:off x="569156" y="1894723"/>
                  <a:ext cx="7934288" cy="276999"/>
                </a:xfrm>
                <a:prstGeom prst="rect">
                  <a:avLst/>
                </a:prstGeom>
                <a:blipFill>
                  <a:blip r:embed="rId2"/>
                  <a:stretch>
                    <a:fillRect l="-160" t="-4348" r="-479" b="-34783"/>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7F6B4947-1245-9549-9531-4A192776542B}"/>
                </a:ext>
              </a:extLst>
            </p:cNvPr>
            <p:cNvSpPr/>
            <p:nvPr/>
          </p:nvSpPr>
          <p:spPr>
            <a:xfrm>
              <a:off x="1566333" y="1875969"/>
              <a:ext cx="1473200" cy="312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9" name="Rounded Rectangle 8">
              <a:extLst>
                <a:ext uri="{FF2B5EF4-FFF2-40B4-BE49-F238E27FC236}">
                  <a16:creationId xmlns:a16="http://schemas.microsoft.com/office/drawing/2014/main" id="{317F6CA9-591A-134A-A9BC-A5B599F4CEAE}"/>
                </a:ext>
              </a:extLst>
            </p:cNvPr>
            <p:cNvSpPr/>
            <p:nvPr/>
          </p:nvSpPr>
          <p:spPr>
            <a:xfrm>
              <a:off x="1498600" y="2239315"/>
              <a:ext cx="1540933"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after</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sp>
          <p:nvSpPr>
            <p:cNvPr id="10" name="Rounded Rectangle 9">
              <a:extLst>
                <a:ext uri="{FF2B5EF4-FFF2-40B4-BE49-F238E27FC236}">
                  <a16:creationId xmlns:a16="http://schemas.microsoft.com/office/drawing/2014/main" id="{B556F86C-590D-B346-9065-3C6C3C6F0641}"/>
                </a:ext>
              </a:extLst>
            </p:cNvPr>
            <p:cNvSpPr/>
            <p:nvPr/>
          </p:nvSpPr>
          <p:spPr>
            <a:xfrm>
              <a:off x="3300110" y="1875969"/>
              <a:ext cx="1473200" cy="31235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79F2F815-5FA8-5343-8092-379CF74834BF}"/>
                </a:ext>
              </a:extLst>
            </p:cNvPr>
            <p:cNvSpPr/>
            <p:nvPr/>
          </p:nvSpPr>
          <p:spPr>
            <a:xfrm>
              <a:off x="3300110" y="2239315"/>
              <a:ext cx="1473200"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Skyscanner Relative Book" panose="02000506040000020004" pitchFamily="2" charset="77"/>
                  <a:ea typeface="Skyscanner Relative Book" panose="02000506040000020004" pitchFamily="2" charset="77"/>
                </a:rPr>
                <a:t>Florianopolis </a:t>
              </a:r>
              <a:r>
                <a:rPr lang="en-US" sz="900" b="1" dirty="0">
                  <a:solidFill>
                    <a:schemeClr val="bg1"/>
                  </a:solidFill>
                  <a:latin typeface="Skyscanner Relative Book" panose="02000506040000020004" pitchFamily="2" charset="77"/>
                  <a:ea typeface="Skyscanner Relative Book" panose="02000506040000020004" pitchFamily="2" charset="77"/>
                </a:rPr>
                <a:t>after</a:t>
              </a:r>
              <a:r>
                <a:rPr lang="en-US" sz="900" dirty="0">
                  <a:solidFill>
                    <a:schemeClr val="bg1"/>
                  </a:solidFill>
                  <a:latin typeface="Skyscanner Relative Book" panose="02000506040000020004" pitchFamily="2" charset="77"/>
                  <a:ea typeface="Skyscanner Relative Book" panose="02000506040000020004" pitchFamily="2" charset="77"/>
                </a:rPr>
                <a:t> the treatment</a:t>
              </a:r>
            </a:p>
          </p:txBody>
        </p:sp>
        <p:sp>
          <p:nvSpPr>
            <p:cNvPr id="12" name="Rounded Rectangle 11">
              <a:extLst>
                <a:ext uri="{FF2B5EF4-FFF2-40B4-BE49-F238E27FC236}">
                  <a16:creationId xmlns:a16="http://schemas.microsoft.com/office/drawing/2014/main" id="{3B4FCFC0-3494-0A4A-80F8-E31F22F4F4AB}"/>
                </a:ext>
              </a:extLst>
            </p:cNvPr>
            <p:cNvSpPr/>
            <p:nvPr/>
          </p:nvSpPr>
          <p:spPr>
            <a:xfrm>
              <a:off x="5165177" y="1894723"/>
              <a:ext cx="1473200" cy="312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3" name="Rounded Rectangle 12">
              <a:extLst>
                <a:ext uri="{FF2B5EF4-FFF2-40B4-BE49-F238E27FC236}">
                  <a16:creationId xmlns:a16="http://schemas.microsoft.com/office/drawing/2014/main" id="{6F32F6F6-E7DF-F740-AB1C-DD8E6C3480BB}"/>
                </a:ext>
              </a:extLst>
            </p:cNvPr>
            <p:cNvSpPr/>
            <p:nvPr/>
          </p:nvSpPr>
          <p:spPr>
            <a:xfrm>
              <a:off x="5131310" y="2236405"/>
              <a:ext cx="1540933"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before</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sp>
          <p:nvSpPr>
            <p:cNvPr id="14" name="Rounded Rectangle 13">
              <a:extLst>
                <a:ext uri="{FF2B5EF4-FFF2-40B4-BE49-F238E27FC236}">
                  <a16:creationId xmlns:a16="http://schemas.microsoft.com/office/drawing/2014/main" id="{0410069D-94C8-BA46-B303-B50368E893DB}"/>
                </a:ext>
              </a:extLst>
            </p:cNvPr>
            <p:cNvSpPr/>
            <p:nvPr/>
          </p:nvSpPr>
          <p:spPr>
            <a:xfrm>
              <a:off x="6898954" y="1882576"/>
              <a:ext cx="1473200" cy="31235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5" name="Rounded Rectangle 14">
              <a:extLst>
                <a:ext uri="{FF2B5EF4-FFF2-40B4-BE49-F238E27FC236}">
                  <a16:creationId xmlns:a16="http://schemas.microsoft.com/office/drawing/2014/main" id="{4092853A-36D9-A644-B6FE-FAFAE6B4770C}"/>
                </a:ext>
              </a:extLst>
            </p:cNvPr>
            <p:cNvSpPr/>
            <p:nvPr/>
          </p:nvSpPr>
          <p:spPr>
            <a:xfrm>
              <a:off x="6865087" y="2240196"/>
              <a:ext cx="1473200"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Skyscanner Relative Book" panose="02000506040000020004" pitchFamily="2" charset="77"/>
                  <a:ea typeface="Skyscanner Relative Book" panose="02000506040000020004" pitchFamily="2" charset="77"/>
                </a:rPr>
                <a:t>Florianopolis </a:t>
              </a:r>
              <a:r>
                <a:rPr lang="en-US" sz="900" b="1" dirty="0">
                  <a:solidFill>
                    <a:schemeClr val="bg1"/>
                  </a:solidFill>
                  <a:latin typeface="Skyscanner Relative Book" panose="02000506040000020004" pitchFamily="2" charset="77"/>
                  <a:ea typeface="Skyscanner Relative Book" panose="02000506040000020004" pitchFamily="2" charset="77"/>
                </a:rPr>
                <a:t>before</a:t>
              </a:r>
              <a:r>
                <a:rPr lang="en-US" sz="900" dirty="0">
                  <a:solidFill>
                    <a:schemeClr val="bg1"/>
                  </a:solidFill>
                  <a:latin typeface="Skyscanner Relative Book" panose="02000506040000020004" pitchFamily="2" charset="77"/>
                  <a:ea typeface="Skyscanner Relative Book" panose="02000506040000020004" pitchFamily="2" charset="77"/>
                </a:rPr>
                <a:t> the treatment</a:t>
              </a:r>
            </a:p>
          </p:txBody>
        </p:sp>
      </p:grpSp>
      <p:sp>
        <p:nvSpPr>
          <p:cNvPr id="17" name="TextBox 16">
            <a:extLst>
              <a:ext uri="{FF2B5EF4-FFF2-40B4-BE49-F238E27FC236}">
                <a16:creationId xmlns:a16="http://schemas.microsoft.com/office/drawing/2014/main" id="{830FF3EE-C98C-A64B-8E52-A9909B3B0BC8}"/>
              </a:ext>
            </a:extLst>
          </p:cNvPr>
          <p:cNvSpPr txBox="1"/>
          <p:nvPr/>
        </p:nvSpPr>
        <p:spPr>
          <a:xfrm>
            <a:off x="507123" y="1756833"/>
            <a:ext cx="5354209"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Correct definition of ATET:</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9" name="TextBox 18">
            <a:extLst>
              <a:ext uri="{FF2B5EF4-FFF2-40B4-BE49-F238E27FC236}">
                <a16:creationId xmlns:a16="http://schemas.microsoft.com/office/drawing/2014/main" id="{44CF9FA9-BD04-C54C-838B-9DC63FE45C34}"/>
              </a:ext>
            </a:extLst>
          </p:cNvPr>
          <p:cNvSpPr txBox="1"/>
          <p:nvPr/>
        </p:nvSpPr>
        <p:spPr>
          <a:xfrm>
            <a:off x="569157" y="3275111"/>
            <a:ext cx="5292176"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Option 1 for implementation: basic querying</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20" name="Picture 19">
            <a:extLst>
              <a:ext uri="{FF2B5EF4-FFF2-40B4-BE49-F238E27FC236}">
                <a16:creationId xmlns:a16="http://schemas.microsoft.com/office/drawing/2014/main" id="{9B491439-B3D4-5349-9FA9-DD5A348B1F32}"/>
              </a:ext>
            </a:extLst>
          </p:cNvPr>
          <p:cNvPicPr>
            <a:picLocks noChangeAspect="1"/>
          </p:cNvPicPr>
          <p:nvPr/>
        </p:nvPicPr>
        <p:blipFill>
          <a:blip r:embed="rId3"/>
          <a:stretch>
            <a:fillRect/>
          </a:stretch>
        </p:blipFill>
        <p:spPr>
          <a:xfrm>
            <a:off x="569156" y="3633728"/>
            <a:ext cx="5154311" cy="1125021"/>
          </a:xfrm>
          <a:prstGeom prst="rect">
            <a:avLst/>
          </a:prstGeom>
        </p:spPr>
      </p:pic>
      <p:sp>
        <p:nvSpPr>
          <p:cNvPr id="23" name="TextBox 22">
            <a:extLst>
              <a:ext uri="{FF2B5EF4-FFF2-40B4-BE49-F238E27FC236}">
                <a16:creationId xmlns:a16="http://schemas.microsoft.com/office/drawing/2014/main" id="{24AF5C78-E0C5-4243-8DD3-D3BC108EB038}"/>
              </a:ext>
            </a:extLst>
          </p:cNvPr>
          <p:cNvSpPr txBox="1"/>
          <p:nvPr/>
        </p:nvSpPr>
        <p:spPr>
          <a:xfrm>
            <a:off x="569156" y="4809589"/>
            <a:ext cx="5222043" cy="1223412"/>
          </a:xfrm>
          <a:prstGeom prst="rect">
            <a:avLst/>
          </a:prstGeom>
          <a:noFill/>
        </p:spPr>
        <p:txBody>
          <a:bodyPr wrap="square" rtlCol="0">
            <a:spAutoFit/>
          </a:bodyPr>
          <a:lstStyle/>
          <a:p>
            <a:r>
              <a:rPr lang="en-GB" sz="1050" dirty="0">
                <a:solidFill>
                  <a:schemeClr val="accent4"/>
                </a:solidFill>
                <a:latin typeface="Skyscanner Relative Book" panose="02000506040000020004" pitchFamily="2" charset="77"/>
                <a:ea typeface="Skyscanner Relative Book" panose="02000506040000020004" pitchFamily="2" charset="77"/>
              </a:rPr>
              <a:t>This estimator is telling us that we should expect deposits to increase $6.52 after the intervention. </a:t>
            </a:r>
          </a:p>
          <a:p>
            <a:endParaRPr lang="en-GB" sz="1050" dirty="0">
              <a:solidFill>
                <a:schemeClr val="accent4"/>
              </a:solidFill>
              <a:latin typeface="Skyscanner Relative Book" panose="02000506040000020004" pitchFamily="2" charset="77"/>
              <a:ea typeface="Skyscanner Relative Book" panose="02000506040000020004" pitchFamily="2" charset="77"/>
            </a:endParaRPr>
          </a:p>
          <a:p>
            <a:r>
              <a:rPr lang="en-GB" sz="1050" dirty="0">
                <a:solidFill>
                  <a:schemeClr val="accent4"/>
                </a:solidFill>
                <a:latin typeface="Skyscanner Relative Book" panose="02000506040000020004" pitchFamily="2" charset="77"/>
                <a:ea typeface="Skyscanner Relative Book" panose="02000506040000020004" pitchFamily="2" charset="77"/>
              </a:rPr>
              <a:t>Advantages:</a:t>
            </a:r>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Clr>
                <a:schemeClr val="bg1"/>
              </a:buClr>
              <a:buFont typeface="Wingdings" pitchFamily="2" charset="2"/>
              <a:buChar char="ü"/>
            </a:pPr>
            <a:r>
              <a:rPr lang="en-US" sz="1050" dirty="0">
                <a:solidFill>
                  <a:schemeClr val="accent4"/>
                </a:solidFill>
                <a:latin typeface="Skyscanner Relative Book" panose="02000506040000020004" pitchFamily="2" charset="77"/>
                <a:ea typeface="Skyscanner Relative Book" panose="02000506040000020004" pitchFamily="2" charset="77"/>
              </a:rPr>
              <a:t>Both control and treatment to not need to have the same level of the treatment variable. In other words, we can still compare Porto Alegre with Florianopolis even though they have different deposit levels.</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E0CB89C-AFE5-6E47-8107-888CDDD0EA5E}"/>
                  </a:ext>
                </a:extLst>
              </p:cNvPr>
              <p:cNvSpPr txBox="1"/>
              <p:nvPr/>
            </p:nvSpPr>
            <p:spPr>
              <a:xfrm>
                <a:off x="9000067" y="2094119"/>
                <a:ext cx="3056466" cy="830997"/>
              </a:xfrm>
              <a:prstGeom prst="rect">
                <a:avLst/>
              </a:prstGeom>
              <a:noFill/>
            </p:spPr>
            <p:txBody>
              <a:bodyPr wrap="square" rtlCol="0">
                <a:spAutoFit/>
              </a:bodyPr>
              <a:lstStyle/>
              <a:p>
                <a:r>
                  <a:rPr lang="en-GB" sz="1200" dirty="0">
                    <a:solidFill>
                      <a:schemeClr val="accent4"/>
                    </a:solidFill>
                    <a:latin typeface="Skyscanner Relative Book" panose="02000506040000020004" pitchFamily="2" charset="77"/>
                    <a:ea typeface="Skyscanner Relative Book" panose="02000506040000020004" pitchFamily="2" charset="77"/>
                  </a:rPr>
                  <a:t>Difference between the Difference between Treatment (</a:t>
                </a:r>
                <a14:m>
                  <m:oMath xmlns:m="http://schemas.openxmlformats.org/officeDocument/2006/math">
                    <m:r>
                      <a:rPr lang="en-GB" sz="1200" i="1">
                        <a:solidFill>
                          <a:schemeClr val="accent4"/>
                        </a:solidFill>
                        <a:latin typeface="Cambria Math" panose="02040503050406030204" pitchFamily="18" charset="0"/>
                      </a:rPr>
                      <m:t>𝐷</m:t>
                    </m:r>
                    <m:r>
                      <a:rPr lang="en-GB" sz="1200" i="1">
                        <a:solidFill>
                          <a:schemeClr val="accent4"/>
                        </a:solidFill>
                        <a:latin typeface="Cambria Math" panose="02040503050406030204" pitchFamily="18" charset="0"/>
                      </a:rPr>
                      <m:t>=1</m:t>
                    </m:r>
                  </m:oMath>
                </a14:m>
                <a:r>
                  <a:rPr lang="en-GB" sz="1200" dirty="0">
                    <a:solidFill>
                      <a:schemeClr val="accent4"/>
                    </a:solidFill>
                    <a:latin typeface="Skyscanner Relative Book" panose="02000506040000020004" pitchFamily="2" charset="77"/>
                    <a:ea typeface="Skyscanner Relative Book" panose="02000506040000020004" pitchFamily="2" charset="77"/>
                  </a:rPr>
                  <a:t>) and Control (</a:t>
                </a:r>
                <a14:m>
                  <m:oMath xmlns:m="http://schemas.openxmlformats.org/officeDocument/2006/math">
                    <m:r>
                      <a:rPr lang="en-GB" sz="1200" i="1">
                        <a:solidFill>
                          <a:schemeClr val="accent4"/>
                        </a:solidFill>
                        <a:latin typeface="Cambria Math" panose="02040503050406030204" pitchFamily="18" charset="0"/>
                      </a:rPr>
                      <m:t>𝐷</m:t>
                    </m:r>
                    <m:r>
                      <a:rPr lang="en-GB" sz="1200" i="1">
                        <a:solidFill>
                          <a:schemeClr val="accent4"/>
                        </a:solidFill>
                        <a:latin typeface="Cambria Math" panose="02040503050406030204" pitchFamily="18" charset="0"/>
                      </a:rPr>
                      <m:t>=0</m:t>
                    </m:r>
                  </m:oMath>
                </a14:m>
                <a:r>
                  <a:rPr lang="en-GB" sz="1200" dirty="0">
                    <a:solidFill>
                      <a:schemeClr val="accent4"/>
                    </a:solidFill>
                    <a:latin typeface="Skyscanner Relative Book" panose="02000506040000020004" pitchFamily="2" charset="77"/>
                    <a:ea typeface="Skyscanner Relative Book" panose="02000506040000020004" pitchFamily="2" charset="77"/>
                  </a:rPr>
                  <a:t>) after (</a:t>
                </a:r>
                <a14:m>
                  <m:oMath xmlns:m="http://schemas.openxmlformats.org/officeDocument/2006/math">
                    <m:r>
                      <a:rPr lang="en-GB" sz="1200" i="1">
                        <a:solidFill>
                          <a:schemeClr val="accent4"/>
                        </a:solidFill>
                        <a:latin typeface="Cambria Math" panose="02040503050406030204" pitchFamily="18" charset="0"/>
                      </a:rPr>
                      <m:t>𝑌</m:t>
                    </m:r>
                    <m:d>
                      <m:dPr>
                        <m:ctrlPr>
                          <a:rPr lang="en-GB" sz="1200" i="1">
                            <a:solidFill>
                              <a:schemeClr val="accent4"/>
                            </a:solidFill>
                            <a:latin typeface="Cambria Math" panose="02040503050406030204" pitchFamily="18" charset="0"/>
                          </a:rPr>
                        </m:ctrlPr>
                      </m:dPr>
                      <m:e>
                        <m:r>
                          <a:rPr lang="en-GB" sz="1200" i="1">
                            <a:solidFill>
                              <a:schemeClr val="accent4"/>
                            </a:solidFill>
                            <a:latin typeface="Cambria Math" panose="02040503050406030204" pitchFamily="18" charset="0"/>
                          </a:rPr>
                          <m:t>1</m:t>
                        </m:r>
                      </m:e>
                    </m:d>
                  </m:oMath>
                </a14:m>
                <a:r>
                  <a:rPr lang="en-GB" sz="1200" dirty="0">
                    <a:solidFill>
                      <a:schemeClr val="accent4"/>
                    </a:solidFill>
                    <a:latin typeface="Skyscanner Relative Book" panose="02000506040000020004" pitchFamily="2" charset="77"/>
                    <a:ea typeface="Skyscanner Relative Book" panose="02000506040000020004" pitchFamily="2" charset="77"/>
                  </a:rPr>
                  <a:t>) and before (</a:t>
                </a:r>
                <a14:m>
                  <m:oMath xmlns:m="http://schemas.openxmlformats.org/officeDocument/2006/math">
                    <m:r>
                      <a:rPr lang="en-GB" sz="1200" i="1">
                        <a:solidFill>
                          <a:schemeClr val="accent4"/>
                        </a:solidFill>
                        <a:latin typeface="Cambria Math" panose="02040503050406030204" pitchFamily="18" charset="0"/>
                      </a:rPr>
                      <m:t>𝑌</m:t>
                    </m:r>
                    <m:d>
                      <m:dPr>
                        <m:ctrlPr>
                          <a:rPr lang="en-GB" sz="1200" i="1">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0</m:t>
                        </m:r>
                      </m:e>
                    </m:d>
                  </m:oMath>
                </a14:m>
                <a:r>
                  <a:rPr lang="en-GB" sz="1200" dirty="0">
                    <a:solidFill>
                      <a:schemeClr val="accent4"/>
                    </a:solidFill>
                    <a:latin typeface="Skyscanner Relative Book" panose="02000506040000020004" pitchFamily="2" charset="77"/>
                    <a:ea typeface="Skyscanner Relative Book" panose="02000506040000020004" pitchFamily="2" charset="77"/>
                  </a:rPr>
                  <a:t>) the treatment</a:t>
                </a:r>
              </a:p>
            </p:txBody>
          </p:sp>
        </mc:Choice>
        <mc:Fallback>
          <p:sp>
            <p:nvSpPr>
              <p:cNvPr id="27" name="TextBox 26">
                <a:extLst>
                  <a:ext uri="{FF2B5EF4-FFF2-40B4-BE49-F238E27FC236}">
                    <a16:creationId xmlns:a16="http://schemas.microsoft.com/office/drawing/2014/main" id="{EE0CB89C-AFE5-6E47-8107-888CDDD0EA5E}"/>
                  </a:ext>
                </a:extLst>
              </p:cNvPr>
              <p:cNvSpPr txBox="1">
                <a:spLocks noRot="1" noChangeAspect="1" noMove="1" noResize="1" noEditPoints="1" noAdjustHandles="1" noChangeArrowheads="1" noChangeShapeType="1" noTextEdit="1"/>
              </p:cNvSpPr>
              <p:nvPr/>
            </p:nvSpPr>
            <p:spPr>
              <a:xfrm>
                <a:off x="9000067" y="2094119"/>
                <a:ext cx="3056466" cy="830997"/>
              </a:xfrm>
              <a:prstGeom prst="rect">
                <a:avLst/>
              </a:prstGeom>
              <a:blipFill>
                <a:blip r:embed="rId4"/>
                <a:stretch>
                  <a:fillRect t="-1515" b="-3030"/>
                </a:stretch>
              </a:blipFill>
            </p:spPr>
            <p:txBody>
              <a:bodyPr/>
              <a:lstStyle/>
              <a:p>
                <a:r>
                  <a:rPr lang="en-US">
                    <a:noFill/>
                  </a:rPr>
                  <a:t> </a:t>
                </a:r>
              </a:p>
            </p:txBody>
          </p:sp>
        </mc:Fallback>
      </mc:AlternateContent>
      <p:sp>
        <p:nvSpPr>
          <p:cNvPr id="28" name="Right Arrow 27">
            <a:extLst>
              <a:ext uri="{FF2B5EF4-FFF2-40B4-BE49-F238E27FC236}">
                <a16:creationId xmlns:a16="http://schemas.microsoft.com/office/drawing/2014/main" id="{1E533FE8-EFDB-8D48-85E4-6743EEDBC38A}"/>
              </a:ext>
            </a:extLst>
          </p:cNvPr>
          <p:cNvSpPr/>
          <p:nvPr/>
        </p:nvSpPr>
        <p:spPr>
          <a:xfrm>
            <a:off x="8578264" y="2388559"/>
            <a:ext cx="337646" cy="1507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D88D6066-47FB-6B49-918D-57BA7E2E65E7}"/>
              </a:ext>
            </a:extLst>
          </p:cNvPr>
          <p:cNvPicPr>
            <a:picLocks noChangeAspect="1"/>
          </p:cNvPicPr>
          <p:nvPr/>
        </p:nvPicPr>
        <p:blipFill>
          <a:blip r:embed="rId5"/>
          <a:stretch>
            <a:fillRect/>
          </a:stretch>
        </p:blipFill>
        <p:spPr>
          <a:xfrm>
            <a:off x="6277138" y="3275111"/>
            <a:ext cx="5277544" cy="3145981"/>
          </a:xfrm>
          <a:prstGeom prst="rect">
            <a:avLst/>
          </a:prstGeom>
        </p:spPr>
      </p:pic>
      <p:sp>
        <p:nvSpPr>
          <p:cNvPr id="32" name="Oval 31">
            <a:extLst>
              <a:ext uri="{FF2B5EF4-FFF2-40B4-BE49-F238E27FC236}">
                <a16:creationId xmlns:a16="http://schemas.microsoft.com/office/drawing/2014/main" id="{258CE69B-5F93-FF44-9A20-19AFDB9C4E2A}"/>
              </a:ext>
            </a:extLst>
          </p:cNvPr>
          <p:cNvSpPr/>
          <p:nvPr/>
        </p:nvSpPr>
        <p:spPr>
          <a:xfrm>
            <a:off x="10295467" y="5630333"/>
            <a:ext cx="338666" cy="29633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39247CD1-0DD0-1D47-8F88-29E1A691D7FC}"/>
              </a:ext>
            </a:extLst>
          </p:cNvPr>
          <p:cNvCxnSpPr/>
          <p:nvPr/>
        </p:nvCxnSpPr>
        <p:spPr>
          <a:xfrm>
            <a:off x="4773310" y="5054601"/>
            <a:ext cx="46755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084A442-905B-944A-A8CF-5DC19322164F}"/>
              </a:ext>
            </a:extLst>
          </p:cNvPr>
          <p:cNvCxnSpPr>
            <a:cxnSpLocks/>
          </p:cNvCxnSpPr>
          <p:nvPr/>
        </p:nvCxnSpPr>
        <p:spPr>
          <a:xfrm flipH="1" flipV="1">
            <a:off x="5063067" y="5122333"/>
            <a:ext cx="5139266" cy="54040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81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D91DF-B0EE-0543-9900-D96C06EAE24B}"/>
              </a:ext>
            </a:extLst>
          </p:cNvPr>
          <p:cNvSpPr>
            <a:spLocks noGrp="1"/>
          </p:cNvSpPr>
          <p:nvPr>
            <p:ph type="body" sz="quarter" idx="16"/>
          </p:nvPr>
        </p:nvSpPr>
        <p:spPr>
          <a:xfrm>
            <a:off x="569156" y="1195266"/>
            <a:ext cx="6657062" cy="300082"/>
          </a:xfrm>
        </p:spPr>
        <p:txBody>
          <a:bodyPr/>
          <a:lstStyle/>
          <a:p>
            <a:r>
              <a:rPr lang="en-US" sz="2000" dirty="0"/>
              <a:t>Use both ‘time’ and ‘space’ comparison</a:t>
            </a:r>
          </a:p>
        </p:txBody>
      </p:sp>
      <p:sp>
        <p:nvSpPr>
          <p:cNvPr id="4" name="Text Placeholder 3">
            <a:extLst>
              <a:ext uri="{FF2B5EF4-FFF2-40B4-BE49-F238E27FC236}">
                <a16:creationId xmlns:a16="http://schemas.microsoft.com/office/drawing/2014/main" id="{10913771-103B-DA4D-95F2-97B6E8CE8617}"/>
              </a:ext>
            </a:extLst>
          </p:cNvPr>
          <p:cNvSpPr>
            <a:spLocks noGrp="1"/>
          </p:cNvSpPr>
          <p:nvPr>
            <p:ph type="body" sz="quarter" idx="15"/>
          </p:nvPr>
        </p:nvSpPr>
        <p:spPr/>
        <p:txBody>
          <a:bodyPr/>
          <a:lstStyle/>
          <a:p>
            <a:r>
              <a:rPr lang="en-US" dirty="0" err="1"/>
              <a:t>DiD</a:t>
            </a:r>
            <a:r>
              <a:rPr lang="en-US" dirty="0"/>
              <a:t> correct approach</a:t>
            </a:r>
          </a:p>
        </p:txBody>
      </p:sp>
      <p:grpSp>
        <p:nvGrpSpPr>
          <p:cNvPr id="18" name="Group 17">
            <a:extLst>
              <a:ext uri="{FF2B5EF4-FFF2-40B4-BE49-F238E27FC236}">
                <a16:creationId xmlns:a16="http://schemas.microsoft.com/office/drawing/2014/main" id="{4F41FA0E-9F8F-8642-A6C3-4C8548EC410C}"/>
              </a:ext>
            </a:extLst>
          </p:cNvPr>
          <p:cNvGrpSpPr/>
          <p:nvPr/>
        </p:nvGrpSpPr>
        <p:grpSpPr>
          <a:xfrm>
            <a:off x="569156" y="2287680"/>
            <a:ext cx="7934288" cy="641227"/>
            <a:chOff x="569156" y="1875969"/>
            <a:chExt cx="7934288" cy="64122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B3F1239-DF29-C249-8A9B-72A7CBD25E36}"/>
                    </a:ext>
                  </a:extLst>
                </p:cNvPr>
                <p:cNvSpPr txBox="1"/>
                <p:nvPr/>
              </p:nvSpPr>
              <p:spPr>
                <a:xfrm>
                  <a:off x="569156" y="1894723"/>
                  <a:ext cx="79342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𝐴𝑇𝐸𝑇</m:t>
                        </m:r>
                        <m:r>
                          <a:rPr lang="en-GB" b="0" i="1" smtClean="0">
                            <a:solidFill>
                              <a:schemeClr val="accent4"/>
                            </a:solidFill>
                            <a:latin typeface="Cambria Math" panose="02040503050406030204" pitchFamily="18" charset="0"/>
                          </a:rPr>
                          <m:t>=</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1</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=0</m:t>
                                </m:r>
                              </m:e>
                            </m:d>
                          </m:e>
                        </m:d>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𝐸</m:t>
                        </m:r>
                        <m:d>
                          <m:dPr>
                            <m:begChr m:val="["/>
                            <m:endChr m:val="]"/>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𝑌</m:t>
                            </m:r>
                            <m:d>
                              <m:dPr>
                                <m:ctrlPr>
                                  <a:rPr lang="en-GB" b="0" i="1" smtClean="0">
                                    <a:solidFill>
                                      <a:schemeClr val="accent4"/>
                                    </a:solidFill>
                                    <a:latin typeface="Cambria Math" panose="02040503050406030204" pitchFamily="18" charset="0"/>
                                  </a:rPr>
                                </m:ctrlPr>
                              </m:dPr>
                              <m:e>
                                <m:r>
                                  <a:rPr lang="en-GB" b="0" i="1" smtClean="0">
                                    <a:solidFill>
                                      <a:schemeClr val="accent4"/>
                                    </a:solidFill>
                                    <a:latin typeface="Cambria Math" panose="02040503050406030204" pitchFamily="18" charset="0"/>
                                  </a:rPr>
                                  <m:t>0</m:t>
                                </m:r>
                              </m:e>
                            </m:d>
                          </m:e>
                          <m:e>
                            <m:r>
                              <a:rPr lang="en-GB" b="0" i="1" smtClean="0">
                                <a:solidFill>
                                  <a:schemeClr val="accent4"/>
                                </a:solidFill>
                                <a:latin typeface="Cambria Math" panose="02040503050406030204" pitchFamily="18" charset="0"/>
                              </a:rPr>
                              <m:t>𝐷</m:t>
                            </m:r>
                            <m:r>
                              <a:rPr lang="en-GB" b="0" i="1" smtClean="0">
                                <a:solidFill>
                                  <a:schemeClr val="accent4"/>
                                </a:solidFill>
                                <a:latin typeface="Cambria Math" panose="02040503050406030204" pitchFamily="18" charset="0"/>
                              </a:rPr>
                              <m:t>=1</m:t>
                            </m:r>
                          </m:e>
                        </m:d>
                        <m:r>
                          <a:rPr lang="en-GB" i="1">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𝐸</m:t>
                        </m:r>
                        <m:d>
                          <m:dPr>
                            <m:begChr m:val="["/>
                            <m:endChr m:val="]"/>
                            <m:ctrlPr>
                              <a:rPr lang="en-GB" i="1">
                                <a:solidFill>
                                  <a:schemeClr val="accent4"/>
                                </a:solidFill>
                                <a:latin typeface="Cambria Math" panose="02040503050406030204" pitchFamily="18" charset="0"/>
                              </a:rPr>
                            </m:ctrlPr>
                          </m:dPr>
                          <m:e>
                            <m:r>
                              <a:rPr lang="en-GB" i="1">
                                <a:solidFill>
                                  <a:schemeClr val="accent4"/>
                                </a:solidFill>
                                <a:latin typeface="Cambria Math" panose="02040503050406030204" pitchFamily="18" charset="0"/>
                              </a:rPr>
                              <m:t>𝑌</m:t>
                            </m:r>
                            <m:d>
                              <m:dPr>
                                <m:ctrlPr>
                                  <a:rPr lang="en-GB" i="1">
                                    <a:solidFill>
                                      <a:schemeClr val="accent4"/>
                                    </a:solidFill>
                                    <a:latin typeface="Cambria Math" panose="02040503050406030204" pitchFamily="18" charset="0"/>
                                  </a:rPr>
                                </m:ctrlPr>
                              </m:dPr>
                              <m:e>
                                <m:r>
                                  <a:rPr lang="en-GB" i="1">
                                    <a:solidFill>
                                      <a:schemeClr val="accent4"/>
                                    </a:solidFill>
                                    <a:latin typeface="Cambria Math" panose="02040503050406030204" pitchFamily="18" charset="0"/>
                                  </a:rPr>
                                  <m:t>0</m:t>
                                </m:r>
                              </m:e>
                            </m:d>
                          </m:e>
                          <m:e>
                            <m:r>
                              <a:rPr lang="en-GB" i="1">
                                <a:solidFill>
                                  <a:schemeClr val="accent4"/>
                                </a:solidFill>
                                <a:latin typeface="Cambria Math" panose="02040503050406030204" pitchFamily="18" charset="0"/>
                              </a:rPr>
                              <m:t>𝐷</m:t>
                            </m:r>
                            <m:r>
                              <a:rPr lang="en-GB" i="1">
                                <a:solidFill>
                                  <a:schemeClr val="accent4"/>
                                </a:solidFill>
                                <a:latin typeface="Cambria Math" panose="02040503050406030204" pitchFamily="18" charset="0"/>
                              </a:rPr>
                              <m:t>=0</m:t>
                            </m:r>
                          </m:e>
                        </m:d>
                        <m:r>
                          <a:rPr lang="en-GB" b="0" i="1" smtClean="0">
                            <a:solidFill>
                              <a:schemeClr val="accent4"/>
                            </a:solidFill>
                            <a:latin typeface="Cambria Math" panose="02040503050406030204" pitchFamily="18" charset="0"/>
                          </a:rPr>
                          <m:t>)</m:t>
                        </m:r>
                      </m:oMath>
                    </m:oMathPara>
                  </a14:m>
                  <a:endParaRPr lang="en-US" dirty="0">
                    <a:solidFill>
                      <a:schemeClr val="accent4"/>
                    </a:solidFill>
                  </a:endParaRPr>
                </a:p>
              </p:txBody>
            </p:sp>
          </mc:Choice>
          <mc:Fallback>
            <p:sp>
              <p:nvSpPr>
                <p:cNvPr id="6" name="TextBox 5">
                  <a:extLst>
                    <a:ext uri="{FF2B5EF4-FFF2-40B4-BE49-F238E27FC236}">
                      <a16:creationId xmlns:a16="http://schemas.microsoft.com/office/drawing/2014/main" id="{5B3F1239-DF29-C249-8A9B-72A7CBD25E36}"/>
                    </a:ext>
                  </a:extLst>
                </p:cNvPr>
                <p:cNvSpPr txBox="1">
                  <a:spLocks noRot="1" noChangeAspect="1" noMove="1" noResize="1" noEditPoints="1" noAdjustHandles="1" noChangeArrowheads="1" noChangeShapeType="1" noTextEdit="1"/>
                </p:cNvSpPr>
                <p:nvPr/>
              </p:nvSpPr>
              <p:spPr>
                <a:xfrm>
                  <a:off x="569156" y="1894723"/>
                  <a:ext cx="7934288" cy="276999"/>
                </a:xfrm>
                <a:prstGeom prst="rect">
                  <a:avLst/>
                </a:prstGeom>
                <a:blipFill>
                  <a:blip r:embed="rId2"/>
                  <a:stretch>
                    <a:fillRect l="-160" t="-4348" r="-479" b="-34783"/>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7F6B4947-1245-9549-9531-4A192776542B}"/>
                </a:ext>
              </a:extLst>
            </p:cNvPr>
            <p:cNvSpPr/>
            <p:nvPr/>
          </p:nvSpPr>
          <p:spPr>
            <a:xfrm>
              <a:off x="1566333" y="1875969"/>
              <a:ext cx="1473200" cy="312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9" name="Rounded Rectangle 8">
              <a:extLst>
                <a:ext uri="{FF2B5EF4-FFF2-40B4-BE49-F238E27FC236}">
                  <a16:creationId xmlns:a16="http://schemas.microsoft.com/office/drawing/2014/main" id="{317F6CA9-591A-134A-A9BC-A5B599F4CEAE}"/>
                </a:ext>
              </a:extLst>
            </p:cNvPr>
            <p:cNvSpPr/>
            <p:nvPr/>
          </p:nvSpPr>
          <p:spPr>
            <a:xfrm>
              <a:off x="1498600" y="2239315"/>
              <a:ext cx="1540933"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after</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sp>
          <p:nvSpPr>
            <p:cNvPr id="10" name="Rounded Rectangle 9">
              <a:extLst>
                <a:ext uri="{FF2B5EF4-FFF2-40B4-BE49-F238E27FC236}">
                  <a16:creationId xmlns:a16="http://schemas.microsoft.com/office/drawing/2014/main" id="{B556F86C-590D-B346-9065-3C6C3C6F0641}"/>
                </a:ext>
              </a:extLst>
            </p:cNvPr>
            <p:cNvSpPr/>
            <p:nvPr/>
          </p:nvSpPr>
          <p:spPr>
            <a:xfrm>
              <a:off x="3300110" y="1875969"/>
              <a:ext cx="1473200" cy="31235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79F2F815-5FA8-5343-8092-379CF74834BF}"/>
                </a:ext>
              </a:extLst>
            </p:cNvPr>
            <p:cNvSpPr/>
            <p:nvPr/>
          </p:nvSpPr>
          <p:spPr>
            <a:xfrm>
              <a:off x="3300110" y="2239315"/>
              <a:ext cx="1473200"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Skyscanner Relative Book" panose="02000506040000020004" pitchFamily="2" charset="77"/>
                  <a:ea typeface="Skyscanner Relative Book" panose="02000506040000020004" pitchFamily="2" charset="77"/>
                </a:rPr>
                <a:t>Florianopolis </a:t>
              </a:r>
              <a:r>
                <a:rPr lang="en-US" sz="900" b="1" dirty="0">
                  <a:solidFill>
                    <a:schemeClr val="bg1"/>
                  </a:solidFill>
                  <a:latin typeface="Skyscanner Relative Book" panose="02000506040000020004" pitchFamily="2" charset="77"/>
                  <a:ea typeface="Skyscanner Relative Book" panose="02000506040000020004" pitchFamily="2" charset="77"/>
                </a:rPr>
                <a:t>after</a:t>
              </a:r>
              <a:r>
                <a:rPr lang="en-US" sz="900" dirty="0">
                  <a:solidFill>
                    <a:schemeClr val="bg1"/>
                  </a:solidFill>
                  <a:latin typeface="Skyscanner Relative Book" panose="02000506040000020004" pitchFamily="2" charset="77"/>
                  <a:ea typeface="Skyscanner Relative Book" panose="02000506040000020004" pitchFamily="2" charset="77"/>
                </a:rPr>
                <a:t> the treatment</a:t>
              </a:r>
            </a:p>
          </p:txBody>
        </p:sp>
        <p:sp>
          <p:nvSpPr>
            <p:cNvPr id="12" name="Rounded Rectangle 11">
              <a:extLst>
                <a:ext uri="{FF2B5EF4-FFF2-40B4-BE49-F238E27FC236}">
                  <a16:creationId xmlns:a16="http://schemas.microsoft.com/office/drawing/2014/main" id="{3B4FCFC0-3494-0A4A-80F8-E31F22F4F4AB}"/>
                </a:ext>
              </a:extLst>
            </p:cNvPr>
            <p:cNvSpPr/>
            <p:nvPr/>
          </p:nvSpPr>
          <p:spPr>
            <a:xfrm>
              <a:off x="5165177" y="1894723"/>
              <a:ext cx="1473200" cy="312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3" name="Rounded Rectangle 12">
              <a:extLst>
                <a:ext uri="{FF2B5EF4-FFF2-40B4-BE49-F238E27FC236}">
                  <a16:creationId xmlns:a16="http://schemas.microsoft.com/office/drawing/2014/main" id="{6F32F6F6-E7DF-F740-AB1C-DD8E6C3480BB}"/>
                </a:ext>
              </a:extLst>
            </p:cNvPr>
            <p:cNvSpPr/>
            <p:nvPr/>
          </p:nvSpPr>
          <p:spPr>
            <a:xfrm>
              <a:off x="5131310" y="2236405"/>
              <a:ext cx="1540933"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Skyscanner Relative Book" panose="02000506040000020004" pitchFamily="2" charset="77"/>
                  <a:ea typeface="Skyscanner Relative Book" panose="02000506040000020004" pitchFamily="2" charset="77"/>
                </a:rPr>
                <a:t>Porto Alegre </a:t>
              </a:r>
              <a:r>
                <a:rPr lang="en-US" sz="900" b="1" dirty="0">
                  <a:solidFill>
                    <a:schemeClr val="tx1"/>
                  </a:solidFill>
                  <a:latin typeface="Skyscanner Relative Book" panose="02000506040000020004" pitchFamily="2" charset="77"/>
                  <a:ea typeface="Skyscanner Relative Book" panose="02000506040000020004" pitchFamily="2" charset="77"/>
                </a:rPr>
                <a:t>before</a:t>
              </a:r>
              <a:r>
                <a:rPr lang="en-US" sz="900" dirty="0">
                  <a:solidFill>
                    <a:schemeClr val="tx1"/>
                  </a:solidFill>
                  <a:latin typeface="Skyscanner Relative Book" panose="02000506040000020004" pitchFamily="2" charset="77"/>
                  <a:ea typeface="Skyscanner Relative Book" panose="02000506040000020004" pitchFamily="2" charset="77"/>
                </a:rPr>
                <a:t> the treatment</a:t>
              </a:r>
            </a:p>
          </p:txBody>
        </p:sp>
        <p:sp>
          <p:nvSpPr>
            <p:cNvPr id="14" name="Rounded Rectangle 13">
              <a:extLst>
                <a:ext uri="{FF2B5EF4-FFF2-40B4-BE49-F238E27FC236}">
                  <a16:creationId xmlns:a16="http://schemas.microsoft.com/office/drawing/2014/main" id="{0410069D-94C8-BA46-B303-B50368E893DB}"/>
                </a:ext>
              </a:extLst>
            </p:cNvPr>
            <p:cNvSpPr/>
            <p:nvPr/>
          </p:nvSpPr>
          <p:spPr>
            <a:xfrm>
              <a:off x="6898954" y="1882576"/>
              <a:ext cx="1473200" cy="31235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000" dirty="0">
                <a:latin typeface="Skyscanner Relative Book" panose="02000506040000020004" pitchFamily="2" charset="77"/>
                <a:ea typeface="Skyscanner Relative Book" panose="02000506040000020004" pitchFamily="2" charset="77"/>
              </a:endParaRPr>
            </a:p>
          </p:txBody>
        </p:sp>
        <p:sp>
          <p:nvSpPr>
            <p:cNvPr id="15" name="Rounded Rectangle 14">
              <a:extLst>
                <a:ext uri="{FF2B5EF4-FFF2-40B4-BE49-F238E27FC236}">
                  <a16:creationId xmlns:a16="http://schemas.microsoft.com/office/drawing/2014/main" id="{4092853A-36D9-A644-B6FE-FAFAE6B4770C}"/>
                </a:ext>
              </a:extLst>
            </p:cNvPr>
            <p:cNvSpPr/>
            <p:nvPr/>
          </p:nvSpPr>
          <p:spPr>
            <a:xfrm>
              <a:off x="6865087" y="2240196"/>
              <a:ext cx="1473200" cy="277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dirty="0">
                  <a:solidFill>
                    <a:schemeClr val="bg1"/>
                  </a:solidFill>
                  <a:latin typeface="Skyscanner Relative Book" panose="02000506040000020004" pitchFamily="2" charset="77"/>
                  <a:ea typeface="Skyscanner Relative Book" panose="02000506040000020004" pitchFamily="2" charset="77"/>
                </a:rPr>
                <a:t>Florianopolis </a:t>
              </a:r>
              <a:r>
                <a:rPr lang="en-US" sz="900" b="1" dirty="0">
                  <a:solidFill>
                    <a:schemeClr val="bg1"/>
                  </a:solidFill>
                  <a:latin typeface="Skyscanner Relative Book" panose="02000506040000020004" pitchFamily="2" charset="77"/>
                  <a:ea typeface="Skyscanner Relative Book" panose="02000506040000020004" pitchFamily="2" charset="77"/>
                </a:rPr>
                <a:t>before</a:t>
              </a:r>
              <a:r>
                <a:rPr lang="en-US" sz="900" dirty="0">
                  <a:solidFill>
                    <a:schemeClr val="bg1"/>
                  </a:solidFill>
                  <a:latin typeface="Skyscanner Relative Book" panose="02000506040000020004" pitchFamily="2" charset="77"/>
                  <a:ea typeface="Skyscanner Relative Book" panose="02000506040000020004" pitchFamily="2" charset="77"/>
                </a:rPr>
                <a:t> the treatment</a:t>
              </a:r>
            </a:p>
          </p:txBody>
        </p:sp>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73C0F11-8971-1347-BEE2-C79607F944F6}"/>
                  </a:ext>
                </a:extLst>
              </p:cNvPr>
              <p:cNvSpPr txBox="1"/>
              <p:nvPr/>
            </p:nvSpPr>
            <p:spPr>
              <a:xfrm>
                <a:off x="9000067" y="2094119"/>
                <a:ext cx="3056466" cy="830997"/>
              </a:xfrm>
              <a:prstGeom prst="rect">
                <a:avLst/>
              </a:prstGeom>
              <a:noFill/>
            </p:spPr>
            <p:txBody>
              <a:bodyPr wrap="square" rtlCol="0">
                <a:spAutoFit/>
              </a:bodyPr>
              <a:lstStyle/>
              <a:p>
                <a:r>
                  <a:rPr lang="en-GB" sz="1200" dirty="0">
                    <a:solidFill>
                      <a:schemeClr val="accent4"/>
                    </a:solidFill>
                    <a:latin typeface="Skyscanner Relative Book" panose="02000506040000020004" pitchFamily="2" charset="77"/>
                    <a:ea typeface="Skyscanner Relative Book" panose="02000506040000020004" pitchFamily="2" charset="77"/>
                  </a:rPr>
                  <a:t>Difference between the Difference between Treatment (</a:t>
                </a:r>
                <a14:m>
                  <m:oMath xmlns:m="http://schemas.openxmlformats.org/officeDocument/2006/math">
                    <m:r>
                      <a:rPr lang="en-GB" sz="1200" i="1">
                        <a:solidFill>
                          <a:schemeClr val="accent4"/>
                        </a:solidFill>
                        <a:latin typeface="Cambria Math" panose="02040503050406030204" pitchFamily="18" charset="0"/>
                      </a:rPr>
                      <m:t>𝐷</m:t>
                    </m:r>
                    <m:r>
                      <a:rPr lang="en-GB" sz="1200" i="1">
                        <a:solidFill>
                          <a:schemeClr val="accent4"/>
                        </a:solidFill>
                        <a:latin typeface="Cambria Math" panose="02040503050406030204" pitchFamily="18" charset="0"/>
                      </a:rPr>
                      <m:t>=1</m:t>
                    </m:r>
                  </m:oMath>
                </a14:m>
                <a:r>
                  <a:rPr lang="en-GB" sz="1200" dirty="0">
                    <a:solidFill>
                      <a:schemeClr val="accent4"/>
                    </a:solidFill>
                    <a:latin typeface="Skyscanner Relative Book" panose="02000506040000020004" pitchFamily="2" charset="77"/>
                    <a:ea typeface="Skyscanner Relative Book" panose="02000506040000020004" pitchFamily="2" charset="77"/>
                  </a:rPr>
                  <a:t>) and Control (</a:t>
                </a:r>
                <a14:m>
                  <m:oMath xmlns:m="http://schemas.openxmlformats.org/officeDocument/2006/math">
                    <m:r>
                      <a:rPr lang="en-GB" sz="1200" i="1">
                        <a:solidFill>
                          <a:schemeClr val="accent4"/>
                        </a:solidFill>
                        <a:latin typeface="Cambria Math" panose="02040503050406030204" pitchFamily="18" charset="0"/>
                      </a:rPr>
                      <m:t>𝐷</m:t>
                    </m:r>
                    <m:r>
                      <a:rPr lang="en-GB" sz="1200" i="1">
                        <a:solidFill>
                          <a:schemeClr val="accent4"/>
                        </a:solidFill>
                        <a:latin typeface="Cambria Math" panose="02040503050406030204" pitchFamily="18" charset="0"/>
                      </a:rPr>
                      <m:t>=0</m:t>
                    </m:r>
                  </m:oMath>
                </a14:m>
                <a:r>
                  <a:rPr lang="en-GB" sz="1200" dirty="0">
                    <a:solidFill>
                      <a:schemeClr val="accent4"/>
                    </a:solidFill>
                    <a:latin typeface="Skyscanner Relative Book" panose="02000506040000020004" pitchFamily="2" charset="77"/>
                    <a:ea typeface="Skyscanner Relative Book" panose="02000506040000020004" pitchFamily="2" charset="77"/>
                  </a:rPr>
                  <a:t>) after (</a:t>
                </a:r>
                <a14:m>
                  <m:oMath xmlns:m="http://schemas.openxmlformats.org/officeDocument/2006/math">
                    <m:r>
                      <a:rPr lang="en-GB" sz="1200" i="1">
                        <a:solidFill>
                          <a:schemeClr val="accent4"/>
                        </a:solidFill>
                        <a:latin typeface="Cambria Math" panose="02040503050406030204" pitchFamily="18" charset="0"/>
                      </a:rPr>
                      <m:t>𝑌</m:t>
                    </m:r>
                    <m:d>
                      <m:dPr>
                        <m:ctrlPr>
                          <a:rPr lang="en-GB" sz="1200" i="1">
                            <a:solidFill>
                              <a:schemeClr val="accent4"/>
                            </a:solidFill>
                            <a:latin typeface="Cambria Math" panose="02040503050406030204" pitchFamily="18" charset="0"/>
                          </a:rPr>
                        </m:ctrlPr>
                      </m:dPr>
                      <m:e>
                        <m:r>
                          <a:rPr lang="en-GB" sz="1200" i="1">
                            <a:solidFill>
                              <a:schemeClr val="accent4"/>
                            </a:solidFill>
                            <a:latin typeface="Cambria Math" panose="02040503050406030204" pitchFamily="18" charset="0"/>
                          </a:rPr>
                          <m:t>1</m:t>
                        </m:r>
                      </m:e>
                    </m:d>
                  </m:oMath>
                </a14:m>
                <a:r>
                  <a:rPr lang="en-GB" sz="1200" dirty="0">
                    <a:solidFill>
                      <a:schemeClr val="accent4"/>
                    </a:solidFill>
                    <a:latin typeface="Skyscanner Relative Book" panose="02000506040000020004" pitchFamily="2" charset="77"/>
                    <a:ea typeface="Skyscanner Relative Book" panose="02000506040000020004" pitchFamily="2" charset="77"/>
                  </a:rPr>
                  <a:t>) and before (</a:t>
                </a:r>
                <a14:m>
                  <m:oMath xmlns:m="http://schemas.openxmlformats.org/officeDocument/2006/math">
                    <m:r>
                      <a:rPr lang="en-GB" sz="1200" i="1">
                        <a:solidFill>
                          <a:schemeClr val="accent4"/>
                        </a:solidFill>
                        <a:latin typeface="Cambria Math" panose="02040503050406030204" pitchFamily="18" charset="0"/>
                      </a:rPr>
                      <m:t>𝑌</m:t>
                    </m:r>
                    <m:d>
                      <m:dPr>
                        <m:ctrlPr>
                          <a:rPr lang="en-GB" sz="1200" i="1">
                            <a:solidFill>
                              <a:schemeClr val="accent4"/>
                            </a:solidFill>
                            <a:latin typeface="Cambria Math" panose="02040503050406030204" pitchFamily="18" charset="0"/>
                          </a:rPr>
                        </m:ctrlPr>
                      </m:dPr>
                      <m:e>
                        <m:r>
                          <a:rPr lang="en-GB" sz="1200" b="0" i="1" smtClean="0">
                            <a:solidFill>
                              <a:schemeClr val="accent4"/>
                            </a:solidFill>
                            <a:latin typeface="Cambria Math" panose="02040503050406030204" pitchFamily="18" charset="0"/>
                          </a:rPr>
                          <m:t>0</m:t>
                        </m:r>
                      </m:e>
                    </m:d>
                  </m:oMath>
                </a14:m>
                <a:r>
                  <a:rPr lang="en-GB" sz="1200" dirty="0">
                    <a:solidFill>
                      <a:schemeClr val="accent4"/>
                    </a:solidFill>
                    <a:latin typeface="Skyscanner Relative Book" panose="02000506040000020004" pitchFamily="2" charset="77"/>
                    <a:ea typeface="Skyscanner Relative Book" panose="02000506040000020004" pitchFamily="2" charset="77"/>
                  </a:rPr>
                  <a:t>) the treatment</a:t>
                </a:r>
              </a:p>
            </p:txBody>
          </p:sp>
        </mc:Choice>
        <mc:Fallback>
          <p:sp>
            <p:nvSpPr>
              <p:cNvPr id="16" name="TextBox 15">
                <a:extLst>
                  <a:ext uri="{FF2B5EF4-FFF2-40B4-BE49-F238E27FC236}">
                    <a16:creationId xmlns:a16="http://schemas.microsoft.com/office/drawing/2014/main" id="{473C0F11-8971-1347-BEE2-C79607F944F6}"/>
                  </a:ext>
                </a:extLst>
              </p:cNvPr>
              <p:cNvSpPr txBox="1">
                <a:spLocks noRot="1" noChangeAspect="1" noMove="1" noResize="1" noEditPoints="1" noAdjustHandles="1" noChangeArrowheads="1" noChangeShapeType="1" noTextEdit="1"/>
              </p:cNvSpPr>
              <p:nvPr/>
            </p:nvSpPr>
            <p:spPr>
              <a:xfrm>
                <a:off x="9000067" y="2094119"/>
                <a:ext cx="3056466" cy="830997"/>
              </a:xfrm>
              <a:prstGeom prst="rect">
                <a:avLst/>
              </a:prstGeom>
              <a:blipFill>
                <a:blip r:embed="rId3"/>
                <a:stretch>
                  <a:fillRect t="-1515" b="-303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30FF3EE-C98C-A64B-8E52-A9909B3B0BC8}"/>
              </a:ext>
            </a:extLst>
          </p:cNvPr>
          <p:cNvSpPr txBox="1"/>
          <p:nvPr/>
        </p:nvSpPr>
        <p:spPr>
          <a:xfrm>
            <a:off x="507123" y="1756833"/>
            <a:ext cx="5354209"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Correct definition of ATET:</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9" name="TextBox 18">
            <a:extLst>
              <a:ext uri="{FF2B5EF4-FFF2-40B4-BE49-F238E27FC236}">
                <a16:creationId xmlns:a16="http://schemas.microsoft.com/office/drawing/2014/main" id="{44CF9FA9-BD04-C54C-838B-9DC63FE45C34}"/>
              </a:ext>
            </a:extLst>
          </p:cNvPr>
          <p:cNvSpPr txBox="1"/>
          <p:nvPr/>
        </p:nvSpPr>
        <p:spPr>
          <a:xfrm>
            <a:off x="569157" y="3275111"/>
            <a:ext cx="5292176" cy="307777"/>
          </a:xfrm>
          <a:prstGeom prst="rect">
            <a:avLst/>
          </a:prstGeom>
          <a:noFill/>
        </p:spPr>
        <p:txBody>
          <a:bodyPr wrap="square" rtlCol="0">
            <a:spAutoFit/>
          </a:bodyPr>
          <a:lstStyle/>
          <a:p>
            <a:r>
              <a:rPr lang="en-GB" sz="1400" b="1" dirty="0">
                <a:solidFill>
                  <a:schemeClr val="accent4"/>
                </a:solidFill>
                <a:latin typeface="Skyscanner Relative Book" panose="02000506040000020004" pitchFamily="2" charset="77"/>
                <a:ea typeface="Skyscanner Relative Book" panose="02000506040000020004" pitchFamily="2" charset="77"/>
              </a:rPr>
              <a:t>Option 2 for implementation: linear regression</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44F1099-A9D4-FF4B-A3FE-2917E9489610}"/>
                  </a:ext>
                </a:extLst>
              </p:cNvPr>
              <p:cNvSpPr txBox="1"/>
              <p:nvPr/>
            </p:nvSpPr>
            <p:spPr>
              <a:xfrm>
                <a:off x="664215" y="3714529"/>
                <a:ext cx="327743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𝑌</m:t>
                          </m:r>
                        </m:e>
                        <m:sub>
                          <m:r>
                            <a:rPr lang="en-GB" sz="1400" b="0" i="1" smtClean="0">
                              <a:solidFill>
                                <a:schemeClr val="accent4"/>
                              </a:solidFill>
                              <a:latin typeface="Cambria Math" panose="02040503050406030204" pitchFamily="18" charset="0"/>
                            </a:rPr>
                            <m:t>𝑖</m:t>
                          </m:r>
                        </m:sub>
                      </m:sSub>
                      <m:r>
                        <a:rPr lang="en-GB" sz="1400" b="0" i="1" smtClean="0">
                          <a:solidFill>
                            <a:schemeClr val="accent4"/>
                          </a:solidFill>
                          <a:latin typeface="Cambria Math" panose="02040503050406030204" pitchFamily="18" charset="0"/>
                        </a:rPr>
                        <m:t>=</m:t>
                      </m:r>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ea typeface="Cambria Math" panose="02040503050406030204" pitchFamily="18" charset="0"/>
                            </a:rPr>
                            <m:t>𝛽</m:t>
                          </m:r>
                        </m:e>
                        <m:sub>
                          <m:r>
                            <a:rPr lang="en-GB" sz="1400" b="0" i="1" smtClean="0">
                              <a:solidFill>
                                <a:schemeClr val="accent4"/>
                              </a:solidFill>
                              <a:latin typeface="Cambria Math" panose="02040503050406030204" pitchFamily="18" charset="0"/>
                            </a:rPr>
                            <m:t>0</m:t>
                          </m:r>
                        </m:sub>
                      </m:sSub>
                      <m:r>
                        <a:rPr lang="en-GB" sz="1400" b="0" i="1" smtClean="0">
                          <a:solidFill>
                            <a:schemeClr val="accent4"/>
                          </a:solidFill>
                          <a:latin typeface="Cambria Math" panose="02040503050406030204" pitchFamily="18" charset="0"/>
                        </a:rPr>
                        <m:t>+</m:t>
                      </m:r>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b="0" i="1" smtClean="0">
                              <a:solidFill>
                                <a:schemeClr val="accent4"/>
                              </a:solidFill>
                              <a:latin typeface="Cambria Math" panose="02040503050406030204" pitchFamily="18" charset="0"/>
                            </a:rPr>
                            <m:t>1</m:t>
                          </m:r>
                        </m:sub>
                      </m:sSub>
                      <m:r>
                        <a:rPr lang="en-GB" sz="1400" b="0" i="1" smtClean="0">
                          <a:solidFill>
                            <a:schemeClr val="accent4"/>
                          </a:solidFill>
                          <a:latin typeface="Cambria Math" panose="02040503050406030204" pitchFamily="18" charset="0"/>
                        </a:rPr>
                        <m:t>∗</m:t>
                      </m:r>
                      <m:r>
                        <a:rPr lang="en-GB" sz="1400" b="1" i="1" smtClean="0">
                          <a:solidFill>
                            <a:schemeClr val="tx2"/>
                          </a:solidFill>
                          <a:latin typeface="Cambria Math" panose="02040503050406030204" pitchFamily="18" charset="0"/>
                        </a:rPr>
                        <m:t>𝑫</m:t>
                      </m:r>
                      <m:r>
                        <a:rPr lang="en-GB" sz="1400" b="0" i="1" smtClean="0">
                          <a:solidFill>
                            <a:schemeClr val="accent4"/>
                          </a:solidFill>
                          <a:latin typeface="Cambria Math" panose="02040503050406030204" pitchFamily="18" charset="0"/>
                        </a:rPr>
                        <m:t>+</m:t>
                      </m:r>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b="0" i="1" smtClean="0">
                              <a:solidFill>
                                <a:schemeClr val="accent4"/>
                              </a:solidFill>
                              <a:latin typeface="Cambria Math" panose="02040503050406030204" pitchFamily="18" charset="0"/>
                            </a:rPr>
                            <m:t>2</m:t>
                          </m:r>
                        </m:sub>
                      </m:sSub>
                      <m:r>
                        <a:rPr lang="en-GB" sz="1400" i="1">
                          <a:solidFill>
                            <a:schemeClr val="accent4"/>
                          </a:solidFill>
                          <a:latin typeface="Cambria Math" panose="02040503050406030204" pitchFamily="18" charset="0"/>
                        </a:rPr>
                        <m:t>∗</m:t>
                      </m:r>
                      <m:r>
                        <a:rPr lang="en-GB" sz="1400" b="1" i="1" smtClean="0">
                          <a:solidFill>
                            <a:schemeClr val="bg2"/>
                          </a:solidFill>
                          <a:latin typeface="Cambria Math" panose="02040503050406030204" pitchFamily="18" charset="0"/>
                        </a:rPr>
                        <m:t>𝑻</m:t>
                      </m:r>
                      <m:r>
                        <a:rPr lang="en-GB" sz="1400" b="0" i="1" smtClean="0">
                          <a:solidFill>
                            <a:schemeClr val="accent4"/>
                          </a:solidFill>
                          <a:latin typeface="Cambria Math" panose="02040503050406030204" pitchFamily="18" charset="0"/>
                        </a:rPr>
                        <m:t>+</m:t>
                      </m:r>
                      <m:sSub>
                        <m:sSubPr>
                          <m:ctrlPr>
                            <a:rPr lang="en-GB" sz="1400" i="1">
                              <a:solidFill>
                                <a:schemeClr val="accent4"/>
                              </a:solidFill>
                              <a:latin typeface="Cambria Math" panose="02040503050406030204" pitchFamily="18" charset="0"/>
                            </a:rPr>
                          </m:ctrlPr>
                        </m:sSubPr>
                        <m:e>
                          <m:r>
                            <a:rPr lang="en-GB" sz="1400" i="1">
                              <a:solidFill>
                                <a:schemeClr val="accent4"/>
                              </a:solidFill>
                              <a:latin typeface="Cambria Math" panose="02040503050406030204" pitchFamily="18" charset="0"/>
                              <a:ea typeface="Cambria Math" panose="02040503050406030204" pitchFamily="18" charset="0"/>
                            </a:rPr>
                            <m:t>𝛽</m:t>
                          </m:r>
                        </m:e>
                        <m:sub>
                          <m:r>
                            <a:rPr lang="en-GB" sz="1400" b="0" i="1" smtClean="0">
                              <a:solidFill>
                                <a:schemeClr val="accent4"/>
                              </a:solidFill>
                              <a:latin typeface="Cambria Math" panose="02040503050406030204" pitchFamily="18" charset="0"/>
                            </a:rPr>
                            <m:t>3</m:t>
                          </m:r>
                        </m:sub>
                      </m:sSub>
                      <m:r>
                        <a:rPr lang="en-GB" sz="1400" i="1">
                          <a:solidFill>
                            <a:schemeClr val="accent4"/>
                          </a:solidFill>
                          <a:latin typeface="Cambria Math" panose="02040503050406030204" pitchFamily="18" charset="0"/>
                        </a:rPr>
                        <m:t>∗</m:t>
                      </m:r>
                      <m:r>
                        <a:rPr lang="en-GB" sz="1400" b="1" i="1" smtClean="0">
                          <a:solidFill>
                            <a:schemeClr val="tx2"/>
                          </a:solidFill>
                          <a:latin typeface="Cambria Math" panose="02040503050406030204" pitchFamily="18" charset="0"/>
                        </a:rPr>
                        <m:t>𝑫</m:t>
                      </m:r>
                      <m:r>
                        <a:rPr lang="en-GB" sz="1400" b="0" i="1" smtClean="0">
                          <a:solidFill>
                            <a:schemeClr val="accent4"/>
                          </a:solidFill>
                          <a:latin typeface="Cambria Math" panose="02040503050406030204" pitchFamily="18" charset="0"/>
                        </a:rPr>
                        <m:t>∗</m:t>
                      </m:r>
                      <m:r>
                        <a:rPr lang="en-GB" sz="1400" b="1" i="1" smtClean="0">
                          <a:solidFill>
                            <a:schemeClr val="bg2"/>
                          </a:solidFill>
                          <a:latin typeface="Cambria Math" panose="02040503050406030204" pitchFamily="18" charset="0"/>
                        </a:rPr>
                        <m:t>𝑻</m:t>
                      </m:r>
                      <m:r>
                        <a:rPr lang="en-GB" sz="1400" b="0" i="1" smtClean="0">
                          <a:solidFill>
                            <a:schemeClr val="accent4"/>
                          </a:solidFill>
                          <a:latin typeface="Cambria Math" panose="02040503050406030204" pitchFamily="18" charset="0"/>
                        </a:rPr>
                        <m:t>+</m:t>
                      </m:r>
                      <m:sSub>
                        <m:sSubPr>
                          <m:ctrlPr>
                            <a:rPr lang="en-GB" sz="1400" b="0" i="1" smtClean="0">
                              <a:solidFill>
                                <a:schemeClr val="accent4"/>
                              </a:solidFill>
                              <a:latin typeface="Cambria Math" panose="02040503050406030204" pitchFamily="18" charset="0"/>
                            </a:rPr>
                          </m:ctrlPr>
                        </m:sSubPr>
                        <m:e>
                          <m:r>
                            <a:rPr lang="en-GB" sz="1400" b="0" i="1" smtClean="0">
                              <a:solidFill>
                                <a:schemeClr val="accent4"/>
                              </a:solidFill>
                              <a:latin typeface="Cambria Math" panose="02040503050406030204" pitchFamily="18" charset="0"/>
                            </a:rPr>
                            <m:t>𝑒</m:t>
                          </m:r>
                        </m:e>
                        <m:sub>
                          <m:r>
                            <a:rPr lang="en-GB" sz="1400" b="0" i="1" smtClean="0">
                              <a:solidFill>
                                <a:schemeClr val="accent4"/>
                              </a:solidFill>
                              <a:latin typeface="Cambria Math" panose="02040503050406030204" pitchFamily="18" charset="0"/>
                            </a:rPr>
                            <m:t>𝑖</m:t>
                          </m:r>
                        </m:sub>
                      </m:sSub>
                    </m:oMath>
                  </m:oMathPara>
                </a14:m>
                <a:endParaRPr lang="en-US" sz="1400" dirty="0">
                  <a:solidFill>
                    <a:schemeClr val="accent4"/>
                  </a:solidFill>
                </a:endParaRPr>
              </a:p>
            </p:txBody>
          </p:sp>
        </mc:Choice>
        <mc:Fallback>
          <p:sp>
            <p:nvSpPr>
              <p:cNvPr id="25" name="TextBox 24">
                <a:extLst>
                  <a:ext uri="{FF2B5EF4-FFF2-40B4-BE49-F238E27FC236}">
                    <a16:creationId xmlns:a16="http://schemas.microsoft.com/office/drawing/2014/main" id="{744F1099-A9D4-FF4B-A3FE-2917E9489610}"/>
                  </a:ext>
                </a:extLst>
              </p:cNvPr>
              <p:cNvSpPr txBox="1">
                <a:spLocks noRot="1" noChangeAspect="1" noMove="1" noResize="1" noEditPoints="1" noAdjustHandles="1" noChangeArrowheads="1" noChangeShapeType="1" noTextEdit="1"/>
              </p:cNvSpPr>
              <p:nvPr/>
            </p:nvSpPr>
            <p:spPr>
              <a:xfrm>
                <a:off x="664215" y="3714529"/>
                <a:ext cx="3277436" cy="215444"/>
              </a:xfrm>
              <a:prstGeom prst="rect">
                <a:avLst/>
              </a:prstGeom>
              <a:blipFill>
                <a:blip r:embed="rId4"/>
                <a:stretch>
                  <a:fillRect l="-1158" t="-5556"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4B029E7-F96B-3C42-8863-56476EAD2F40}"/>
                  </a:ext>
                </a:extLst>
              </p:cNvPr>
              <p:cNvSpPr txBox="1"/>
              <p:nvPr/>
            </p:nvSpPr>
            <p:spPr>
              <a:xfrm>
                <a:off x="595757" y="4061614"/>
                <a:ext cx="4932976" cy="2708434"/>
              </a:xfrm>
              <a:prstGeom prst="rect">
                <a:avLst/>
              </a:prstGeom>
              <a:solidFill>
                <a:srgbClr val="FFFFFF"/>
              </a:solidFill>
            </p:spPr>
            <p:txBody>
              <a:bodyPr wrap="square" rtlCol="0">
                <a:spAutoFit/>
              </a:bodyPr>
              <a:lstStyle/>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If we are in the period </a:t>
                </a:r>
                <a:r>
                  <a:rPr lang="en-US" sz="1000" b="1" dirty="0">
                    <a:solidFill>
                      <a:schemeClr val="accent4"/>
                    </a:solidFill>
                    <a:latin typeface="Skyscanner Relative Book" panose="02000506040000020004" pitchFamily="2" charset="77"/>
                    <a:ea typeface="Skyscanner Relative Book" panose="02000506040000020004" pitchFamily="2" charset="77"/>
                  </a:rPr>
                  <a:t>before</a:t>
                </a:r>
                <a:r>
                  <a:rPr lang="en-US" sz="1000" dirty="0">
                    <a:solidFill>
                      <a:schemeClr val="accent4"/>
                    </a:solidFill>
                    <a:latin typeface="Skyscanner Relative Book" panose="02000506040000020004" pitchFamily="2" charset="77"/>
                    <a:ea typeface="Skyscanner Relative Book" panose="02000506040000020004" pitchFamily="2" charset="77"/>
                  </a:rPr>
                  <a:t> the treatment and deal with </a:t>
                </a:r>
                <a:r>
                  <a:rPr lang="en-US" sz="1000" b="1" dirty="0">
                    <a:solidFill>
                      <a:schemeClr val="bg1"/>
                    </a:solidFill>
                    <a:latin typeface="Skyscanner Relative Book" panose="02000506040000020004" pitchFamily="2" charset="77"/>
                    <a:ea typeface="Skyscanner Relative Book" panose="02000506040000020004" pitchFamily="2" charset="77"/>
                  </a:rPr>
                  <a:t>Florianopolis</a:t>
                </a:r>
                <a:r>
                  <a:rPr lang="en-US" sz="1000"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Then </a:t>
                </a:r>
                <a14:m>
                  <m:oMath xmlns:m="http://schemas.openxmlformats.org/officeDocument/2006/math">
                    <m:r>
                      <a:rPr lang="en-GB" sz="1000" b="1" i="1">
                        <a:solidFill>
                          <a:schemeClr val="tx2"/>
                        </a:solidFill>
                        <a:latin typeface="Cambria Math" panose="02040503050406030204" pitchFamily="18" charset="0"/>
                      </a:rPr>
                      <m:t>𝑫</m:t>
                    </m:r>
                    <m:r>
                      <a:rPr lang="en-GB" sz="1000" b="1" i="1" smtClean="0">
                        <a:solidFill>
                          <a:schemeClr val="tx2"/>
                        </a:solidFill>
                        <a:latin typeface="Cambria Math" panose="02040503050406030204" pitchFamily="18" charset="0"/>
                      </a:rPr>
                      <m:t>=</m:t>
                    </m:r>
                    <m:r>
                      <a:rPr lang="en-GB" sz="1000" b="1" i="1" smtClean="0">
                        <a:solidFill>
                          <a:schemeClr val="tx2"/>
                        </a:solidFill>
                        <a:latin typeface="Cambria Math" panose="02040503050406030204" pitchFamily="18" charset="0"/>
                      </a:rPr>
                      <m:t>𝟎</m:t>
                    </m:r>
                  </m:oMath>
                </a14:m>
                <a:r>
                  <a:rPr lang="en-US" sz="1000" dirty="0">
                    <a:solidFill>
                      <a:schemeClr val="accent4"/>
                    </a:solidFill>
                    <a:latin typeface="Skyscanner Relative Book" panose="02000506040000020004" pitchFamily="2" charset="77"/>
                    <a:ea typeface="Skyscanner Relative Book" panose="02000506040000020004" pitchFamily="2" charset="77"/>
                  </a:rPr>
                  <a:t>, </a:t>
                </a:r>
                <a14:m>
                  <m:oMath xmlns:m="http://schemas.openxmlformats.org/officeDocument/2006/math">
                    <m:r>
                      <a:rPr lang="en-GB" sz="1000" b="1" i="1">
                        <a:solidFill>
                          <a:schemeClr val="bg2"/>
                        </a:solidFill>
                        <a:latin typeface="Cambria Math" panose="02040503050406030204" pitchFamily="18" charset="0"/>
                      </a:rPr>
                      <m:t>𝑻</m:t>
                    </m:r>
                    <m:r>
                      <a:rPr lang="en-GB" sz="1000" b="1" i="1" smtClean="0">
                        <a:solidFill>
                          <a:schemeClr val="bg2"/>
                        </a:solidFill>
                        <a:latin typeface="Cambria Math" panose="02040503050406030204" pitchFamily="18" charset="0"/>
                      </a:rPr>
                      <m:t>=</m:t>
                    </m:r>
                    <m:r>
                      <a:rPr lang="en-GB" sz="1000" b="1" i="1" smtClean="0">
                        <a:solidFill>
                          <a:schemeClr val="bg2"/>
                        </a:solidFill>
                        <a:latin typeface="Cambria Math" panose="02040503050406030204" pitchFamily="18" charset="0"/>
                      </a:rPr>
                      <m:t>𝟎</m:t>
                    </m:r>
                  </m:oMath>
                </a14:m>
                <a:r>
                  <a:rPr lang="en-US" sz="1000" dirty="0">
                    <a:solidFill>
                      <a:schemeClr val="accent4"/>
                    </a:solidFill>
                    <a:latin typeface="Skyscanner Relative Book" panose="02000506040000020004" pitchFamily="2" charset="77"/>
                    <a:ea typeface="Skyscanner Relative Book" panose="02000506040000020004" pitchFamily="2" charset="77"/>
                  </a:rPr>
                  <a:t> -&gt;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𝑖</m:t>
                        </m:r>
                      </m:sub>
                    </m:sSub>
                    <m:r>
                      <a:rPr lang="en-GB" sz="1000" i="1">
                        <a:solidFill>
                          <a:schemeClr val="accent4"/>
                        </a:solidFill>
                        <a:latin typeface="Cambria Math" panose="02040503050406030204" pitchFamily="18" charset="0"/>
                      </a:rPr>
                      <m:t>=</m:t>
                    </m:r>
                    <m:sSub>
                      <m:sSubPr>
                        <m:ctrlPr>
                          <a:rPr lang="en-GB" sz="1000" i="1" smtClean="0">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0</m:t>
                        </m:r>
                      </m:sub>
                    </m:sSub>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628650" lvl="1" indent="-171450">
                  <a:buFont typeface="Arial" panose="020B0604020202020204" pitchFamily="34" charset="0"/>
                  <a:buChar char="•"/>
                </a:pP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0</m:t>
                        </m:r>
                      </m:sub>
                    </m:sSub>
                  </m:oMath>
                </a14:m>
                <a:r>
                  <a:rPr lang="en-US" sz="1000" dirty="0">
                    <a:solidFill>
                      <a:schemeClr val="accent4"/>
                    </a:solidFill>
                    <a:latin typeface="Skyscanner Relative Book" panose="02000506040000020004" pitchFamily="2" charset="77"/>
                    <a:ea typeface="Skyscanner Relative Book" panose="02000506040000020004" pitchFamily="2" charset="77"/>
                  </a:rPr>
                  <a:t> is the baseline for control</a:t>
                </a:r>
              </a:p>
              <a:p>
                <a:pPr marL="628650" lvl="1" indent="-171450">
                  <a:buFont typeface="Arial" panose="020B0604020202020204" pitchFamily="34" charset="0"/>
                  <a:buChar char="•"/>
                </a:pPr>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If we are in the period </a:t>
                </a:r>
                <a:r>
                  <a:rPr lang="en-US" sz="1000" b="1" dirty="0">
                    <a:solidFill>
                      <a:schemeClr val="accent4"/>
                    </a:solidFill>
                    <a:latin typeface="Skyscanner Relative Book" panose="02000506040000020004" pitchFamily="2" charset="77"/>
                    <a:ea typeface="Skyscanner Relative Book" panose="02000506040000020004" pitchFamily="2" charset="77"/>
                  </a:rPr>
                  <a:t>before</a:t>
                </a:r>
                <a:r>
                  <a:rPr lang="en-US" sz="1000" dirty="0">
                    <a:solidFill>
                      <a:schemeClr val="accent4"/>
                    </a:solidFill>
                    <a:latin typeface="Skyscanner Relative Book" panose="02000506040000020004" pitchFamily="2" charset="77"/>
                    <a:ea typeface="Skyscanner Relative Book" panose="02000506040000020004" pitchFamily="2" charset="77"/>
                  </a:rPr>
                  <a:t> the treatment and deal with </a:t>
                </a:r>
                <a:r>
                  <a:rPr lang="en-US" sz="1000" b="1" dirty="0">
                    <a:latin typeface="Skyscanner Relative Book" panose="02000506040000020004" pitchFamily="2" charset="77"/>
                    <a:ea typeface="Skyscanner Relative Book" panose="02000506040000020004" pitchFamily="2" charset="77"/>
                  </a:rPr>
                  <a:t>Porto Alegre</a:t>
                </a:r>
                <a:r>
                  <a:rPr lang="en-US" sz="1000"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Then </a:t>
                </a:r>
                <a14:m>
                  <m:oMath xmlns:m="http://schemas.openxmlformats.org/officeDocument/2006/math">
                    <m:r>
                      <a:rPr lang="en-GB" sz="1000" b="1" i="1">
                        <a:solidFill>
                          <a:schemeClr val="tx2"/>
                        </a:solidFill>
                        <a:latin typeface="Cambria Math" panose="02040503050406030204" pitchFamily="18" charset="0"/>
                      </a:rPr>
                      <m:t>𝑫</m:t>
                    </m:r>
                    <m:r>
                      <a:rPr lang="en-GB" sz="1000" b="1" i="1">
                        <a:solidFill>
                          <a:schemeClr val="tx2"/>
                        </a:solidFill>
                        <a:latin typeface="Cambria Math" panose="02040503050406030204" pitchFamily="18" charset="0"/>
                      </a:rPr>
                      <m:t>=</m:t>
                    </m:r>
                    <m:r>
                      <a:rPr lang="en-GB" sz="1000" b="1" i="1">
                        <a:solidFill>
                          <a:schemeClr val="tx2"/>
                        </a:solidFill>
                        <a:latin typeface="Cambria Math" panose="02040503050406030204" pitchFamily="18" charset="0"/>
                      </a:rPr>
                      <m:t>𝟏</m:t>
                    </m:r>
                  </m:oMath>
                </a14:m>
                <a:r>
                  <a:rPr lang="en-US" sz="1000" dirty="0">
                    <a:solidFill>
                      <a:schemeClr val="accent4"/>
                    </a:solidFill>
                    <a:latin typeface="Skyscanner Relative Book" panose="02000506040000020004" pitchFamily="2" charset="77"/>
                    <a:ea typeface="Skyscanner Relative Book" panose="02000506040000020004" pitchFamily="2" charset="77"/>
                  </a:rPr>
                  <a:t>, </a:t>
                </a:r>
                <a14:m>
                  <m:oMath xmlns:m="http://schemas.openxmlformats.org/officeDocument/2006/math">
                    <m:r>
                      <a:rPr lang="en-GB" sz="1000" b="1" i="1">
                        <a:solidFill>
                          <a:schemeClr val="bg2"/>
                        </a:solidFill>
                        <a:latin typeface="Cambria Math" panose="02040503050406030204" pitchFamily="18" charset="0"/>
                      </a:rPr>
                      <m:t>𝑻</m:t>
                    </m:r>
                    <m:r>
                      <a:rPr lang="en-GB" sz="1000" b="1" i="1">
                        <a:solidFill>
                          <a:schemeClr val="bg2"/>
                        </a:solidFill>
                        <a:latin typeface="Cambria Math" panose="02040503050406030204" pitchFamily="18" charset="0"/>
                      </a:rPr>
                      <m:t>=</m:t>
                    </m:r>
                    <m:r>
                      <a:rPr lang="en-GB" sz="1000" b="1" i="1">
                        <a:solidFill>
                          <a:schemeClr val="bg2"/>
                        </a:solidFill>
                        <a:latin typeface="Cambria Math" panose="02040503050406030204" pitchFamily="18" charset="0"/>
                      </a:rPr>
                      <m:t>𝟎</m:t>
                    </m:r>
                  </m:oMath>
                </a14:m>
                <a:r>
                  <a:rPr lang="en-US" sz="1000" dirty="0">
                    <a:solidFill>
                      <a:schemeClr val="accent4"/>
                    </a:solidFill>
                    <a:latin typeface="Skyscanner Relative Book" panose="02000506040000020004" pitchFamily="2" charset="77"/>
                    <a:ea typeface="Skyscanner Relative Book" panose="02000506040000020004" pitchFamily="2" charset="77"/>
                  </a:rPr>
                  <a:t> -&gt;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𝑖</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0</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1</m:t>
                        </m:r>
                      </m:sub>
                    </m:sSub>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628650" lvl="1" indent="-171450">
                  <a:buFont typeface="Arial" panose="020B0604020202020204" pitchFamily="34" charset="0"/>
                  <a:buChar char="•"/>
                </a:pP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1</m:t>
                        </m:r>
                      </m:sub>
                    </m:sSub>
                  </m:oMath>
                </a14:m>
                <a:r>
                  <a:rPr lang="en-US" sz="1000" dirty="0">
                    <a:solidFill>
                      <a:schemeClr val="accent4"/>
                    </a:solidFill>
                    <a:latin typeface="Skyscanner Relative Book" panose="02000506040000020004" pitchFamily="2" charset="77"/>
                    <a:ea typeface="Skyscanner Relative Book" panose="02000506040000020004" pitchFamily="2" charset="77"/>
                  </a:rPr>
                  <a:t> is the increment we get by going from control to treated</a:t>
                </a:r>
                <a:br>
                  <a:rPr lang="en-US" sz="1000" dirty="0">
                    <a:solidFill>
                      <a:schemeClr val="accent4"/>
                    </a:solidFill>
                    <a:latin typeface="Skyscanner Relative Book" panose="02000506040000020004" pitchFamily="2" charset="77"/>
                    <a:ea typeface="Skyscanner Relative Book" panose="02000506040000020004" pitchFamily="2" charset="77"/>
                  </a:rPr>
                </a:br>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If we are in the period </a:t>
                </a:r>
                <a:r>
                  <a:rPr lang="en-US" sz="1000" b="1" dirty="0">
                    <a:solidFill>
                      <a:schemeClr val="accent4"/>
                    </a:solidFill>
                    <a:latin typeface="Skyscanner Relative Book" panose="02000506040000020004" pitchFamily="2" charset="77"/>
                    <a:ea typeface="Skyscanner Relative Book" panose="02000506040000020004" pitchFamily="2" charset="77"/>
                  </a:rPr>
                  <a:t>after</a:t>
                </a:r>
                <a:r>
                  <a:rPr lang="en-US" sz="1000" dirty="0">
                    <a:solidFill>
                      <a:schemeClr val="accent4"/>
                    </a:solidFill>
                    <a:latin typeface="Skyscanner Relative Book" panose="02000506040000020004" pitchFamily="2" charset="77"/>
                    <a:ea typeface="Skyscanner Relative Book" panose="02000506040000020004" pitchFamily="2" charset="77"/>
                  </a:rPr>
                  <a:t> the treatment and deal with </a:t>
                </a:r>
                <a:r>
                  <a:rPr lang="en-US" sz="1000" b="1" dirty="0">
                    <a:solidFill>
                      <a:schemeClr val="bg1"/>
                    </a:solidFill>
                    <a:latin typeface="Skyscanner Relative Book" panose="02000506040000020004" pitchFamily="2" charset="77"/>
                    <a:ea typeface="Skyscanner Relative Book" panose="02000506040000020004" pitchFamily="2" charset="77"/>
                  </a:rPr>
                  <a:t>Florianopolis</a:t>
                </a:r>
                <a:r>
                  <a:rPr lang="en-US" sz="1000"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Then </a:t>
                </a:r>
                <a14:m>
                  <m:oMath xmlns:m="http://schemas.openxmlformats.org/officeDocument/2006/math">
                    <m:r>
                      <a:rPr lang="en-GB" sz="1000" b="1" i="1">
                        <a:solidFill>
                          <a:schemeClr val="tx2"/>
                        </a:solidFill>
                        <a:latin typeface="Cambria Math" panose="02040503050406030204" pitchFamily="18" charset="0"/>
                      </a:rPr>
                      <m:t>𝑫</m:t>
                    </m:r>
                    <m:r>
                      <a:rPr lang="en-GB" sz="1000" b="1" i="1">
                        <a:solidFill>
                          <a:schemeClr val="tx2"/>
                        </a:solidFill>
                        <a:latin typeface="Cambria Math" panose="02040503050406030204" pitchFamily="18" charset="0"/>
                      </a:rPr>
                      <m:t>=</m:t>
                    </m:r>
                    <m:r>
                      <a:rPr lang="en-GB" sz="1000" b="1" i="1">
                        <a:solidFill>
                          <a:schemeClr val="tx2"/>
                        </a:solidFill>
                        <a:latin typeface="Cambria Math" panose="02040503050406030204" pitchFamily="18" charset="0"/>
                      </a:rPr>
                      <m:t>𝟎</m:t>
                    </m:r>
                  </m:oMath>
                </a14:m>
                <a:r>
                  <a:rPr lang="en-US" sz="1000" dirty="0">
                    <a:solidFill>
                      <a:schemeClr val="accent4"/>
                    </a:solidFill>
                    <a:latin typeface="Skyscanner Relative Book" panose="02000506040000020004" pitchFamily="2" charset="77"/>
                    <a:ea typeface="Skyscanner Relative Book" panose="02000506040000020004" pitchFamily="2" charset="77"/>
                  </a:rPr>
                  <a:t>, </a:t>
                </a:r>
                <a14:m>
                  <m:oMath xmlns:m="http://schemas.openxmlformats.org/officeDocument/2006/math">
                    <m:r>
                      <a:rPr lang="en-GB" sz="1000" b="1" i="1">
                        <a:solidFill>
                          <a:schemeClr val="bg2"/>
                        </a:solidFill>
                        <a:latin typeface="Cambria Math" panose="02040503050406030204" pitchFamily="18" charset="0"/>
                      </a:rPr>
                      <m:t>𝑻</m:t>
                    </m:r>
                    <m:r>
                      <a:rPr lang="en-GB" sz="1000" b="1" i="1">
                        <a:solidFill>
                          <a:schemeClr val="bg2"/>
                        </a:solidFill>
                        <a:latin typeface="Cambria Math" panose="02040503050406030204" pitchFamily="18" charset="0"/>
                      </a:rPr>
                      <m:t>=</m:t>
                    </m:r>
                    <m:r>
                      <a:rPr lang="en-GB" sz="1000" b="1" i="1" smtClean="0">
                        <a:solidFill>
                          <a:schemeClr val="bg2"/>
                        </a:solidFill>
                        <a:latin typeface="Cambria Math" panose="02040503050406030204" pitchFamily="18" charset="0"/>
                      </a:rPr>
                      <m:t>𝟏</m:t>
                    </m:r>
                  </m:oMath>
                </a14:m>
                <a:r>
                  <a:rPr lang="en-US" sz="1000" dirty="0">
                    <a:solidFill>
                      <a:schemeClr val="accent4"/>
                    </a:solidFill>
                    <a:latin typeface="Skyscanner Relative Book" panose="02000506040000020004" pitchFamily="2" charset="77"/>
                    <a:ea typeface="Skyscanner Relative Book" panose="02000506040000020004" pitchFamily="2" charset="77"/>
                  </a:rPr>
                  <a:t> -&gt;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𝑖</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0</m:t>
                        </m:r>
                      </m:sub>
                    </m:sSub>
                    <m:r>
                      <a:rPr lang="en-GB" sz="1000" b="0" i="1" smtClean="0">
                        <a:solidFill>
                          <a:schemeClr val="accent4"/>
                        </a:solidFill>
                        <a:latin typeface="Cambria Math" panose="02040503050406030204" pitchFamily="18" charset="0"/>
                      </a:rPr>
                      <m:t>+</m:t>
                    </m:r>
                  </m:oMath>
                </a14:m>
                <a:r>
                  <a:rPr lang="en-GB" sz="1000" dirty="0">
                    <a:solidFill>
                      <a:schemeClr val="accent4"/>
                    </a:solidFill>
                  </a:rPr>
                  <a:t>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2</m:t>
                        </m:r>
                      </m:sub>
                    </m:sSub>
                  </m:oMath>
                </a14:m>
                <a:endParaRPr lang="en-GB" sz="1000" dirty="0">
                  <a:solidFill>
                    <a:schemeClr val="accent4"/>
                  </a:solidFill>
                </a:endParaRPr>
              </a:p>
              <a:p>
                <a:pPr marL="628650" lvl="1" indent="-171450">
                  <a:buFont typeface="Arial" panose="020B0604020202020204" pitchFamily="34" charset="0"/>
                  <a:buChar char="•"/>
                </a:pP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2</m:t>
                        </m:r>
                      </m:sub>
                    </m:sSub>
                    <m:r>
                      <a:rPr lang="en-GB" sz="1000" i="1">
                        <a:solidFill>
                          <a:schemeClr val="accent4"/>
                        </a:solidFill>
                        <a:latin typeface="Cambria Math" panose="02040503050406030204" pitchFamily="18" charset="0"/>
                      </a:rPr>
                      <m:t> </m:t>
                    </m:r>
                  </m:oMath>
                </a14:m>
                <a:r>
                  <a:rPr lang="en-US" sz="1000" dirty="0">
                    <a:solidFill>
                      <a:schemeClr val="accent4"/>
                    </a:solidFill>
                    <a:latin typeface="Skyscanner Relative Book" panose="02000506040000020004" pitchFamily="2" charset="77"/>
                    <a:ea typeface="Skyscanner Relative Book" panose="02000506040000020004" pitchFamily="2" charset="77"/>
                  </a:rPr>
                  <a:t>is the increment we get by going from period before to period after the intervention</a:t>
                </a:r>
              </a:p>
              <a:p>
                <a:pPr marL="628650" lvl="1" indent="-171450">
                  <a:buFont typeface="Arial" panose="020B0604020202020204" pitchFamily="34" charset="0"/>
                  <a:buChar char="•"/>
                </a:pPr>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If we are in the period </a:t>
                </a:r>
                <a:r>
                  <a:rPr lang="en-US" sz="1000" b="1" dirty="0">
                    <a:solidFill>
                      <a:schemeClr val="accent4"/>
                    </a:solidFill>
                    <a:latin typeface="Skyscanner Relative Book" panose="02000506040000020004" pitchFamily="2" charset="77"/>
                    <a:ea typeface="Skyscanner Relative Book" panose="02000506040000020004" pitchFamily="2" charset="77"/>
                  </a:rPr>
                  <a:t>after</a:t>
                </a:r>
                <a:r>
                  <a:rPr lang="en-US" sz="1000" dirty="0">
                    <a:solidFill>
                      <a:schemeClr val="accent4"/>
                    </a:solidFill>
                    <a:latin typeface="Skyscanner Relative Book" panose="02000506040000020004" pitchFamily="2" charset="77"/>
                    <a:ea typeface="Skyscanner Relative Book" panose="02000506040000020004" pitchFamily="2" charset="77"/>
                  </a:rPr>
                  <a:t> the treatment and deal with </a:t>
                </a:r>
                <a:r>
                  <a:rPr lang="en-US" sz="1000" b="1" dirty="0">
                    <a:latin typeface="Skyscanner Relative Book" panose="02000506040000020004" pitchFamily="2" charset="77"/>
                    <a:ea typeface="Skyscanner Relative Book" panose="02000506040000020004" pitchFamily="2" charset="77"/>
                  </a:rPr>
                  <a:t>Porto Alegre</a:t>
                </a:r>
                <a:r>
                  <a:rPr lang="en-US" sz="1000" dirty="0">
                    <a:solidFill>
                      <a:schemeClr val="accent4"/>
                    </a:solidFill>
                    <a:latin typeface="Skyscanner Relative Book" panose="02000506040000020004" pitchFamily="2" charset="77"/>
                    <a:ea typeface="Skyscanner Relative Book" panose="02000506040000020004" pitchFamily="2" charset="77"/>
                  </a:rPr>
                  <a:t>:</a:t>
                </a:r>
              </a:p>
              <a:p>
                <a:pPr marL="628650" lvl="1" indent="-171450">
                  <a:buFont typeface="Arial" panose="020B0604020202020204" pitchFamily="34" charset="0"/>
                  <a:buChar char="•"/>
                </a:pPr>
                <a:r>
                  <a:rPr lang="en-US" sz="1000" dirty="0">
                    <a:solidFill>
                      <a:schemeClr val="accent4"/>
                    </a:solidFill>
                    <a:latin typeface="Skyscanner Relative Book" panose="02000506040000020004" pitchFamily="2" charset="77"/>
                    <a:ea typeface="Skyscanner Relative Book" panose="02000506040000020004" pitchFamily="2" charset="77"/>
                  </a:rPr>
                  <a:t>Then </a:t>
                </a:r>
                <a14:m>
                  <m:oMath xmlns:m="http://schemas.openxmlformats.org/officeDocument/2006/math">
                    <m:r>
                      <a:rPr lang="en-GB" sz="1000" b="1" i="1">
                        <a:solidFill>
                          <a:schemeClr val="tx2"/>
                        </a:solidFill>
                        <a:latin typeface="Cambria Math" panose="02040503050406030204" pitchFamily="18" charset="0"/>
                      </a:rPr>
                      <m:t>𝑫</m:t>
                    </m:r>
                    <m:r>
                      <a:rPr lang="en-GB" sz="1000" b="1" i="1">
                        <a:solidFill>
                          <a:schemeClr val="tx2"/>
                        </a:solidFill>
                        <a:latin typeface="Cambria Math" panose="02040503050406030204" pitchFamily="18" charset="0"/>
                      </a:rPr>
                      <m:t>=</m:t>
                    </m:r>
                    <m:r>
                      <a:rPr lang="en-GB" sz="1000" b="1" i="1">
                        <a:solidFill>
                          <a:schemeClr val="tx2"/>
                        </a:solidFill>
                        <a:latin typeface="Cambria Math" panose="02040503050406030204" pitchFamily="18" charset="0"/>
                      </a:rPr>
                      <m:t>𝟏</m:t>
                    </m:r>
                  </m:oMath>
                </a14:m>
                <a:r>
                  <a:rPr lang="en-US" sz="1000" dirty="0">
                    <a:solidFill>
                      <a:schemeClr val="accent4"/>
                    </a:solidFill>
                    <a:latin typeface="Skyscanner Relative Book" panose="02000506040000020004" pitchFamily="2" charset="77"/>
                    <a:ea typeface="Skyscanner Relative Book" panose="02000506040000020004" pitchFamily="2" charset="77"/>
                  </a:rPr>
                  <a:t>, </a:t>
                </a:r>
                <a14:m>
                  <m:oMath xmlns:m="http://schemas.openxmlformats.org/officeDocument/2006/math">
                    <m:r>
                      <a:rPr lang="en-GB" sz="1000" b="1" i="1">
                        <a:solidFill>
                          <a:schemeClr val="bg2"/>
                        </a:solidFill>
                        <a:latin typeface="Cambria Math" panose="02040503050406030204" pitchFamily="18" charset="0"/>
                      </a:rPr>
                      <m:t>𝑻</m:t>
                    </m:r>
                    <m:r>
                      <a:rPr lang="en-GB" sz="1000" b="1" i="1">
                        <a:solidFill>
                          <a:schemeClr val="bg2"/>
                        </a:solidFill>
                        <a:latin typeface="Cambria Math" panose="02040503050406030204" pitchFamily="18" charset="0"/>
                      </a:rPr>
                      <m:t>=</m:t>
                    </m:r>
                    <m:r>
                      <a:rPr lang="en-GB" sz="1000" b="1" i="1" smtClean="0">
                        <a:solidFill>
                          <a:schemeClr val="bg2"/>
                        </a:solidFill>
                        <a:latin typeface="Cambria Math" panose="02040503050406030204" pitchFamily="18" charset="0"/>
                      </a:rPr>
                      <m:t>𝟏</m:t>
                    </m:r>
                  </m:oMath>
                </a14:m>
                <a:r>
                  <a:rPr lang="en-US" sz="1000" dirty="0">
                    <a:solidFill>
                      <a:schemeClr val="accent4"/>
                    </a:solidFill>
                    <a:latin typeface="Skyscanner Relative Book" panose="02000506040000020004" pitchFamily="2" charset="77"/>
                    <a:ea typeface="Skyscanner Relative Book" panose="02000506040000020004" pitchFamily="2" charset="77"/>
                  </a:rPr>
                  <a:t> -&gt; </a:t>
                </a: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rPr>
                          <m:t>𝑌</m:t>
                        </m:r>
                      </m:e>
                      <m:sub>
                        <m:r>
                          <a:rPr lang="en-GB" sz="1000" i="1">
                            <a:solidFill>
                              <a:schemeClr val="accent4"/>
                            </a:solidFill>
                            <a:latin typeface="Cambria Math" panose="02040503050406030204" pitchFamily="18" charset="0"/>
                          </a:rPr>
                          <m:t>𝑖</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0</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1</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2</m:t>
                        </m:r>
                      </m:sub>
                    </m:sSub>
                    <m:r>
                      <a:rPr lang="en-GB" sz="1000" i="1">
                        <a:solidFill>
                          <a:schemeClr val="accent4"/>
                        </a:solidFill>
                        <a:latin typeface="Cambria Math" panose="02040503050406030204" pitchFamily="18" charset="0"/>
                      </a:rPr>
                      <m:t>+</m:t>
                    </m:r>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i="1">
                            <a:solidFill>
                              <a:schemeClr val="accent4"/>
                            </a:solidFill>
                            <a:latin typeface="Cambria Math" panose="02040503050406030204" pitchFamily="18" charset="0"/>
                          </a:rPr>
                          <m:t>3</m:t>
                        </m:r>
                      </m:sub>
                    </m:sSub>
                  </m:oMath>
                </a14:m>
                <a:endParaRPr lang="en-US" sz="1000" dirty="0">
                  <a:solidFill>
                    <a:schemeClr val="accent4"/>
                  </a:solidFill>
                  <a:latin typeface="Skyscanner Relative Book" panose="02000506040000020004" pitchFamily="2" charset="77"/>
                  <a:ea typeface="Skyscanner Relative Book" panose="02000506040000020004" pitchFamily="2" charset="77"/>
                </a:endParaRPr>
              </a:p>
              <a:p>
                <a:pPr marL="628650" lvl="1" indent="-171450">
                  <a:buFont typeface="Arial" panose="020B0604020202020204" pitchFamily="34" charset="0"/>
                  <a:buChar char="•"/>
                </a:pPr>
                <a14:m>
                  <m:oMath xmlns:m="http://schemas.openxmlformats.org/officeDocument/2006/math">
                    <m:sSub>
                      <m:sSubPr>
                        <m:ctrlPr>
                          <a:rPr lang="en-GB" sz="1000" i="1">
                            <a:solidFill>
                              <a:schemeClr val="accent4"/>
                            </a:solidFill>
                            <a:latin typeface="Cambria Math" panose="02040503050406030204" pitchFamily="18" charset="0"/>
                          </a:rPr>
                        </m:ctrlPr>
                      </m:sSubPr>
                      <m:e>
                        <m:r>
                          <a:rPr lang="en-GB" sz="1000" i="1">
                            <a:solidFill>
                              <a:schemeClr val="accent4"/>
                            </a:solidFill>
                            <a:latin typeface="Cambria Math" panose="02040503050406030204" pitchFamily="18" charset="0"/>
                            <a:ea typeface="Cambria Math" panose="02040503050406030204" pitchFamily="18" charset="0"/>
                          </a:rPr>
                          <m:t>𝛽</m:t>
                        </m:r>
                      </m:e>
                      <m:sub>
                        <m:r>
                          <a:rPr lang="en-GB" sz="1000" b="0" i="1" smtClean="0">
                            <a:solidFill>
                              <a:schemeClr val="accent4"/>
                            </a:solidFill>
                            <a:latin typeface="Cambria Math" panose="02040503050406030204" pitchFamily="18" charset="0"/>
                          </a:rPr>
                          <m:t>3</m:t>
                        </m:r>
                      </m:sub>
                    </m:sSub>
                  </m:oMath>
                </a14:m>
                <a:r>
                  <a:rPr lang="en-US" sz="1000" dirty="0">
                    <a:solidFill>
                      <a:schemeClr val="accent4"/>
                    </a:solidFill>
                    <a:latin typeface="Skyscanner Relative Book" panose="02000506040000020004" pitchFamily="2" charset="77"/>
                    <a:ea typeface="Skyscanner Relative Book" panose="02000506040000020004" pitchFamily="2" charset="77"/>
                  </a:rPr>
                  <a:t> is the </a:t>
                </a:r>
                <a:r>
                  <a:rPr lang="en-US" sz="1000" dirty="0" err="1">
                    <a:solidFill>
                      <a:schemeClr val="accent4"/>
                    </a:solidFill>
                    <a:latin typeface="Skyscanner Relative Book" panose="02000506040000020004" pitchFamily="2" charset="77"/>
                    <a:ea typeface="Skyscanner Relative Book" panose="02000506040000020004" pitchFamily="2" charset="77"/>
                  </a:rPr>
                  <a:t>DiD</a:t>
                </a:r>
                <a:r>
                  <a:rPr lang="en-US" sz="1000" dirty="0">
                    <a:solidFill>
                      <a:schemeClr val="accent4"/>
                    </a:solidFill>
                    <a:latin typeface="Skyscanner Relative Book" panose="02000506040000020004" pitchFamily="2" charset="77"/>
                    <a:ea typeface="Skyscanner Relative Book" panose="02000506040000020004" pitchFamily="2" charset="77"/>
                  </a:rPr>
                  <a:t> estimator -&gt; incremental impact of going from pre to post intervention and from control to treated.</a:t>
                </a:r>
              </a:p>
            </p:txBody>
          </p:sp>
        </mc:Choice>
        <mc:Fallback>
          <p:sp>
            <p:nvSpPr>
              <p:cNvPr id="26" name="TextBox 25">
                <a:extLst>
                  <a:ext uri="{FF2B5EF4-FFF2-40B4-BE49-F238E27FC236}">
                    <a16:creationId xmlns:a16="http://schemas.microsoft.com/office/drawing/2014/main" id="{64B029E7-F96B-3C42-8863-56476EAD2F40}"/>
                  </a:ext>
                </a:extLst>
              </p:cNvPr>
              <p:cNvSpPr txBox="1">
                <a:spLocks noRot="1" noChangeAspect="1" noMove="1" noResize="1" noEditPoints="1" noAdjustHandles="1" noChangeArrowheads="1" noChangeShapeType="1" noTextEdit="1"/>
              </p:cNvSpPr>
              <p:nvPr/>
            </p:nvSpPr>
            <p:spPr>
              <a:xfrm>
                <a:off x="595757" y="4061614"/>
                <a:ext cx="4932976" cy="2708434"/>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7A28AFE-F48E-4742-AB3F-6CDFD9B52CB4}"/>
              </a:ext>
            </a:extLst>
          </p:cNvPr>
          <p:cNvPicPr>
            <a:picLocks noChangeAspect="1"/>
          </p:cNvPicPr>
          <p:nvPr/>
        </p:nvPicPr>
        <p:blipFill>
          <a:blip r:embed="rId6"/>
          <a:stretch>
            <a:fillRect/>
          </a:stretch>
        </p:blipFill>
        <p:spPr>
          <a:xfrm>
            <a:off x="5848860" y="3326310"/>
            <a:ext cx="6207673" cy="1822710"/>
          </a:xfrm>
          <a:prstGeom prst="rect">
            <a:avLst/>
          </a:prstGeom>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B73A6CD-14E7-D749-BF6B-962633E5F86D}"/>
                  </a:ext>
                </a:extLst>
              </p:cNvPr>
              <p:cNvSpPr txBox="1"/>
              <p:nvPr/>
            </p:nvSpPr>
            <p:spPr>
              <a:xfrm>
                <a:off x="5848860" y="5200219"/>
                <a:ext cx="6072207" cy="900246"/>
              </a:xfrm>
              <a:prstGeom prst="rect">
                <a:avLst/>
              </a:prstGeom>
              <a:noFill/>
            </p:spPr>
            <p:txBody>
              <a:bodyPr wrap="square" rtlCol="0">
                <a:spAutoFit/>
              </a:bodyPr>
              <a:lstStyle/>
              <a:p>
                <a:pPr marL="171450" indent="-171450">
                  <a:buFont typeface="Arial" panose="020B0604020202020204" pitchFamily="34" charset="0"/>
                  <a:buChar char="•"/>
                </a:pPr>
                <a:r>
                  <a:rPr lang="en-GB" sz="1050" dirty="0">
                    <a:solidFill>
                      <a:schemeClr val="accent4"/>
                    </a:solidFill>
                    <a:latin typeface="Skyscanner Relative Book" panose="02000506040000020004" pitchFamily="2" charset="77"/>
                    <a:ea typeface="Skyscanner Relative Book" panose="02000506040000020004" pitchFamily="2" charset="77"/>
                  </a:rPr>
                  <a:t>This interaction between Porto Alegre and July (</a:t>
                </a:r>
                <a14:m>
                  <m:oMath xmlns:m="http://schemas.openxmlformats.org/officeDocument/2006/math">
                    <m:sSub>
                      <m:sSubPr>
                        <m:ctrlPr>
                          <a:rPr lang="en-GB" sz="1050" i="1">
                            <a:solidFill>
                              <a:schemeClr val="accent4"/>
                            </a:solidFill>
                            <a:latin typeface="Cambria Math" panose="02040503050406030204" pitchFamily="18" charset="0"/>
                          </a:rPr>
                        </m:ctrlPr>
                      </m:sSubPr>
                      <m:e>
                        <m:r>
                          <a:rPr lang="en-GB" sz="1050" i="1">
                            <a:solidFill>
                              <a:schemeClr val="accent4"/>
                            </a:solidFill>
                            <a:latin typeface="Cambria Math" panose="02040503050406030204" pitchFamily="18" charset="0"/>
                            <a:ea typeface="Cambria Math" panose="02040503050406030204" pitchFamily="18" charset="0"/>
                          </a:rPr>
                          <m:t>𝛽</m:t>
                        </m:r>
                      </m:e>
                      <m:sub>
                        <m:r>
                          <a:rPr lang="en-GB" sz="1050" i="1">
                            <a:solidFill>
                              <a:schemeClr val="accent4"/>
                            </a:solidFill>
                            <a:latin typeface="Cambria Math" panose="02040503050406030204" pitchFamily="18" charset="0"/>
                          </a:rPr>
                          <m:t>3</m:t>
                        </m:r>
                      </m:sub>
                    </m:sSub>
                  </m:oMath>
                </a14:m>
                <a:r>
                  <a:rPr lang="en-GB" sz="1050" dirty="0">
                    <a:solidFill>
                      <a:schemeClr val="accent4"/>
                    </a:solidFill>
                    <a:latin typeface="Skyscanner Relative Book" panose="02000506040000020004" pitchFamily="2" charset="77"/>
                    <a:ea typeface="Skyscanner Relative Book" panose="02000506040000020004" pitchFamily="2" charset="77"/>
                  </a:rPr>
                  <a:t>) is telling us that we should expect deposits to increase $6.52 after the intervention. </a:t>
                </a:r>
              </a:p>
              <a:p>
                <a:pPr marL="171450" indent="-171450">
                  <a:buFont typeface="Arial" panose="020B0604020202020204" pitchFamily="34" charset="0"/>
                  <a:buChar char="•"/>
                </a:pPr>
                <a:r>
                  <a:rPr lang="en-GB" sz="1050" dirty="0">
                    <a:solidFill>
                      <a:schemeClr val="accent4"/>
                    </a:solidFill>
                    <a:latin typeface="Skyscanner Relative Book" panose="02000506040000020004" pitchFamily="2" charset="77"/>
                    <a:ea typeface="Skyscanner Relative Book" panose="02000506040000020004" pitchFamily="2" charset="77"/>
                  </a:rPr>
                  <a:t>Running the linear regression also helps us understand the other coefficients + it provides a view of our standard errors.</a:t>
                </a:r>
                <a:endParaRPr lang="en-US" sz="1050"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050" dirty="0">
                  <a:solidFill>
                    <a:schemeClr val="accent4"/>
                  </a:solidFill>
                  <a:latin typeface="Skyscanner Relative Book" panose="02000506040000020004" pitchFamily="2" charset="77"/>
                  <a:ea typeface="Skyscanner Relative Book" panose="02000506040000020004" pitchFamily="2" charset="77"/>
                </a:endParaRPr>
              </a:p>
            </p:txBody>
          </p:sp>
        </mc:Choice>
        <mc:Fallback>
          <p:sp>
            <p:nvSpPr>
              <p:cNvPr id="27" name="TextBox 26">
                <a:extLst>
                  <a:ext uri="{FF2B5EF4-FFF2-40B4-BE49-F238E27FC236}">
                    <a16:creationId xmlns:a16="http://schemas.microsoft.com/office/drawing/2014/main" id="{AB73A6CD-14E7-D749-BF6B-962633E5F86D}"/>
                  </a:ext>
                </a:extLst>
              </p:cNvPr>
              <p:cNvSpPr txBox="1">
                <a:spLocks noRot="1" noChangeAspect="1" noMove="1" noResize="1" noEditPoints="1" noAdjustHandles="1" noChangeArrowheads="1" noChangeShapeType="1" noTextEdit="1"/>
              </p:cNvSpPr>
              <p:nvPr/>
            </p:nvSpPr>
            <p:spPr>
              <a:xfrm>
                <a:off x="5848860" y="5200219"/>
                <a:ext cx="6072207" cy="900246"/>
              </a:xfrm>
              <a:prstGeom prst="rect">
                <a:avLst/>
              </a:prstGeom>
              <a:blipFill>
                <a:blip r:embed="rId7"/>
                <a:stretch>
                  <a:fillRect t="-1389"/>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332826F3-FC10-A44A-BB79-32DB980BDF3D}"/>
              </a:ext>
            </a:extLst>
          </p:cNvPr>
          <p:cNvSpPr/>
          <p:nvPr/>
        </p:nvSpPr>
        <p:spPr>
          <a:xfrm>
            <a:off x="8578264" y="2388559"/>
            <a:ext cx="337646" cy="1507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217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725EE-18A7-6542-8F6B-1489C4D32EE4}"/>
              </a:ext>
            </a:extLst>
          </p:cNvPr>
          <p:cNvSpPr>
            <a:spLocks noGrp="1"/>
          </p:cNvSpPr>
          <p:nvPr>
            <p:ph type="body" sz="quarter" idx="16"/>
          </p:nvPr>
        </p:nvSpPr>
        <p:spPr>
          <a:xfrm>
            <a:off x="569155" y="1195266"/>
            <a:ext cx="10742311" cy="300082"/>
          </a:xfrm>
        </p:spPr>
        <p:txBody>
          <a:bodyPr/>
          <a:lstStyle/>
          <a:p>
            <a:r>
              <a:rPr lang="en-US" sz="2000" dirty="0" err="1"/>
              <a:t>DiD</a:t>
            </a:r>
            <a:r>
              <a:rPr lang="en-US" sz="2000" dirty="0"/>
              <a:t> assume parallel trends of the target between treatment groups</a:t>
            </a:r>
          </a:p>
        </p:txBody>
      </p:sp>
      <p:sp>
        <p:nvSpPr>
          <p:cNvPr id="4" name="Text Placeholder 3">
            <a:extLst>
              <a:ext uri="{FF2B5EF4-FFF2-40B4-BE49-F238E27FC236}">
                <a16:creationId xmlns:a16="http://schemas.microsoft.com/office/drawing/2014/main" id="{CD48EB86-EF2A-0346-B586-102E67F7C219}"/>
              </a:ext>
            </a:extLst>
          </p:cNvPr>
          <p:cNvSpPr>
            <a:spLocks noGrp="1"/>
          </p:cNvSpPr>
          <p:nvPr>
            <p:ph type="body" sz="quarter" idx="15"/>
          </p:nvPr>
        </p:nvSpPr>
        <p:spPr/>
        <p:txBody>
          <a:bodyPr/>
          <a:lstStyle/>
          <a:p>
            <a:r>
              <a:rPr lang="en-US" dirty="0"/>
              <a:t>The weakness of </a:t>
            </a:r>
            <a:r>
              <a:rPr lang="en-US" dirty="0" err="1"/>
              <a:t>DiD</a:t>
            </a:r>
            <a:r>
              <a:rPr lang="en-US" dirty="0"/>
              <a:t>: Non-parallel trends</a:t>
            </a:r>
          </a:p>
        </p:txBody>
      </p:sp>
      <p:sp>
        <p:nvSpPr>
          <p:cNvPr id="5" name="TextBox 4">
            <a:extLst>
              <a:ext uri="{FF2B5EF4-FFF2-40B4-BE49-F238E27FC236}">
                <a16:creationId xmlns:a16="http://schemas.microsoft.com/office/drawing/2014/main" id="{B1398DDD-EA96-024A-88BA-1B1FA73E387E}"/>
              </a:ext>
            </a:extLst>
          </p:cNvPr>
          <p:cNvSpPr txBox="1"/>
          <p:nvPr/>
        </p:nvSpPr>
        <p:spPr>
          <a:xfrm>
            <a:off x="569155" y="1882576"/>
            <a:ext cx="4460045" cy="4616648"/>
          </a:xfrm>
          <a:prstGeom prst="rect">
            <a:avLst/>
          </a:prstGeom>
          <a:noFill/>
        </p:spPr>
        <p:txBody>
          <a:bodyPr wrap="square" rtlCol="0">
            <a:spAutoFit/>
          </a:bodyPr>
          <a:lstStyle/>
          <a:p>
            <a:pPr marL="171450" indent="-171450">
              <a:buFont typeface="Arial" panose="020B0604020202020204" pitchFamily="34" charset="0"/>
              <a:buChar char="•"/>
            </a:pPr>
            <a:r>
              <a:rPr lang="en-GB" sz="1400" b="1" dirty="0">
                <a:solidFill>
                  <a:schemeClr val="accent4"/>
                </a:solidFill>
                <a:latin typeface="Skyscanner Relative Book" panose="02000506040000020004" pitchFamily="2" charset="77"/>
                <a:ea typeface="Skyscanner Relative Book" panose="02000506040000020004" pitchFamily="2" charset="77"/>
              </a:rPr>
              <a:t>If the growth trend from the treated is different from the trend of the control, diff-in-diff will be biased. </a:t>
            </a:r>
          </a:p>
          <a:p>
            <a:pPr marL="171450"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This is a common problem with non-random data, where the decision to treat a region is based on its potential to respond well to the treatment, or when the treatment is targeted at regions that are not performing very well. </a:t>
            </a:r>
          </a:p>
          <a:p>
            <a:pPr marL="171450"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Take our marketing example. We decided to test billboards in Porto Alegre not in order to check the effect of billboards in general. </a:t>
            </a:r>
          </a:p>
          <a:p>
            <a:pPr marL="171450"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The reason is simply because sales perform poorly there. </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Perhaps online marketing is not working there. </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In this case, it could be that the growth we would see in Porto Alegre without a billboard would be lower than the growth we observe in other cities. </a:t>
            </a:r>
          </a:p>
          <a:p>
            <a:pPr marL="628650" lvl="1" indent="-1714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This would cause us to underestimate the effect of the billboard there.</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6" name="Picture 5">
            <a:extLst>
              <a:ext uri="{FF2B5EF4-FFF2-40B4-BE49-F238E27FC236}">
                <a16:creationId xmlns:a16="http://schemas.microsoft.com/office/drawing/2014/main" id="{B600A8D4-7BDD-3944-84CB-ABF638C941C1}"/>
              </a:ext>
            </a:extLst>
          </p:cNvPr>
          <p:cNvPicPr>
            <a:picLocks noChangeAspect="1"/>
          </p:cNvPicPr>
          <p:nvPr/>
        </p:nvPicPr>
        <p:blipFill>
          <a:blip r:embed="rId2"/>
          <a:stretch>
            <a:fillRect/>
          </a:stretch>
        </p:blipFill>
        <p:spPr>
          <a:xfrm>
            <a:off x="5149741" y="1882576"/>
            <a:ext cx="6703592" cy="4275584"/>
          </a:xfrm>
          <a:prstGeom prst="rect">
            <a:avLst/>
          </a:prstGeom>
        </p:spPr>
      </p:pic>
      <p:sp>
        <p:nvSpPr>
          <p:cNvPr id="7" name="TextBox 6">
            <a:extLst>
              <a:ext uri="{FF2B5EF4-FFF2-40B4-BE49-F238E27FC236}">
                <a16:creationId xmlns:a16="http://schemas.microsoft.com/office/drawing/2014/main" id="{CD764742-0912-9D4E-95F9-D27062B58C93}"/>
              </a:ext>
            </a:extLst>
          </p:cNvPr>
          <p:cNvSpPr txBox="1"/>
          <p:nvPr/>
        </p:nvSpPr>
        <p:spPr>
          <a:xfrm>
            <a:off x="8028407" y="4412819"/>
            <a:ext cx="3945467" cy="900246"/>
          </a:xfrm>
          <a:prstGeom prst="rect">
            <a:avLst/>
          </a:prstGeom>
          <a:noFill/>
        </p:spPr>
        <p:txBody>
          <a:bodyPr wrap="square" rtlCol="0">
            <a:spAutoFit/>
          </a:bodyPr>
          <a:lstStyle/>
          <a:p>
            <a:pPr marL="171450" indent="-171450">
              <a:buFont typeface="Arial" panose="020B0604020202020204" pitchFamily="34" charset="0"/>
              <a:buChar char="•"/>
            </a:pPr>
            <a:r>
              <a:rPr lang="en-GB" sz="1050" i="1" dirty="0">
                <a:solidFill>
                  <a:schemeClr val="accent4"/>
                </a:solidFill>
                <a:latin typeface="Skyscanner Relative Book" panose="02000506040000020004" pitchFamily="2" charset="77"/>
                <a:ea typeface="Skyscanner Relative Book" panose="02000506040000020004" pitchFamily="2" charset="77"/>
              </a:rPr>
              <a:t>In the period we selected, parallel trends were met, but our model might need more data to be more trustworthy.</a:t>
            </a:r>
          </a:p>
          <a:p>
            <a:pPr marL="171450" indent="-171450">
              <a:buFont typeface="Arial" panose="020B0604020202020204" pitchFamily="34" charset="0"/>
              <a:buChar char="•"/>
            </a:pPr>
            <a:r>
              <a:rPr lang="en-GB" sz="1050" i="1" dirty="0">
                <a:solidFill>
                  <a:schemeClr val="accent4"/>
                </a:solidFill>
                <a:latin typeface="Skyscanner Relative Book" panose="02000506040000020004" pitchFamily="2" charset="77"/>
                <a:ea typeface="Skyscanner Relative Book" panose="02000506040000020004" pitchFamily="2" charset="77"/>
              </a:rPr>
              <a:t>If we pulled historical data before May, then we would definitely be violating the parallel trend assumption!</a:t>
            </a:r>
            <a:endParaRPr lang="en-US" sz="1050" i="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endParaRPr lang="en-US" sz="1050" i="1"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894654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Synthetic Control </a:t>
            </a:r>
            <a:r>
              <a:rPr lang="en-US" dirty="0" err="1">
                <a:latin typeface="Skyscanner Relative Book" panose="02000506040000020004" pitchFamily="2" charset="77"/>
                <a:ea typeface="Skyscanner Relative Book" panose="02000506040000020004" pitchFamily="2" charset="77"/>
              </a:rPr>
              <a:t>DiD</a:t>
            </a:r>
            <a:br>
              <a:rPr lang="en-US" dirty="0">
                <a:latin typeface="Skyscanner Relative Book" panose="02000506040000020004" pitchFamily="2" charset="77"/>
                <a:ea typeface="Skyscanner Relative Book" panose="02000506040000020004" pitchFamily="2" charset="77"/>
              </a:rPr>
            </a:br>
            <a:r>
              <a:rPr lang="en-GB" sz="2400" dirty="0">
                <a:latin typeface="Skyscanner Relative Book" panose="02000506040000020004" pitchFamily="2" charset="77"/>
                <a:ea typeface="Skyscanner Relative Book" panose="02000506040000020004" pitchFamily="2" charset="77"/>
              </a:rPr>
              <a:t>Finding a good control unit is difficult… so why use only one??</a:t>
            </a:r>
            <a:endParaRPr lang="en-US"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3967921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568C60-F712-E845-9175-0333B52E19A3}"/>
              </a:ext>
            </a:extLst>
          </p:cNvPr>
          <p:cNvSpPr>
            <a:spLocks noGrp="1"/>
          </p:cNvSpPr>
          <p:nvPr>
            <p:ph type="body" sz="quarter" idx="15"/>
          </p:nvPr>
        </p:nvSpPr>
        <p:spPr>
          <a:xfrm>
            <a:off x="569155" y="808038"/>
            <a:ext cx="11123311" cy="405111"/>
          </a:xfrm>
        </p:spPr>
        <p:txBody>
          <a:bodyPr/>
          <a:lstStyle/>
          <a:p>
            <a:r>
              <a:rPr lang="en-US" dirty="0"/>
              <a:t>Dataset Example: the effect of taxes on cigarette consumption</a:t>
            </a:r>
          </a:p>
        </p:txBody>
      </p:sp>
      <p:pic>
        <p:nvPicPr>
          <p:cNvPr id="5" name="Picture 4">
            <a:extLst>
              <a:ext uri="{FF2B5EF4-FFF2-40B4-BE49-F238E27FC236}">
                <a16:creationId xmlns:a16="http://schemas.microsoft.com/office/drawing/2014/main" id="{F473BE1D-9500-DC47-890E-CB0F4C1AE65F}"/>
              </a:ext>
            </a:extLst>
          </p:cNvPr>
          <p:cNvPicPr>
            <a:picLocks noChangeAspect="1"/>
          </p:cNvPicPr>
          <p:nvPr/>
        </p:nvPicPr>
        <p:blipFill>
          <a:blip r:embed="rId2"/>
          <a:stretch>
            <a:fillRect/>
          </a:stretch>
        </p:blipFill>
        <p:spPr>
          <a:xfrm>
            <a:off x="569155" y="1590962"/>
            <a:ext cx="4934177" cy="1888800"/>
          </a:xfrm>
          <a:prstGeom prst="rect">
            <a:avLst/>
          </a:prstGeom>
        </p:spPr>
      </p:pic>
      <p:sp>
        <p:nvSpPr>
          <p:cNvPr id="7" name="TextBox 6">
            <a:extLst>
              <a:ext uri="{FF2B5EF4-FFF2-40B4-BE49-F238E27FC236}">
                <a16:creationId xmlns:a16="http://schemas.microsoft.com/office/drawing/2014/main" id="{DEF2CCCA-A4D5-3944-85D2-183EF29BC426}"/>
              </a:ext>
            </a:extLst>
          </p:cNvPr>
          <p:cNvSpPr txBox="1"/>
          <p:nvPr/>
        </p:nvSpPr>
        <p:spPr>
          <a:xfrm>
            <a:off x="569155" y="3534409"/>
            <a:ext cx="4934177" cy="1954381"/>
          </a:xfrm>
          <a:prstGeom prst="rect">
            <a:avLst/>
          </a:prstGeom>
          <a:noFill/>
        </p:spPr>
        <p:txBody>
          <a:bodyPr wrap="square">
            <a:spAutoFit/>
          </a:bodyPr>
          <a:lstStyle/>
          <a:p>
            <a:pPr marL="171450" indent="-1714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In 1988, California passed a famous Tobacco Tax and Health Protection Act.</a:t>
            </a:r>
          </a:p>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Its primary effect is to impose a 25-cent per pack state excise tax on the sale of tobacco cigarettes within California.</a:t>
            </a:r>
          </a:p>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To evaluate its effect, we can gather data on cigarette sales from multiple states and across a number of years. </a:t>
            </a:r>
          </a:p>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In our case, we got data from the year 1970 to 2000 from 39 states.</a:t>
            </a:r>
          </a:p>
          <a:p>
            <a:pPr marL="171450" indent="-171450">
              <a:buFont typeface="Arial" panose="020B0604020202020204" pitchFamily="34" charset="0"/>
              <a:buChar char="•"/>
            </a:pPr>
            <a:endParaRPr lang="en-GB" sz="1100" dirty="0">
              <a:solidFill>
                <a:srgbClr val="333333"/>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b="1" dirty="0">
                <a:solidFill>
                  <a:srgbClr val="333333"/>
                </a:solidFill>
                <a:latin typeface="Skyscanner Relative Book" panose="02000506040000020004" pitchFamily="2" charset="77"/>
                <a:ea typeface="Skyscanner Relative Book" panose="02000506040000020004" pitchFamily="2" charset="77"/>
              </a:rPr>
              <a:t>state:</a:t>
            </a:r>
            <a:r>
              <a:rPr lang="en-GB" sz="1100" dirty="0">
                <a:solidFill>
                  <a:srgbClr val="333333"/>
                </a:solidFill>
                <a:latin typeface="Skyscanner Relative Book" panose="02000506040000020004" pitchFamily="2" charset="77"/>
                <a:ea typeface="Skyscanner Relative Book" panose="02000506040000020004" pitchFamily="2" charset="77"/>
              </a:rPr>
              <a:t> state index, where California is the number 3</a:t>
            </a:r>
          </a:p>
          <a:p>
            <a:pPr marL="171450" indent="-171450">
              <a:buFont typeface="Arial" panose="020B0604020202020204" pitchFamily="34" charset="0"/>
              <a:buChar char="•"/>
            </a:pPr>
            <a:r>
              <a:rPr lang="en-GB" sz="1100" b="1" dirty="0" err="1">
                <a:solidFill>
                  <a:srgbClr val="333333"/>
                </a:solidFill>
                <a:latin typeface="Skyscanner Relative Book" panose="02000506040000020004" pitchFamily="2" charset="77"/>
                <a:ea typeface="Skyscanner Relative Book" panose="02000506040000020004" pitchFamily="2" charset="77"/>
              </a:rPr>
              <a:t>retprice</a:t>
            </a:r>
            <a:r>
              <a:rPr lang="en-GB" sz="1100" b="1" dirty="0">
                <a:solidFill>
                  <a:srgbClr val="333333"/>
                </a:solidFill>
                <a:latin typeface="Skyscanner Relative Book" panose="02000506040000020004" pitchFamily="2" charset="77"/>
                <a:ea typeface="Skyscanner Relative Book" panose="02000506040000020004" pitchFamily="2" charset="77"/>
              </a:rPr>
              <a:t>:</a:t>
            </a:r>
            <a:r>
              <a:rPr lang="en-GB" sz="1100" dirty="0">
                <a:solidFill>
                  <a:srgbClr val="333333"/>
                </a:solidFill>
                <a:latin typeface="Skyscanner Relative Book" panose="02000506040000020004" pitchFamily="2" charset="77"/>
                <a:ea typeface="Skyscanner Relative Book" panose="02000506040000020004" pitchFamily="2" charset="77"/>
              </a:rPr>
              <a:t> the cigarette retail price</a:t>
            </a:r>
          </a:p>
          <a:p>
            <a:pPr marL="171450" indent="-171450">
              <a:buFont typeface="Arial" panose="020B0604020202020204" pitchFamily="34" charset="0"/>
              <a:buChar char="•"/>
            </a:pPr>
            <a:r>
              <a:rPr lang="en-GB" sz="1100" b="1" dirty="0" err="1">
                <a:solidFill>
                  <a:srgbClr val="333333"/>
                </a:solidFill>
                <a:latin typeface="Skyscanner Relative Book" panose="02000506040000020004" pitchFamily="2" charset="77"/>
                <a:ea typeface="Skyscanner Relative Book" panose="02000506040000020004" pitchFamily="2" charset="77"/>
              </a:rPr>
              <a:t>cigsale</a:t>
            </a:r>
            <a:r>
              <a:rPr lang="en-GB" sz="1100" b="1" dirty="0">
                <a:solidFill>
                  <a:srgbClr val="333333"/>
                </a:solidFill>
                <a:latin typeface="Skyscanner Relative Book" panose="02000506040000020004" pitchFamily="2" charset="77"/>
                <a:ea typeface="Skyscanner Relative Book" panose="02000506040000020004" pitchFamily="2" charset="77"/>
              </a:rPr>
              <a:t>:</a:t>
            </a:r>
            <a:r>
              <a:rPr lang="en-GB" sz="1100" dirty="0">
                <a:solidFill>
                  <a:srgbClr val="333333"/>
                </a:solidFill>
                <a:latin typeface="Skyscanner Relative Book" panose="02000506040000020004" pitchFamily="2" charset="77"/>
                <a:ea typeface="Skyscanner Relative Book" panose="02000506040000020004" pitchFamily="2" charset="77"/>
              </a:rPr>
              <a:t> the per-capita sales of cigarettes in packs</a:t>
            </a:r>
            <a:endParaRPr lang="en-US" sz="1100" dirty="0">
              <a:solidFill>
                <a:srgbClr val="333333"/>
              </a:solidFill>
              <a:latin typeface="Skyscanner Relative Book" panose="02000506040000020004" pitchFamily="2" charset="77"/>
              <a:ea typeface="Skyscanner Relative Book" panose="02000506040000020004" pitchFamily="2" charset="77"/>
            </a:endParaRPr>
          </a:p>
        </p:txBody>
      </p:sp>
      <p:pic>
        <p:nvPicPr>
          <p:cNvPr id="8" name="Picture 7">
            <a:extLst>
              <a:ext uri="{FF2B5EF4-FFF2-40B4-BE49-F238E27FC236}">
                <a16:creationId xmlns:a16="http://schemas.microsoft.com/office/drawing/2014/main" id="{831E630B-B8D4-424A-A9D2-400E13EE5836}"/>
              </a:ext>
            </a:extLst>
          </p:cNvPr>
          <p:cNvPicPr>
            <a:picLocks noChangeAspect="1"/>
          </p:cNvPicPr>
          <p:nvPr/>
        </p:nvPicPr>
        <p:blipFill>
          <a:blip r:embed="rId3"/>
          <a:stretch>
            <a:fillRect/>
          </a:stretch>
        </p:blipFill>
        <p:spPr>
          <a:xfrm>
            <a:off x="5849932" y="1590962"/>
            <a:ext cx="5309135" cy="2853005"/>
          </a:xfrm>
          <a:prstGeom prst="rect">
            <a:avLst/>
          </a:prstGeom>
        </p:spPr>
      </p:pic>
      <p:cxnSp>
        <p:nvCxnSpPr>
          <p:cNvPr id="10" name="Straight Connector 9">
            <a:extLst>
              <a:ext uri="{FF2B5EF4-FFF2-40B4-BE49-F238E27FC236}">
                <a16:creationId xmlns:a16="http://schemas.microsoft.com/office/drawing/2014/main" id="{D68D8F55-E8A7-A040-B640-B4610EAAB3C2}"/>
              </a:ext>
            </a:extLst>
          </p:cNvPr>
          <p:cNvCxnSpPr/>
          <p:nvPr/>
        </p:nvCxnSpPr>
        <p:spPr>
          <a:xfrm>
            <a:off x="9033933" y="2971800"/>
            <a:ext cx="1871134" cy="96520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59C020-C05B-D549-809C-BDC11706C193}"/>
              </a:ext>
            </a:extLst>
          </p:cNvPr>
          <p:cNvCxnSpPr>
            <a:cxnSpLocks/>
          </p:cNvCxnSpPr>
          <p:nvPr/>
        </p:nvCxnSpPr>
        <p:spPr>
          <a:xfrm>
            <a:off x="9033933" y="2531533"/>
            <a:ext cx="1871134" cy="330200"/>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917A03E-CEA3-F948-929C-32AC6760BA0A}"/>
              </a:ext>
            </a:extLst>
          </p:cNvPr>
          <p:cNvSpPr txBox="1"/>
          <p:nvPr/>
        </p:nvSpPr>
        <p:spPr>
          <a:xfrm>
            <a:off x="5849932" y="4554034"/>
            <a:ext cx="5901801" cy="1785104"/>
          </a:xfrm>
          <a:prstGeom prst="rect">
            <a:avLst/>
          </a:prstGeom>
          <a:noFill/>
        </p:spPr>
        <p:txBody>
          <a:bodyPr wrap="square">
            <a:spAutoFit/>
          </a:bodyPr>
          <a:lstStyle/>
          <a:p>
            <a:pPr marL="171450" indent="-171450">
              <a:buFont typeface="Arial" panose="020B0604020202020204" pitchFamily="34" charset="0"/>
              <a:buChar char="•"/>
            </a:pPr>
            <a:r>
              <a:rPr lang="en-GB" sz="1100" dirty="0">
                <a:solidFill>
                  <a:srgbClr val="333333"/>
                </a:solidFill>
                <a:latin typeface="Skyscanner Relative Book" panose="02000506040000020004" pitchFamily="2" charset="77"/>
                <a:ea typeface="Skyscanner Relative Book" panose="02000506040000020004" pitchFamily="2" charset="77"/>
              </a:rPr>
              <a:t>It appears to be a general decreasing movement in cigarette consumption after the 80s.</a:t>
            </a:r>
          </a:p>
          <a:p>
            <a:pPr marL="171450" indent="-1714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People in California apparently bought less cigarettes than the national average. </a:t>
            </a:r>
          </a:p>
          <a:p>
            <a:pPr marL="171450" indent="-1714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It looks like after Proposition 99 the decreasing trend accelerated for California, compared to other states, </a:t>
            </a:r>
            <a:r>
              <a:rPr lang="en-GB" sz="1100" b="0" u="none" strike="noStrike" dirty="0">
                <a:solidFill>
                  <a:srgbClr val="333333"/>
                </a:solidFill>
                <a:effectLst/>
                <a:latin typeface="Skyscanner Relative Book" panose="02000506040000020004" pitchFamily="2" charset="77"/>
                <a:ea typeface="Skyscanner Relative Book" panose="02000506040000020004" pitchFamily="2" charset="77"/>
              </a:rPr>
              <a:t>but we can’t say that for sure. </a:t>
            </a:r>
          </a:p>
          <a:p>
            <a:pPr marL="171450" indent="-171450">
              <a:buFont typeface="Arial" panose="020B0604020202020204" pitchFamily="34" charset="0"/>
              <a:buChar char="•"/>
            </a:pPr>
            <a:endParaRPr lang="en-GB" sz="1100" dirty="0">
              <a:solidFill>
                <a:srgbClr val="333333"/>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To answer the question of whether Proposition 99 had an effect on cigarette consumption, </a:t>
            </a:r>
            <a:r>
              <a:rPr lang="en-GB" sz="1100" b="1" dirty="0">
                <a:solidFill>
                  <a:schemeClr val="accent4"/>
                </a:solidFill>
                <a:latin typeface="Skyscanner Relative Book" panose="02000506040000020004" pitchFamily="2" charset="77"/>
                <a:ea typeface="Skyscanner Relative Book" panose="02000506040000020004" pitchFamily="2" charset="77"/>
              </a:rPr>
              <a:t>we will use the pre-intervention period to build a synthetic control. </a:t>
            </a:r>
          </a:p>
          <a:p>
            <a:pPr marL="171450" indent="-171450">
              <a:buFont typeface="Arial" panose="020B0604020202020204" pitchFamily="34" charset="0"/>
              <a:buChar char="•"/>
            </a:pPr>
            <a:endParaRPr lang="en-GB" sz="1100" b="1" dirty="0">
              <a:solidFill>
                <a:schemeClr val="accent4"/>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We will combine the other states to </a:t>
            </a:r>
            <a:r>
              <a:rPr lang="en-GB" sz="1100" b="1" dirty="0">
                <a:solidFill>
                  <a:schemeClr val="accent4"/>
                </a:solidFill>
                <a:latin typeface="Skyscanner Relative Book" panose="02000506040000020004" pitchFamily="2" charset="77"/>
                <a:ea typeface="Skyscanner Relative Book" panose="02000506040000020004" pitchFamily="2" charset="77"/>
              </a:rPr>
              <a:t>build a fake state that resembles very closely the trend of California</a:t>
            </a:r>
            <a:r>
              <a:rPr lang="en-GB" sz="1100" dirty="0">
                <a:solidFill>
                  <a:schemeClr val="accent4"/>
                </a:solidFill>
                <a:latin typeface="Skyscanner Relative Book" panose="02000506040000020004" pitchFamily="2" charset="77"/>
                <a:ea typeface="Skyscanner Relative Book" panose="02000506040000020004" pitchFamily="2" charset="77"/>
              </a:rPr>
              <a:t>. </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985498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0A2B54-146A-9243-95F0-C76BD0333A12}"/>
              </a:ext>
            </a:extLst>
          </p:cNvPr>
          <p:cNvSpPr>
            <a:spLocks noGrp="1"/>
          </p:cNvSpPr>
          <p:nvPr>
            <p:ph type="body" sz="quarter" idx="15"/>
          </p:nvPr>
        </p:nvSpPr>
        <p:spPr/>
        <p:txBody>
          <a:bodyPr/>
          <a:lstStyle/>
          <a:p>
            <a:r>
              <a:rPr lang="en-US" dirty="0"/>
              <a:t>Linear Regression: Preparing the data</a:t>
            </a:r>
          </a:p>
        </p:txBody>
      </p:sp>
      <p:pic>
        <p:nvPicPr>
          <p:cNvPr id="5" name="Picture 4">
            <a:extLst>
              <a:ext uri="{FF2B5EF4-FFF2-40B4-BE49-F238E27FC236}">
                <a16:creationId xmlns:a16="http://schemas.microsoft.com/office/drawing/2014/main" id="{2AD7E474-CA98-C54A-B4EC-505F334F1290}"/>
              </a:ext>
            </a:extLst>
          </p:cNvPr>
          <p:cNvPicPr>
            <a:picLocks noChangeAspect="1"/>
          </p:cNvPicPr>
          <p:nvPr/>
        </p:nvPicPr>
        <p:blipFill>
          <a:blip r:embed="rId2"/>
          <a:stretch>
            <a:fillRect/>
          </a:stretch>
        </p:blipFill>
        <p:spPr>
          <a:xfrm>
            <a:off x="569148" y="2896775"/>
            <a:ext cx="4502373" cy="2309050"/>
          </a:xfrm>
          <a:prstGeom prst="rect">
            <a:avLst/>
          </a:prstGeom>
        </p:spPr>
      </p:pic>
      <p:sp>
        <p:nvSpPr>
          <p:cNvPr id="7" name="TextBox 6">
            <a:extLst>
              <a:ext uri="{FF2B5EF4-FFF2-40B4-BE49-F238E27FC236}">
                <a16:creationId xmlns:a16="http://schemas.microsoft.com/office/drawing/2014/main" id="{21B5CAF9-78AC-024C-8B47-FF24E531FA9A}"/>
              </a:ext>
            </a:extLst>
          </p:cNvPr>
          <p:cNvSpPr txBox="1"/>
          <p:nvPr/>
        </p:nvSpPr>
        <p:spPr>
          <a:xfrm>
            <a:off x="569156" y="1387102"/>
            <a:ext cx="4502365" cy="1615827"/>
          </a:xfrm>
          <a:prstGeom prst="rect">
            <a:avLst/>
          </a:prstGeom>
          <a:noFill/>
        </p:spPr>
        <p:txBody>
          <a:bodyPr wrap="square">
            <a:spAutoFit/>
          </a:bodyPr>
          <a:lstStyle/>
          <a:p>
            <a:pPr marL="171450" indent="-1714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Convert the units (in our case, the states) into the columns and the time into the rows.</a:t>
            </a:r>
          </a:p>
          <a:p>
            <a:pPr marL="171450" indent="-171450">
              <a:buFont typeface="Arial" panose="020B0604020202020204" pitchFamily="34" charset="0"/>
              <a:buChar char="•"/>
            </a:pPr>
            <a:r>
              <a:rPr lang="en-GB" sz="1100" dirty="0">
                <a:solidFill>
                  <a:srgbClr val="333333"/>
                </a:solidFill>
                <a:latin typeface="-apple-system"/>
              </a:rPr>
              <a:t>We will build a synthetic control that looks a lot like California in the pre intervention period and see how it would behave in the post intervention period. For this reason, it is important that we select only the pre-intervention period.</a:t>
            </a:r>
          </a:p>
          <a:p>
            <a:pPr marL="171450" indent="-171450">
              <a:buFont typeface="Arial" panose="020B0604020202020204" pitchFamily="34" charset="0"/>
              <a:buChar char="•"/>
            </a:pPr>
            <a:r>
              <a:rPr lang="en-GB" sz="1100" dirty="0">
                <a:solidFill>
                  <a:srgbClr val="333333"/>
                </a:solidFill>
                <a:latin typeface="-apple-system"/>
              </a:rPr>
              <a:t>Define our Y variable as the state of California and the X as the other states.</a:t>
            </a:r>
            <a:endParaRPr lang="en-US" sz="1100" dirty="0">
              <a:solidFill>
                <a:srgbClr val="333333"/>
              </a:solidFill>
              <a:latin typeface="-apple-system"/>
            </a:endParaRPr>
          </a:p>
          <a:p>
            <a:pPr marL="171450" indent="-171450">
              <a:buFont typeface="Arial" panose="020B0604020202020204" pitchFamily="34" charset="0"/>
              <a:buChar char="•"/>
            </a:pPr>
            <a:endParaRPr lang="en-US" sz="1100" dirty="0">
              <a:latin typeface="Skyscanner Relative Book" panose="02000506040000020004" pitchFamily="2" charset="77"/>
              <a:ea typeface="Skyscanner Relative Book" panose="02000506040000020004" pitchFamily="2" charset="77"/>
            </a:endParaRPr>
          </a:p>
        </p:txBody>
      </p:sp>
      <p:pic>
        <p:nvPicPr>
          <p:cNvPr id="10" name="Picture 9">
            <a:extLst>
              <a:ext uri="{FF2B5EF4-FFF2-40B4-BE49-F238E27FC236}">
                <a16:creationId xmlns:a16="http://schemas.microsoft.com/office/drawing/2014/main" id="{60DB2C18-9438-5C4E-B1D1-3A55557D9F98}"/>
              </a:ext>
            </a:extLst>
          </p:cNvPr>
          <p:cNvPicPr>
            <a:picLocks noChangeAspect="1"/>
          </p:cNvPicPr>
          <p:nvPr/>
        </p:nvPicPr>
        <p:blipFill>
          <a:blip r:embed="rId3"/>
          <a:stretch>
            <a:fillRect/>
          </a:stretch>
        </p:blipFill>
        <p:spPr>
          <a:xfrm>
            <a:off x="569148" y="5342032"/>
            <a:ext cx="4502366" cy="692671"/>
          </a:xfrm>
          <a:prstGeom prst="rect">
            <a:avLst/>
          </a:prstGeom>
        </p:spPr>
      </p:pic>
      <p:grpSp>
        <p:nvGrpSpPr>
          <p:cNvPr id="21" name="Group 20">
            <a:extLst>
              <a:ext uri="{FF2B5EF4-FFF2-40B4-BE49-F238E27FC236}">
                <a16:creationId xmlns:a16="http://schemas.microsoft.com/office/drawing/2014/main" id="{0259DE7E-14C3-4542-B982-2BE35F847486}"/>
              </a:ext>
            </a:extLst>
          </p:cNvPr>
          <p:cNvGrpSpPr/>
          <p:nvPr/>
        </p:nvGrpSpPr>
        <p:grpSpPr>
          <a:xfrm>
            <a:off x="5298017" y="1387102"/>
            <a:ext cx="6893982" cy="1987540"/>
            <a:chOff x="5298017" y="1387102"/>
            <a:chExt cx="6893982" cy="1987540"/>
          </a:xfrm>
        </p:grpSpPr>
        <p:pic>
          <p:nvPicPr>
            <p:cNvPr id="11" name="Picture 10">
              <a:extLst>
                <a:ext uri="{FF2B5EF4-FFF2-40B4-BE49-F238E27FC236}">
                  <a16:creationId xmlns:a16="http://schemas.microsoft.com/office/drawing/2014/main" id="{DE285A4A-B13F-D046-8E02-C57EC14380BA}"/>
                </a:ext>
              </a:extLst>
            </p:cNvPr>
            <p:cNvPicPr>
              <a:picLocks noChangeAspect="1"/>
            </p:cNvPicPr>
            <p:nvPr/>
          </p:nvPicPr>
          <p:blipFill>
            <a:blip r:embed="rId4"/>
            <a:stretch>
              <a:fillRect/>
            </a:stretch>
          </p:blipFill>
          <p:spPr>
            <a:xfrm>
              <a:off x="5298017" y="1387102"/>
              <a:ext cx="5607050" cy="1987540"/>
            </a:xfrm>
            <a:prstGeom prst="rect">
              <a:avLst/>
            </a:prstGeom>
          </p:spPr>
        </p:pic>
        <p:sp>
          <p:nvSpPr>
            <p:cNvPr id="12" name="Rounded Rectangle 11">
              <a:extLst>
                <a:ext uri="{FF2B5EF4-FFF2-40B4-BE49-F238E27FC236}">
                  <a16:creationId xmlns:a16="http://schemas.microsoft.com/office/drawing/2014/main" id="{690C3E29-0B07-8043-94F8-FC1F48783046}"/>
                </a:ext>
              </a:extLst>
            </p:cNvPr>
            <p:cNvSpPr/>
            <p:nvPr/>
          </p:nvSpPr>
          <p:spPr>
            <a:xfrm>
              <a:off x="7577667" y="1735667"/>
              <a:ext cx="1447800" cy="152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CCED386-9625-124B-9BDF-3067E1690A69}"/>
                </a:ext>
              </a:extLst>
            </p:cNvPr>
            <p:cNvSpPr/>
            <p:nvPr/>
          </p:nvSpPr>
          <p:spPr>
            <a:xfrm>
              <a:off x="7577666" y="1909620"/>
              <a:ext cx="4614333" cy="152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900" i="1" dirty="0">
                  <a:solidFill>
                    <a:schemeClr val="tx2"/>
                  </a:solidFill>
                  <a:latin typeface="Skyscanner Relative Book" panose="02000506040000020004" pitchFamily="2" charset="77"/>
                  <a:ea typeface="Skyscanner Relative Book" panose="02000506040000020004" pitchFamily="2" charset="77"/>
                </a:rPr>
                <a:t>Having an intercept is equivalent to adding another state where every row is 1. You can do that, but I think it’s more complicated.</a:t>
              </a:r>
              <a:endParaRPr lang="en-US" sz="900" i="1" dirty="0">
                <a:solidFill>
                  <a:schemeClr val="tx2"/>
                </a:solidFill>
                <a:latin typeface="Skyscanner Relative Book" panose="02000506040000020004" pitchFamily="2" charset="77"/>
                <a:ea typeface="Skyscanner Relative Book" panose="02000506040000020004" pitchFamily="2" charset="77"/>
              </a:endParaRPr>
            </a:p>
          </p:txBody>
        </p:sp>
      </p:grpSp>
      <p:pic>
        <p:nvPicPr>
          <p:cNvPr id="16" name="Picture 15">
            <a:extLst>
              <a:ext uri="{FF2B5EF4-FFF2-40B4-BE49-F238E27FC236}">
                <a16:creationId xmlns:a16="http://schemas.microsoft.com/office/drawing/2014/main" id="{F78D1BAD-DCF0-0A4F-B4B0-590ADFB1C470}"/>
              </a:ext>
            </a:extLst>
          </p:cNvPr>
          <p:cNvPicPr>
            <a:picLocks noChangeAspect="1"/>
          </p:cNvPicPr>
          <p:nvPr/>
        </p:nvPicPr>
        <p:blipFill>
          <a:blip r:embed="rId5"/>
          <a:stretch>
            <a:fillRect/>
          </a:stretch>
        </p:blipFill>
        <p:spPr>
          <a:xfrm>
            <a:off x="5298016" y="3334780"/>
            <a:ext cx="6068483" cy="716520"/>
          </a:xfrm>
          <a:prstGeom prst="rect">
            <a:avLst/>
          </a:prstGeom>
        </p:spPr>
      </p:pic>
      <p:sp>
        <p:nvSpPr>
          <p:cNvPr id="15" name="Rounded Rectangle 14">
            <a:extLst>
              <a:ext uri="{FF2B5EF4-FFF2-40B4-BE49-F238E27FC236}">
                <a16:creationId xmlns:a16="http://schemas.microsoft.com/office/drawing/2014/main" id="{B09DAFAD-4791-8F4A-BD3E-C3125682BED4}"/>
              </a:ext>
            </a:extLst>
          </p:cNvPr>
          <p:cNvSpPr/>
          <p:nvPr/>
        </p:nvSpPr>
        <p:spPr>
          <a:xfrm>
            <a:off x="10778066" y="2416943"/>
            <a:ext cx="1413933" cy="152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i="1" dirty="0">
                <a:latin typeface="Skyscanner Relative Book" panose="02000506040000020004" pitchFamily="2" charset="77"/>
                <a:ea typeface="Skyscanner Relative Book" panose="02000506040000020004" pitchFamily="2" charset="77"/>
              </a:rPr>
              <a:t>To build the synthetic control, we will multiply the outcome of state 1 by -0.436, of state 2 by -1.038, of state 4 by 0.679 and soon (basically a dot product)</a:t>
            </a:r>
            <a:endParaRPr lang="en-US" sz="1000" i="1" dirty="0">
              <a:solidFill>
                <a:schemeClr val="accent1"/>
              </a:solidFill>
              <a:latin typeface="Skyscanner Relative Book" panose="02000506040000020004" pitchFamily="2" charset="77"/>
              <a:ea typeface="Skyscanner Relative Book" panose="02000506040000020004" pitchFamily="2" charset="77"/>
            </a:endParaRPr>
          </a:p>
        </p:txBody>
      </p:sp>
      <p:sp>
        <p:nvSpPr>
          <p:cNvPr id="17" name="Right Brace 16">
            <a:extLst>
              <a:ext uri="{FF2B5EF4-FFF2-40B4-BE49-F238E27FC236}">
                <a16:creationId xmlns:a16="http://schemas.microsoft.com/office/drawing/2014/main" id="{BDEFD9B6-43F6-204F-BB93-5AE433B17D56}"/>
              </a:ext>
            </a:extLst>
          </p:cNvPr>
          <p:cNvSpPr/>
          <p:nvPr/>
        </p:nvSpPr>
        <p:spPr>
          <a:xfrm>
            <a:off x="10698482" y="2593947"/>
            <a:ext cx="45719" cy="10213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a:extLst>
              <a:ext uri="{FF2B5EF4-FFF2-40B4-BE49-F238E27FC236}">
                <a16:creationId xmlns:a16="http://schemas.microsoft.com/office/drawing/2014/main" id="{CF4C55CB-3D67-6441-BFE7-169448E2295D}"/>
              </a:ext>
            </a:extLst>
          </p:cNvPr>
          <p:cNvPicPr>
            <a:picLocks noChangeAspect="1"/>
          </p:cNvPicPr>
          <p:nvPr/>
        </p:nvPicPr>
        <p:blipFill>
          <a:blip r:embed="rId6"/>
          <a:stretch>
            <a:fillRect/>
          </a:stretch>
        </p:blipFill>
        <p:spPr>
          <a:xfrm>
            <a:off x="5443899" y="4115475"/>
            <a:ext cx="4267533" cy="2439455"/>
          </a:xfrm>
          <a:prstGeom prst="rect">
            <a:avLst/>
          </a:prstGeom>
        </p:spPr>
      </p:pic>
      <p:cxnSp>
        <p:nvCxnSpPr>
          <p:cNvPr id="20" name="Straight Connector 19">
            <a:extLst>
              <a:ext uri="{FF2B5EF4-FFF2-40B4-BE49-F238E27FC236}">
                <a16:creationId xmlns:a16="http://schemas.microsoft.com/office/drawing/2014/main" id="{1C1C2090-9E4D-9640-A9AE-B3561CE24895}"/>
              </a:ext>
            </a:extLst>
          </p:cNvPr>
          <p:cNvCxnSpPr/>
          <p:nvPr/>
        </p:nvCxnSpPr>
        <p:spPr>
          <a:xfrm>
            <a:off x="5223933" y="1387102"/>
            <a:ext cx="0" cy="5167828"/>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194BBBB4-30BD-4F41-9569-CEA0207BA7C3}"/>
              </a:ext>
            </a:extLst>
          </p:cNvPr>
          <p:cNvSpPr/>
          <p:nvPr/>
        </p:nvSpPr>
        <p:spPr>
          <a:xfrm>
            <a:off x="9863661" y="4133248"/>
            <a:ext cx="2188635" cy="24394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i="1" dirty="0">
                <a:solidFill>
                  <a:schemeClr val="accent1"/>
                </a:solidFill>
                <a:latin typeface="Skyscanner Relative Book" panose="02000506040000020004" pitchFamily="2" charset="77"/>
                <a:ea typeface="Skyscanner Relative Book" panose="02000506040000020004" pitchFamily="2" charset="77"/>
              </a:rPr>
              <a:t>This model has a clear overfitting problem:</a:t>
            </a:r>
          </a:p>
          <a:p>
            <a:pPr marL="228600" indent="-228600">
              <a:buFont typeface="+mj-lt"/>
              <a:buAutoNum type="arabicPeriod"/>
            </a:pPr>
            <a:r>
              <a:rPr lang="en-GB" sz="1000" i="1" dirty="0">
                <a:solidFill>
                  <a:schemeClr val="accent1"/>
                </a:solidFill>
                <a:latin typeface="Skyscanner Relative Book" panose="02000506040000020004" pitchFamily="2" charset="77"/>
                <a:ea typeface="Skyscanner Relative Book" panose="02000506040000020004" pitchFamily="2" charset="77"/>
              </a:rPr>
              <a:t>The preintervention period fits nearly perfect with California.</a:t>
            </a:r>
          </a:p>
          <a:p>
            <a:pPr marL="228600" indent="-228600">
              <a:buFont typeface="+mj-lt"/>
              <a:buAutoNum type="arabicPeriod"/>
            </a:pPr>
            <a:r>
              <a:rPr lang="en-GB" sz="1000" i="1" dirty="0">
                <a:solidFill>
                  <a:schemeClr val="accent1"/>
                </a:solidFill>
                <a:latin typeface="Skyscanner Relative Book" panose="02000506040000020004" pitchFamily="2" charset="77"/>
                <a:ea typeface="Skyscanner Relative Book" panose="02000506040000020004" pitchFamily="2" charset="77"/>
              </a:rPr>
              <a:t>The post intervention period suffers from high variance and volatility</a:t>
            </a:r>
          </a:p>
          <a:p>
            <a:endParaRPr lang="en-US" sz="1000" i="1" dirty="0">
              <a:solidFill>
                <a:schemeClr val="accent1"/>
              </a:solidFill>
              <a:latin typeface="Skyscanner Relative Book" panose="02000506040000020004" pitchFamily="2" charset="77"/>
              <a:ea typeface="Skyscanner Relative Book" panose="02000506040000020004" pitchFamily="2" charset="77"/>
            </a:endParaRPr>
          </a:p>
          <a:p>
            <a:r>
              <a:rPr lang="en-US" sz="1000" i="1" dirty="0">
                <a:solidFill>
                  <a:schemeClr val="accent1"/>
                </a:solidFill>
                <a:latin typeface="Skyscanner Relative Book" panose="02000506040000020004" pitchFamily="2" charset="77"/>
                <a:ea typeface="Skyscanner Relative Book" panose="02000506040000020004" pitchFamily="2" charset="77"/>
              </a:rPr>
              <a:t>Well, nothing that a Lasso cannot deal with…</a:t>
            </a:r>
            <a:endParaRPr lang="en-GB" sz="1000" i="1" dirty="0">
              <a:solidFill>
                <a:schemeClr val="accent1"/>
              </a:solidFill>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6972950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9F8D85-2253-9541-A47E-EF87B8FBABE2}"/>
              </a:ext>
            </a:extLst>
          </p:cNvPr>
          <p:cNvSpPr>
            <a:spLocks noGrp="1"/>
          </p:cNvSpPr>
          <p:nvPr>
            <p:ph type="body" sz="quarter" idx="15"/>
          </p:nvPr>
        </p:nvSpPr>
        <p:spPr>
          <a:xfrm>
            <a:off x="569156" y="808038"/>
            <a:ext cx="10581444" cy="853823"/>
          </a:xfrm>
        </p:spPr>
        <p:txBody>
          <a:bodyPr/>
          <a:lstStyle/>
          <a:p>
            <a:r>
              <a:rPr lang="en-US" dirty="0"/>
              <a:t>Linear Regression: same approach as before but with a regularized model to fit the synthetic control</a:t>
            </a:r>
          </a:p>
        </p:txBody>
      </p:sp>
      <p:pic>
        <p:nvPicPr>
          <p:cNvPr id="5" name="Picture 4">
            <a:extLst>
              <a:ext uri="{FF2B5EF4-FFF2-40B4-BE49-F238E27FC236}">
                <a16:creationId xmlns:a16="http://schemas.microsoft.com/office/drawing/2014/main" id="{1BAD1AB4-DD11-EF42-84FE-31F512894830}"/>
              </a:ext>
            </a:extLst>
          </p:cNvPr>
          <p:cNvPicPr>
            <a:picLocks noChangeAspect="1"/>
          </p:cNvPicPr>
          <p:nvPr/>
        </p:nvPicPr>
        <p:blipFill>
          <a:blip r:embed="rId2"/>
          <a:stretch>
            <a:fillRect/>
          </a:stretch>
        </p:blipFill>
        <p:spPr>
          <a:xfrm>
            <a:off x="464270" y="1913467"/>
            <a:ext cx="4561410" cy="851388"/>
          </a:xfrm>
          <a:prstGeom prst="rect">
            <a:avLst/>
          </a:prstGeom>
        </p:spPr>
      </p:pic>
      <p:cxnSp>
        <p:nvCxnSpPr>
          <p:cNvPr id="6" name="Straight Connector 5">
            <a:extLst>
              <a:ext uri="{FF2B5EF4-FFF2-40B4-BE49-F238E27FC236}">
                <a16:creationId xmlns:a16="http://schemas.microsoft.com/office/drawing/2014/main" id="{2E923600-87C8-F447-8B43-E95AC325F31B}"/>
              </a:ext>
            </a:extLst>
          </p:cNvPr>
          <p:cNvCxnSpPr>
            <a:cxnSpLocks/>
          </p:cNvCxnSpPr>
          <p:nvPr/>
        </p:nvCxnSpPr>
        <p:spPr>
          <a:xfrm>
            <a:off x="5223933" y="1913467"/>
            <a:ext cx="0" cy="4641463"/>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38ED4A5-EC22-C24D-B037-7F4EB623702E}"/>
              </a:ext>
            </a:extLst>
          </p:cNvPr>
          <p:cNvPicPr>
            <a:picLocks noChangeAspect="1"/>
          </p:cNvPicPr>
          <p:nvPr/>
        </p:nvPicPr>
        <p:blipFill>
          <a:blip r:embed="rId3"/>
          <a:stretch>
            <a:fillRect/>
          </a:stretch>
        </p:blipFill>
        <p:spPr>
          <a:xfrm>
            <a:off x="431800" y="2764855"/>
            <a:ext cx="4626351" cy="2586078"/>
          </a:xfrm>
          <a:prstGeom prst="rect">
            <a:avLst/>
          </a:prstGeom>
        </p:spPr>
      </p:pic>
      <p:sp>
        <p:nvSpPr>
          <p:cNvPr id="9" name="Rounded Rectangle 8">
            <a:extLst>
              <a:ext uri="{FF2B5EF4-FFF2-40B4-BE49-F238E27FC236}">
                <a16:creationId xmlns:a16="http://schemas.microsoft.com/office/drawing/2014/main" id="{628621A0-9528-AB4C-A705-BF9A9C278D7B}"/>
              </a:ext>
            </a:extLst>
          </p:cNvPr>
          <p:cNvSpPr/>
          <p:nvPr/>
        </p:nvSpPr>
        <p:spPr>
          <a:xfrm>
            <a:off x="431800" y="5477510"/>
            <a:ext cx="4593877" cy="2500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dirty="0">
                <a:solidFill>
                  <a:schemeClr val="accent4"/>
                </a:solidFill>
                <a:latin typeface="Skyscanner Relative Book" panose="02000506040000020004" pitchFamily="2" charset="77"/>
                <a:ea typeface="Skyscanner Relative Book" panose="02000506040000020004" pitchFamily="2" charset="77"/>
              </a:rPr>
              <a:t>It seems that this new model to estimate a synthetic control seems to have a more reasonable behaviour.</a:t>
            </a:r>
            <a:endParaRPr lang="en-US" sz="1000" dirty="0">
              <a:solidFill>
                <a:schemeClr val="accent4"/>
              </a:solidFill>
              <a:latin typeface="Skyscanner Relative Book" panose="02000506040000020004" pitchFamily="2" charset="77"/>
              <a:ea typeface="Skyscanner Relative Book" panose="02000506040000020004" pitchFamily="2" charset="77"/>
            </a:endParaRPr>
          </a:p>
        </p:txBody>
      </p:sp>
      <p:sp>
        <p:nvSpPr>
          <p:cNvPr id="11" name="TextBox 10">
            <a:extLst>
              <a:ext uri="{FF2B5EF4-FFF2-40B4-BE49-F238E27FC236}">
                <a16:creationId xmlns:a16="http://schemas.microsoft.com/office/drawing/2014/main" id="{BBA8A6D6-F4BD-1E44-A7E7-8C252BFECA5C}"/>
              </a:ext>
            </a:extLst>
          </p:cNvPr>
          <p:cNvSpPr txBox="1"/>
          <p:nvPr/>
        </p:nvSpPr>
        <p:spPr>
          <a:xfrm>
            <a:off x="5325533" y="1913467"/>
            <a:ext cx="6595529" cy="461665"/>
          </a:xfrm>
          <a:prstGeom prst="rect">
            <a:avLst/>
          </a:prstGeom>
          <a:noFill/>
        </p:spPr>
        <p:txBody>
          <a:bodyPr wrap="square">
            <a:spAutoFit/>
          </a:bodyPr>
          <a:lstStyle/>
          <a:p>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With the synthetic control at hand, we can estimate the treatment effect as the </a:t>
            </a:r>
            <a:r>
              <a:rPr lang="en-GB" sz="1200" b="1" i="0" u="none" strike="noStrike" dirty="0">
                <a:solidFill>
                  <a:schemeClr val="tx2"/>
                </a:solidFill>
                <a:effectLst/>
                <a:latin typeface="Skyscanner Relative Book" panose="02000506040000020004" pitchFamily="2" charset="77"/>
                <a:ea typeface="Skyscanner Relative Book" panose="02000506040000020004" pitchFamily="2" charset="77"/>
              </a:rPr>
              <a:t>gap between treated and the synthetic control outcomes.</a:t>
            </a:r>
            <a:endParaRPr lang="en-US" sz="1200" b="1" dirty="0">
              <a:solidFill>
                <a:schemeClr val="tx2"/>
              </a:solidFill>
              <a:latin typeface="Skyscanner Relative Book" panose="02000506040000020004" pitchFamily="2" charset="77"/>
              <a:ea typeface="Skyscanner Relative Book" panose="02000506040000020004" pitchFamily="2" charset="77"/>
            </a:endParaRPr>
          </a:p>
        </p:txBody>
      </p:sp>
      <p:pic>
        <p:nvPicPr>
          <p:cNvPr id="12" name="Picture 11">
            <a:extLst>
              <a:ext uri="{FF2B5EF4-FFF2-40B4-BE49-F238E27FC236}">
                <a16:creationId xmlns:a16="http://schemas.microsoft.com/office/drawing/2014/main" id="{110C3346-B9EA-C84C-A8D8-D8EC28DABF57}"/>
              </a:ext>
            </a:extLst>
          </p:cNvPr>
          <p:cNvPicPr>
            <a:picLocks noChangeAspect="1"/>
          </p:cNvPicPr>
          <p:nvPr/>
        </p:nvPicPr>
        <p:blipFill>
          <a:blip r:embed="rId4"/>
          <a:stretch>
            <a:fillRect/>
          </a:stretch>
        </p:blipFill>
        <p:spPr>
          <a:xfrm>
            <a:off x="5729021" y="2387733"/>
            <a:ext cx="5788552" cy="4190272"/>
          </a:xfrm>
          <a:prstGeom prst="rect">
            <a:avLst/>
          </a:prstGeom>
        </p:spPr>
      </p:pic>
      <p:cxnSp>
        <p:nvCxnSpPr>
          <p:cNvPr id="14" name="Straight Connector 13">
            <a:extLst>
              <a:ext uri="{FF2B5EF4-FFF2-40B4-BE49-F238E27FC236}">
                <a16:creationId xmlns:a16="http://schemas.microsoft.com/office/drawing/2014/main" id="{40256801-F5BF-644C-9CD8-BEB94D11CD77}"/>
              </a:ext>
            </a:extLst>
          </p:cNvPr>
          <p:cNvCxnSpPr/>
          <p:nvPr/>
        </p:nvCxnSpPr>
        <p:spPr>
          <a:xfrm>
            <a:off x="8331200" y="2823696"/>
            <a:ext cx="2717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419D8C-5A90-5943-84F3-C6138EEA0DC0}"/>
              </a:ext>
            </a:extLst>
          </p:cNvPr>
          <p:cNvSpPr txBox="1"/>
          <p:nvPr/>
        </p:nvSpPr>
        <p:spPr>
          <a:xfrm>
            <a:off x="6510867" y="4785012"/>
            <a:ext cx="2370666" cy="1384995"/>
          </a:xfrm>
          <a:prstGeom prst="rect">
            <a:avLst/>
          </a:prstGeom>
          <a:noFill/>
        </p:spPr>
        <p:txBody>
          <a:bodyPr wrap="square">
            <a:spAutoFit/>
          </a:bodyPr>
          <a:lstStyle/>
          <a:p>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By the year 2000, it looks like Proposition 99 has reduced the sales in cigarettes by 25 packs. </a:t>
            </a:r>
          </a:p>
          <a:p>
            <a:endParaRPr lang="en-GB" sz="1200" dirty="0">
              <a:solidFill>
                <a:srgbClr val="333333"/>
              </a:solidFill>
              <a:latin typeface="Skyscanner Relative Book" panose="02000506040000020004" pitchFamily="2" charset="77"/>
              <a:ea typeface="Skyscanner Relative Book" panose="02000506040000020004" pitchFamily="2" charset="77"/>
            </a:endParaRPr>
          </a:p>
          <a:p>
            <a:r>
              <a:rPr lang="en-GB" sz="1200" dirty="0">
                <a:solidFill>
                  <a:srgbClr val="333333"/>
                </a:solidFill>
                <a:latin typeface="Skyscanner Relative Book" panose="02000506040000020004" pitchFamily="2" charset="77"/>
                <a:ea typeface="Skyscanner Relative Book" panose="02000506040000020004" pitchFamily="2" charset="77"/>
              </a:rPr>
              <a:t>The question that remains is:</a:t>
            </a: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r>
              <a:rPr lang="en-GB" sz="1200" b="1" i="0" u="none" strike="noStrike" dirty="0">
                <a:solidFill>
                  <a:srgbClr val="333333"/>
                </a:solidFill>
                <a:effectLst/>
                <a:latin typeface="Skyscanner Relative Book" panose="02000506040000020004" pitchFamily="2" charset="77"/>
                <a:ea typeface="Skyscanner Relative Book" panose="02000506040000020004" pitchFamily="2" charset="77"/>
              </a:rPr>
              <a:t>how can I know if this is statistically significant?</a:t>
            </a:r>
            <a:endParaRPr lang="en-US" sz="1200" b="1"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29794024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7F75F-7E8B-5B47-B4C4-502927678669}"/>
              </a:ext>
            </a:extLst>
          </p:cNvPr>
          <p:cNvSpPr>
            <a:spLocks noGrp="1"/>
          </p:cNvSpPr>
          <p:nvPr>
            <p:ph type="body" sz="quarter" idx="16"/>
          </p:nvPr>
        </p:nvSpPr>
        <p:spPr>
          <a:xfrm>
            <a:off x="569156" y="1195266"/>
            <a:ext cx="6657062" cy="300082"/>
          </a:xfrm>
        </p:spPr>
        <p:txBody>
          <a:bodyPr/>
          <a:lstStyle/>
          <a:p>
            <a:r>
              <a:rPr lang="en-US" sz="2000" dirty="0"/>
              <a:t>Fisher’s exact test</a:t>
            </a:r>
          </a:p>
        </p:txBody>
      </p:sp>
      <p:sp>
        <p:nvSpPr>
          <p:cNvPr id="3" name="Text Placeholder 2">
            <a:extLst>
              <a:ext uri="{FF2B5EF4-FFF2-40B4-BE49-F238E27FC236}">
                <a16:creationId xmlns:a16="http://schemas.microsoft.com/office/drawing/2014/main" id="{BE7C2B21-5E1D-5F4E-8CB6-47D911D49B84}"/>
              </a:ext>
            </a:extLst>
          </p:cNvPr>
          <p:cNvSpPr>
            <a:spLocks noGrp="1"/>
          </p:cNvSpPr>
          <p:nvPr>
            <p:ph type="body" sz="quarter" idx="17"/>
          </p:nvPr>
        </p:nvSpPr>
        <p:spPr>
          <a:xfrm>
            <a:off x="563710" y="1826427"/>
            <a:ext cx="4807177" cy="2400657"/>
          </a:xfrm>
        </p:spPr>
        <p:txBody>
          <a:bodyPr/>
          <a:lstStyle/>
          <a:p>
            <a:pPr>
              <a:lnSpc>
                <a:spcPct val="100000"/>
              </a:lnSpc>
              <a:spcAft>
                <a:spcPts val="0"/>
              </a:spcAft>
            </a:pPr>
            <a:r>
              <a:rPr lang="en-GB" sz="1200" dirty="0"/>
              <a:t>It’s intuition is very simple. We permute the treated and control exhaustively. </a:t>
            </a:r>
          </a:p>
          <a:p>
            <a:pPr>
              <a:lnSpc>
                <a:spcPct val="100000"/>
              </a:lnSpc>
              <a:spcAft>
                <a:spcPts val="0"/>
              </a:spcAft>
            </a:pPr>
            <a:r>
              <a:rPr lang="en-GB" sz="1200" dirty="0"/>
              <a:t>Since we only have one treated unit, this would mean that, for each unit, we pretend it is the treated while the others are the control.</a:t>
            </a:r>
          </a:p>
          <a:p>
            <a:pPr>
              <a:lnSpc>
                <a:spcPct val="100000"/>
              </a:lnSpc>
              <a:spcAft>
                <a:spcPts val="0"/>
              </a:spcAft>
            </a:pPr>
            <a:r>
              <a:rPr lang="en-GB" sz="1200" dirty="0"/>
              <a:t>So what this does is it pretends that the treatment actually happened for another state, not California, and see what would have been the estimated effect for this treatment that didn’t happen =&gt; </a:t>
            </a:r>
            <a:r>
              <a:rPr lang="en-GB" sz="1200" i="1" dirty="0"/>
              <a:t>states that weren’t actually treated, once we pretend they were, we won’t be able to find any significant treatment effect.</a:t>
            </a:r>
          </a:p>
          <a:p>
            <a:pPr>
              <a:lnSpc>
                <a:spcPct val="100000"/>
              </a:lnSpc>
              <a:spcAft>
                <a:spcPts val="0"/>
              </a:spcAft>
            </a:pPr>
            <a:r>
              <a:rPr lang="en-GB" sz="1200" dirty="0"/>
              <a:t>Then, we see if the treatment in California is sufficiently larger when compared to the other fake treatment.</a:t>
            </a:r>
            <a:endParaRPr lang="en-US" sz="1200" i="1" dirty="0"/>
          </a:p>
        </p:txBody>
      </p:sp>
      <p:sp>
        <p:nvSpPr>
          <p:cNvPr id="4" name="Text Placeholder 3">
            <a:extLst>
              <a:ext uri="{FF2B5EF4-FFF2-40B4-BE49-F238E27FC236}">
                <a16:creationId xmlns:a16="http://schemas.microsoft.com/office/drawing/2014/main" id="{D90D5B60-E4E4-7641-8CA6-0E4CA14D7662}"/>
              </a:ext>
            </a:extLst>
          </p:cNvPr>
          <p:cNvSpPr>
            <a:spLocks noGrp="1"/>
          </p:cNvSpPr>
          <p:nvPr>
            <p:ph type="body" sz="quarter" idx="15"/>
          </p:nvPr>
        </p:nvSpPr>
        <p:spPr>
          <a:xfrm>
            <a:off x="569156" y="808038"/>
            <a:ext cx="10670188" cy="405111"/>
          </a:xfrm>
        </p:spPr>
        <p:txBody>
          <a:bodyPr/>
          <a:lstStyle/>
          <a:p>
            <a:r>
              <a:rPr lang="en-US" dirty="0"/>
              <a:t>Statistical inference of the intervention effect</a:t>
            </a:r>
          </a:p>
        </p:txBody>
      </p:sp>
      <p:pic>
        <p:nvPicPr>
          <p:cNvPr id="5" name="Picture 4">
            <a:extLst>
              <a:ext uri="{FF2B5EF4-FFF2-40B4-BE49-F238E27FC236}">
                <a16:creationId xmlns:a16="http://schemas.microsoft.com/office/drawing/2014/main" id="{6D526471-D871-3246-B459-436036389C0E}"/>
              </a:ext>
            </a:extLst>
          </p:cNvPr>
          <p:cNvPicPr>
            <a:picLocks noChangeAspect="1"/>
          </p:cNvPicPr>
          <p:nvPr/>
        </p:nvPicPr>
        <p:blipFill>
          <a:blip r:embed="rId2"/>
          <a:stretch>
            <a:fillRect/>
          </a:stretch>
        </p:blipFill>
        <p:spPr>
          <a:xfrm>
            <a:off x="5581877" y="1495348"/>
            <a:ext cx="6015339" cy="3062817"/>
          </a:xfrm>
          <a:prstGeom prst="rect">
            <a:avLst/>
          </a:prstGeom>
        </p:spPr>
      </p:pic>
      <p:pic>
        <p:nvPicPr>
          <p:cNvPr id="6" name="Picture 5">
            <a:extLst>
              <a:ext uri="{FF2B5EF4-FFF2-40B4-BE49-F238E27FC236}">
                <a16:creationId xmlns:a16="http://schemas.microsoft.com/office/drawing/2014/main" id="{3540BEA5-F67B-E94A-9DFE-09EA9D6370D6}"/>
              </a:ext>
            </a:extLst>
          </p:cNvPr>
          <p:cNvPicPr>
            <a:picLocks noChangeAspect="1"/>
          </p:cNvPicPr>
          <p:nvPr/>
        </p:nvPicPr>
        <p:blipFill>
          <a:blip r:embed="rId3"/>
          <a:stretch>
            <a:fillRect/>
          </a:stretch>
        </p:blipFill>
        <p:spPr>
          <a:xfrm>
            <a:off x="5595476" y="4558163"/>
            <a:ext cx="6001740" cy="1368504"/>
          </a:xfrm>
          <a:prstGeom prst="rect">
            <a:avLst/>
          </a:prstGeom>
        </p:spPr>
      </p:pic>
      <p:pic>
        <p:nvPicPr>
          <p:cNvPr id="7" name="Picture 6">
            <a:extLst>
              <a:ext uri="{FF2B5EF4-FFF2-40B4-BE49-F238E27FC236}">
                <a16:creationId xmlns:a16="http://schemas.microsoft.com/office/drawing/2014/main" id="{ED3C5C13-45F6-0740-AF02-D64EB6E39BAD}"/>
              </a:ext>
            </a:extLst>
          </p:cNvPr>
          <p:cNvPicPr>
            <a:picLocks noChangeAspect="1"/>
          </p:cNvPicPr>
          <p:nvPr/>
        </p:nvPicPr>
        <p:blipFill>
          <a:blip r:embed="rId4"/>
          <a:stretch>
            <a:fillRect/>
          </a:stretch>
        </p:blipFill>
        <p:spPr>
          <a:xfrm>
            <a:off x="563710" y="4396352"/>
            <a:ext cx="4197349" cy="2225495"/>
          </a:xfrm>
          <a:prstGeom prst="rect">
            <a:avLst/>
          </a:prstGeom>
        </p:spPr>
      </p:pic>
      <p:sp>
        <p:nvSpPr>
          <p:cNvPr id="8" name="Text Placeholder 2">
            <a:extLst>
              <a:ext uri="{FF2B5EF4-FFF2-40B4-BE49-F238E27FC236}">
                <a16:creationId xmlns:a16="http://schemas.microsoft.com/office/drawing/2014/main" id="{8E893F9C-584A-6848-A009-F52CC7D618BE}"/>
              </a:ext>
            </a:extLst>
          </p:cNvPr>
          <p:cNvSpPr txBox="1">
            <a:spLocks/>
          </p:cNvSpPr>
          <p:nvPr/>
        </p:nvSpPr>
        <p:spPr>
          <a:xfrm>
            <a:off x="5714933" y="6049962"/>
            <a:ext cx="3432020" cy="30777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i="1" dirty="0" err="1">
                <a:solidFill>
                  <a:schemeClr val="tx2"/>
                </a:solidFill>
              </a:rPr>
              <a:t>Paralellise</a:t>
            </a:r>
            <a:r>
              <a:rPr lang="en-GB" sz="1000" i="1" dirty="0">
                <a:solidFill>
                  <a:schemeClr val="tx2"/>
                </a:solidFill>
              </a:rPr>
              <a:t> computation across 8 nodes to generate a </a:t>
            </a:r>
            <a:r>
              <a:rPr lang="en-GB" sz="1000" i="1" dirty="0" err="1">
                <a:solidFill>
                  <a:schemeClr val="tx2"/>
                </a:solidFill>
              </a:rPr>
              <a:t>dataframe</a:t>
            </a:r>
            <a:r>
              <a:rPr lang="en-GB" sz="1000" i="1" dirty="0">
                <a:solidFill>
                  <a:schemeClr val="tx2"/>
                </a:solidFill>
              </a:rPr>
              <a:t> for each of the states.</a:t>
            </a:r>
          </a:p>
        </p:txBody>
      </p:sp>
      <p:cxnSp>
        <p:nvCxnSpPr>
          <p:cNvPr id="10" name="Straight Arrow Connector 9">
            <a:extLst>
              <a:ext uri="{FF2B5EF4-FFF2-40B4-BE49-F238E27FC236}">
                <a16:creationId xmlns:a16="http://schemas.microsoft.com/office/drawing/2014/main" id="{C3CE5EA9-6BC2-084C-AD89-17EC9FE5DCBD}"/>
              </a:ext>
            </a:extLst>
          </p:cNvPr>
          <p:cNvCxnSpPr/>
          <p:nvPr/>
        </p:nvCxnSpPr>
        <p:spPr>
          <a:xfrm flipH="1">
            <a:off x="8415867" y="5842000"/>
            <a:ext cx="516466" cy="2079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75FC57-ECBD-1643-8428-570292287667}"/>
              </a:ext>
            </a:extLst>
          </p:cNvPr>
          <p:cNvCxnSpPr>
            <a:cxnSpLocks/>
          </p:cNvCxnSpPr>
          <p:nvPr/>
        </p:nvCxnSpPr>
        <p:spPr>
          <a:xfrm flipH="1" flipV="1">
            <a:off x="4610136" y="4681460"/>
            <a:ext cx="971741" cy="152239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C829C697-3A5E-994E-997C-AFF65A34293A}"/>
              </a:ext>
            </a:extLst>
          </p:cNvPr>
          <p:cNvSpPr/>
          <p:nvPr/>
        </p:nvSpPr>
        <p:spPr>
          <a:xfrm>
            <a:off x="10193867" y="3318933"/>
            <a:ext cx="50800" cy="5757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 Placeholder 2">
            <a:extLst>
              <a:ext uri="{FF2B5EF4-FFF2-40B4-BE49-F238E27FC236}">
                <a16:creationId xmlns:a16="http://schemas.microsoft.com/office/drawing/2014/main" id="{6A0558DF-C736-DC48-8E4B-67085AF03F4B}"/>
              </a:ext>
            </a:extLst>
          </p:cNvPr>
          <p:cNvSpPr txBox="1">
            <a:spLocks/>
          </p:cNvSpPr>
          <p:nvPr/>
        </p:nvSpPr>
        <p:spPr>
          <a:xfrm>
            <a:off x="10377481" y="3429000"/>
            <a:ext cx="1723725" cy="307777"/>
          </a:xfrm>
          <a:prstGeom prst="rect">
            <a:avLst/>
          </a:prstGeom>
        </p:spPr>
        <p:txBody>
          <a:bodyPr wrap="square" lIns="0" tIns="0" rIns="0" bIns="0">
            <a:spAutoFit/>
          </a:bodyPr>
          <a:lstStyle>
            <a:lvl1pPr marL="285750" indent="-285750" algn="l" defTabSz="457200" rtl="0" eaLnBrk="1" latinLnBrk="0" hangingPunct="1">
              <a:lnSpc>
                <a:spcPct val="125000"/>
              </a:lnSpc>
              <a:spcBef>
                <a:spcPts val="0"/>
              </a:spcBef>
              <a:spcAft>
                <a:spcPts val="1200"/>
              </a:spcAft>
              <a:buFont typeface="Arial" panose="020B0604020202020204" pitchFamily="34" charset="0"/>
              <a:buChar char="•"/>
              <a:defRPr sz="2200" b="0" i="0" kern="1200" spc="0" baseline="0">
                <a:solidFill>
                  <a:schemeClr val="accent4"/>
                </a:solidFill>
                <a:latin typeface="Skyscanner Relative Book" panose="02000506040000020004" pitchFamily="2" charset="77"/>
                <a:ea typeface="Skyscanner Relative Book" panose="02000506040000020004" pitchFamily="2" charset="77"/>
                <a:cs typeface="+mn-cs"/>
              </a:defRPr>
            </a:lvl1pPr>
            <a:lvl2pPr marL="0" indent="0" algn="l" defTabSz="457200" rtl="0" eaLnBrk="1" latinLnBrk="0" hangingPunct="1">
              <a:lnSpc>
                <a:spcPct val="90000"/>
              </a:lnSpc>
              <a:spcBef>
                <a:spcPts val="250"/>
              </a:spcBef>
              <a:buFontTx/>
              <a:buNone/>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nSpc>
                <a:spcPct val="100000"/>
              </a:lnSpc>
              <a:spcAft>
                <a:spcPts val="0"/>
              </a:spcAft>
              <a:buNone/>
            </a:pPr>
            <a:r>
              <a:rPr lang="en-GB" sz="1000" i="1" dirty="0">
                <a:solidFill>
                  <a:schemeClr val="tx2"/>
                </a:solidFill>
              </a:rPr>
              <a:t>It’s easier to replace this with a Lasso LR…</a:t>
            </a:r>
          </a:p>
        </p:txBody>
      </p:sp>
    </p:spTree>
    <p:extLst>
      <p:ext uri="{BB962C8B-B14F-4D97-AF65-F5344CB8AC3E}">
        <p14:creationId xmlns:p14="http://schemas.microsoft.com/office/powerpoint/2010/main" val="2075758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7F75F-7E8B-5B47-B4C4-502927678669}"/>
              </a:ext>
            </a:extLst>
          </p:cNvPr>
          <p:cNvSpPr>
            <a:spLocks noGrp="1"/>
          </p:cNvSpPr>
          <p:nvPr>
            <p:ph type="body" sz="quarter" idx="16"/>
          </p:nvPr>
        </p:nvSpPr>
        <p:spPr>
          <a:xfrm>
            <a:off x="569156" y="1195266"/>
            <a:ext cx="6657062" cy="300082"/>
          </a:xfrm>
        </p:spPr>
        <p:txBody>
          <a:bodyPr/>
          <a:lstStyle/>
          <a:p>
            <a:r>
              <a:rPr lang="en-US" sz="2000" dirty="0"/>
              <a:t>Plotting all state permutations</a:t>
            </a:r>
          </a:p>
        </p:txBody>
      </p:sp>
      <p:sp>
        <p:nvSpPr>
          <p:cNvPr id="4" name="Text Placeholder 3">
            <a:extLst>
              <a:ext uri="{FF2B5EF4-FFF2-40B4-BE49-F238E27FC236}">
                <a16:creationId xmlns:a16="http://schemas.microsoft.com/office/drawing/2014/main" id="{D90D5B60-E4E4-7641-8CA6-0E4CA14D7662}"/>
              </a:ext>
            </a:extLst>
          </p:cNvPr>
          <p:cNvSpPr>
            <a:spLocks noGrp="1"/>
          </p:cNvSpPr>
          <p:nvPr>
            <p:ph type="body" sz="quarter" idx="15"/>
          </p:nvPr>
        </p:nvSpPr>
        <p:spPr>
          <a:xfrm>
            <a:off x="569156" y="808038"/>
            <a:ext cx="10670188" cy="405111"/>
          </a:xfrm>
        </p:spPr>
        <p:txBody>
          <a:bodyPr/>
          <a:lstStyle/>
          <a:p>
            <a:r>
              <a:rPr lang="en-US" dirty="0"/>
              <a:t>Statistical inference of the intervention effect</a:t>
            </a:r>
          </a:p>
        </p:txBody>
      </p:sp>
      <p:pic>
        <p:nvPicPr>
          <p:cNvPr id="13" name="Picture 12">
            <a:extLst>
              <a:ext uri="{FF2B5EF4-FFF2-40B4-BE49-F238E27FC236}">
                <a16:creationId xmlns:a16="http://schemas.microsoft.com/office/drawing/2014/main" id="{AE1A538D-CE93-BB4F-A803-99E327E8B755}"/>
              </a:ext>
            </a:extLst>
          </p:cNvPr>
          <p:cNvPicPr>
            <a:picLocks noChangeAspect="1"/>
          </p:cNvPicPr>
          <p:nvPr/>
        </p:nvPicPr>
        <p:blipFill rotWithShape="1">
          <a:blip r:embed="rId2"/>
          <a:srcRect b="53735"/>
          <a:stretch/>
        </p:blipFill>
        <p:spPr>
          <a:xfrm>
            <a:off x="347979" y="1753561"/>
            <a:ext cx="5748021" cy="2761878"/>
          </a:xfrm>
          <a:prstGeom prst="rect">
            <a:avLst/>
          </a:prstGeom>
        </p:spPr>
      </p:pic>
      <p:pic>
        <p:nvPicPr>
          <p:cNvPr id="16" name="Picture 15">
            <a:extLst>
              <a:ext uri="{FF2B5EF4-FFF2-40B4-BE49-F238E27FC236}">
                <a16:creationId xmlns:a16="http://schemas.microsoft.com/office/drawing/2014/main" id="{18CF9450-48B9-5D40-B726-37A8301E05B1}"/>
              </a:ext>
            </a:extLst>
          </p:cNvPr>
          <p:cNvPicPr>
            <a:picLocks noChangeAspect="1"/>
          </p:cNvPicPr>
          <p:nvPr/>
        </p:nvPicPr>
        <p:blipFill rotWithShape="1">
          <a:blip r:embed="rId2"/>
          <a:srcRect t="45911"/>
          <a:stretch/>
        </p:blipFill>
        <p:spPr>
          <a:xfrm>
            <a:off x="6096000" y="1753561"/>
            <a:ext cx="5978917" cy="3358639"/>
          </a:xfrm>
          <a:prstGeom prst="rect">
            <a:avLst/>
          </a:prstGeom>
        </p:spPr>
      </p:pic>
      <p:sp>
        <p:nvSpPr>
          <p:cNvPr id="17" name="Rounded Rectangle 16">
            <a:extLst>
              <a:ext uri="{FF2B5EF4-FFF2-40B4-BE49-F238E27FC236}">
                <a16:creationId xmlns:a16="http://schemas.microsoft.com/office/drawing/2014/main" id="{156126E8-8E42-5443-84EB-8E5031360FB0}"/>
              </a:ext>
            </a:extLst>
          </p:cNvPr>
          <p:cNvSpPr/>
          <p:nvPr/>
        </p:nvSpPr>
        <p:spPr>
          <a:xfrm>
            <a:off x="490194" y="1866507"/>
            <a:ext cx="4242062" cy="54675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DF50F49-6BBC-1E42-87BF-45FFC5214EDF}"/>
              </a:ext>
            </a:extLst>
          </p:cNvPr>
          <p:cNvSpPr/>
          <p:nvPr/>
        </p:nvSpPr>
        <p:spPr>
          <a:xfrm>
            <a:off x="642593" y="2818614"/>
            <a:ext cx="4947501" cy="41061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D0E73BC-DA1C-624B-9287-851BEC97808E}"/>
              </a:ext>
            </a:extLst>
          </p:cNvPr>
          <p:cNvSpPr/>
          <p:nvPr/>
        </p:nvSpPr>
        <p:spPr>
          <a:xfrm>
            <a:off x="466627" y="4568344"/>
            <a:ext cx="5547674" cy="8049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accent1"/>
                </a:solidFill>
                <a:latin typeface="Skyscanner Relative Book" panose="02000506040000020004" pitchFamily="2" charset="77"/>
                <a:ea typeface="Skyscanner Relative Book" panose="02000506040000020004" pitchFamily="2" charset="77"/>
              </a:rPr>
              <a:t>Of course, our synthetic control prediction for all states will not be perfect. For some states our prediction will be bad, and because we know the exact ‘</a:t>
            </a:r>
            <a:r>
              <a:rPr lang="en-US" sz="1600" dirty="0" err="1">
                <a:solidFill>
                  <a:schemeClr val="accent1"/>
                </a:solidFill>
                <a:latin typeface="Skyscanner Relative Book" panose="02000506040000020004" pitchFamily="2" charset="77"/>
                <a:ea typeface="Skyscanner Relative Book" panose="02000506040000020004" pitchFamily="2" charset="77"/>
              </a:rPr>
              <a:t>cigsale</a:t>
            </a:r>
            <a:r>
              <a:rPr lang="en-US" sz="1600" dirty="0">
                <a:solidFill>
                  <a:schemeClr val="accent1"/>
                </a:solidFill>
                <a:latin typeface="Skyscanner Relative Book" panose="02000506040000020004" pitchFamily="2" charset="77"/>
                <a:ea typeface="Skyscanner Relative Book" panose="02000506040000020004" pitchFamily="2" charset="77"/>
              </a:rPr>
              <a:t>’, we can know how far our prediction is. Setting a simple threshold can eliminate those states with a high error.</a:t>
            </a:r>
          </a:p>
        </p:txBody>
      </p:sp>
      <p:sp>
        <p:nvSpPr>
          <p:cNvPr id="20" name="Rounded Rectangle 19">
            <a:extLst>
              <a:ext uri="{FF2B5EF4-FFF2-40B4-BE49-F238E27FC236}">
                <a16:creationId xmlns:a16="http://schemas.microsoft.com/office/drawing/2014/main" id="{7B33AC11-D714-7A43-AC9E-6318FD4B06CF}"/>
              </a:ext>
            </a:extLst>
          </p:cNvPr>
          <p:cNvSpPr/>
          <p:nvPr/>
        </p:nvSpPr>
        <p:spPr>
          <a:xfrm>
            <a:off x="6287678" y="5112200"/>
            <a:ext cx="5787239" cy="10340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dirty="0">
                <a:solidFill>
                  <a:schemeClr val="tx1"/>
                </a:solidFill>
                <a:latin typeface="Skyscanner Relative Book" panose="02000506040000020004" pitchFamily="2" charset="77"/>
                <a:ea typeface="Skyscanner Relative Book" panose="02000506040000020004" pitchFamily="2" charset="77"/>
              </a:rPr>
              <a:t>We can see how extreme of a value is the effect in the state of California. This image shows us that if we pretend the treatment had happened to any other state, we would almost never get an effect so extreme as the one we got with California.</a:t>
            </a:r>
            <a:endParaRPr lang="en-US" sz="1600" i="1" dirty="0">
              <a:solidFill>
                <a:schemeClr val="tx1"/>
              </a:solidFill>
              <a:latin typeface="Skyscanner Relative Book" panose="02000506040000020004" pitchFamily="2" charset="77"/>
              <a:ea typeface="Skyscanner Relative Book" panose="02000506040000020004" pitchFamily="2" charset="77"/>
            </a:endParaRPr>
          </a:p>
        </p:txBody>
      </p:sp>
      <p:cxnSp>
        <p:nvCxnSpPr>
          <p:cNvPr id="23" name="Straight Arrow Connector 22">
            <a:extLst>
              <a:ext uri="{FF2B5EF4-FFF2-40B4-BE49-F238E27FC236}">
                <a16:creationId xmlns:a16="http://schemas.microsoft.com/office/drawing/2014/main" id="{FD0AC219-24B4-6946-9DE0-0A3988556C54}"/>
              </a:ext>
            </a:extLst>
          </p:cNvPr>
          <p:cNvCxnSpPr/>
          <p:nvPr/>
        </p:nvCxnSpPr>
        <p:spPr>
          <a:xfrm>
            <a:off x="11792932" y="3978111"/>
            <a:ext cx="0" cy="3959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DB4DE7-1603-9940-B3EE-9184AF685736}"/>
              </a:ext>
            </a:extLst>
          </p:cNvPr>
          <p:cNvCxnSpPr/>
          <p:nvPr/>
        </p:nvCxnSpPr>
        <p:spPr>
          <a:xfrm flipH="1">
            <a:off x="11239344" y="4515439"/>
            <a:ext cx="515881" cy="509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249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7F75F-7E8B-5B47-B4C4-502927678669}"/>
              </a:ext>
            </a:extLst>
          </p:cNvPr>
          <p:cNvSpPr>
            <a:spLocks noGrp="1"/>
          </p:cNvSpPr>
          <p:nvPr>
            <p:ph type="body" sz="quarter" idx="16"/>
          </p:nvPr>
        </p:nvSpPr>
        <p:spPr>
          <a:xfrm>
            <a:off x="569155" y="1195266"/>
            <a:ext cx="11374605" cy="632481"/>
          </a:xfrm>
        </p:spPr>
        <p:txBody>
          <a:bodyPr/>
          <a:lstStyle/>
          <a:p>
            <a:r>
              <a:rPr lang="en-US" sz="2000" dirty="0"/>
              <a:t>Calculating p-values: </a:t>
            </a:r>
            <a:r>
              <a:rPr lang="en-GB" sz="2000" dirty="0"/>
              <a:t>All we have to do is see how many times the effects that we’ve got is below the effect of California.</a:t>
            </a:r>
            <a:endParaRPr lang="en-US" sz="2000" dirty="0"/>
          </a:p>
        </p:txBody>
      </p:sp>
      <p:sp>
        <p:nvSpPr>
          <p:cNvPr id="4" name="Text Placeholder 3">
            <a:extLst>
              <a:ext uri="{FF2B5EF4-FFF2-40B4-BE49-F238E27FC236}">
                <a16:creationId xmlns:a16="http://schemas.microsoft.com/office/drawing/2014/main" id="{D90D5B60-E4E4-7641-8CA6-0E4CA14D7662}"/>
              </a:ext>
            </a:extLst>
          </p:cNvPr>
          <p:cNvSpPr>
            <a:spLocks noGrp="1"/>
          </p:cNvSpPr>
          <p:nvPr>
            <p:ph type="body" sz="quarter" idx="15"/>
          </p:nvPr>
        </p:nvSpPr>
        <p:spPr>
          <a:xfrm>
            <a:off x="569156" y="808038"/>
            <a:ext cx="10670188" cy="405111"/>
          </a:xfrm>
        </p:spPr>
        <p:txBody>
          <a:bodyPr/>
          <a:lstStyle/>
          <a:p>
            <a:r>
              <a:rPr lang="en-US" dirty="0"/>
              <a:t>Statistical inference of the intervention effect</a:t>
            </a:r>
          </a:p>
        </p:txBody>
      </p:sp>
      <p:pic>
        <p:nvPicPr>
          <p:cNvPr id="3" name="Picture 2">
            <a:extLst>
              <a:ext uri="{FF2B5EF4-FFF2-40B4-BE49-F238E27FC236}">
                <a16:creationId xmlns:a16="http://schemas.microsoft.com/office/drawing/2014/main" id="{F755CFB4-277D-0A46-84DF-0C1314EC388D}"/>
              </a:ext>
            </a:extLst>
          </p:cNvPr>
          <p:cNvPicPr>
            <a:picLocks noChangeAspect="1"/>
          </p:cNvPicPr>
          <p:nvPr/>
        </p:nvPicPr>
        <p:blipFill>
          <a:blip r:embed="rId2"/>
          <a:stretch>
            <a:fillRect/>
          </a:stretch>
        </p:blipFill>
        <p:spPr>
          <a:xfrm>
            <a:off x="569156" y="2705932"/>
            <a:ext cx="6406680" cy="3388290"/>
          </a:xfrm>
          <a:prstGeom prst="rect">
            <a:avLst/>
          </a:prstGeom>
        </p:spPr>
      </p:pic>
      <p:sp>
        <p:nvSpPr>
          <p:cNvPr id="14" name="Rounded Rectangle 13">
            <a:extLst>
              <a:ext uri="{FF2B5EF4-FFF2-40B4-BE49-F238E27FC236}">
                <a16:creationId xmlns:a16="http://schemas.microsoft.com/office/drawing/2014/main" id="{80C8D371-409D-C347-9009-CD41EF6303B0}"/>
              </a:ext>
            </a:extLst>
          </p:cNvPr>
          <p:cNvSpPr/>
          <p:nvPr/>
        </p:nvSpPr>
        <p:spPr>
          <a:xfrm>
            <a:off x="569155" y="2308514"/>
            <a:ext cx="1748890" cy="38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i="1" dirty="0">
                <a:solidFill>
                  <a:schemeClr val="tx1"/>
                </a:solidFill>
                <a:latin typeface="Skyscanner Relative Book" panose="02000506040000020004" pitchFamily="2" charset="77"/>
                <a:ea typeface="Skyscanner Relative Book" panose="02000506040000020004" pitchFamily="2" charset="77"/>
              </a:rPr>
              <a:t>California Index</a:t>
            </a:r>
            <a:endParaRPr lang="en-US" sz="1000" i="1" dirty="0">
              <a:solidFill>
                <a:schemeClr val="tx1"/>
              </a:solidFill>
              <a:latin typeface="Skyscanner Relative Book" panose="02000506040000020004" pitchFamily="2" charset="77"/>
              <a:ea typeface="Skyscanner Relative Book" panose="02000506040000020004" pitchFamily="2" charset="77"/>
            </a:endParaRPr>
          </a:p>
        </p:txBody>
      </p:sp>
      <p:cxnSp>
        <p:nvCxnSpPr>
          <p:cNvPr id="6" name="Straight Arrow Connector 5">
            <a:extLst>
              <a:ext uri="{FF2B5EF4-FFF2-40B4-BE49-F238E27FC236}">
                <a16:creationId xmlns:a16="http://schemas.microsoft.com/office/drawing/2014/main" id="{54BD8341-2E6E-CF46-A678-9E4487EA8ED7}"/>
              </a:ext>
            </a:extLst>
          </p:cNvPr>
          <p:cNvCxnSpPr>
            <a:cxnSpLocks/>
          </p:cNvCxnSpPr>
          <p:nvPr/>
        </p:nvCxnSpPr>
        <p:spPr>
          <a:xfrm flipH="1" flipV="1">
            <a:off x="999242" y="2634686"/>
            <a:ext cx="216816" cy="122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A86553E7-C063-D940-A90D-C90E7342ABDB}"/>
              </a:ext>
            </a:extLst>
          </p:cNvPr>
          <p:cNvSpPr/>
          <p:nvPr/>
        </p:nvSpPr>
        <p:spPr>
          <a:xfrm>
            <a:off x="2318045" y="2308514"/>
            <a:ext cx="3536000" cy="3872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i="1" dirty="0">
                <a:solidFill>
                  <a:schemeClr val="tx1"/>
                </a:solidFill>
                <a:latin typeface="Skyscanner Relative Book" panose="02000506040000020004" pitchFamily="2" charset="77"/>
                <a:ea typeface="Skyscanner Relative Book" panose="02000506040000020004" pitchFamily="2" charset="77"/>
              </a:rPr>
              <a:t>We want to evaluate the effect on the year 2000, for all states which don’t have a certain error</a:t>
            </a:r>
            <a:endParaRPr lang="en-US" sz="1000" i="1" dirty="0">
              <a:solidFill>
                <a:schemeClr val="tx1"/>
              </a:solidFill>
              <a:latin typeface="Skyscanner Relative Book" panose="02000506040000020004" pitchFamily="2" charset="77"/>
              <a:ea typeface="Skyscanner Relative Book" panose="02000506040000020004" pitchFamily="2" charset="77"/>
            </a:endParaRPr>
          </a:p>
        </p:txBody>
      </p:sp>
      <p:cxnSp>
        <p:nvCxnSpPr>
          <p:cNvPr id="22" name="Straight Arrow Connector 21">
            <a:extLst>
              <a:ext uri="{FF2B5EF4-FFF2-40B4-BE49-F238E27FC236}">
                <a16:creationId xmlns:a16="http://schemas.microsoft.com/office/drawing/2014/main" id="{E28CCF60-96F4-7946-BD04-163BEED4E5EC}"/>
              </a:ext>
            </a:extLst>
          </p:cNvPr>
          <p:cNvCxnSpPr>
            <a:cxnSpLocks/>
          </p:cNvCxnSpPr>
          <p:nvPr/>
        </p:nvCxnSpPr>
        <p:spPr>
          <a:xfrm flipV="1">
            <a:off x="2601798" y="2766987"/>
            <a:ext cx="197963" cy="268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F76B94E8-F832-6848-A018-586B10590A6B}"/>
              </a:ext>
            </a:extLst>
          </p:cNvPr>
          <p:cNvSpPr/>
          <p:nvPr/>
        </p:nvSpPr>
        <p:spPr>
          <a:xfrm>
            <a:off x="3516198" y="4390650"/>
            <a:ext cx="1197204" cy="15306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93F73B29-2A40-AF46-9FC3-D43A50B5FC13}"/>
              </a:ext>
            </a:extLst>
          </p:cNvPr>
          <p:cNvSpPr/>
          <p:nvPr/>
        </p:nvSpPr>
        <p:spPr>
          <a:xfrm>
            <a:off x="2799761" y="4797573"/>
            <a:ext cx="829559" cy="15306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712244C-5883-D24B-B323-2FA457671AF5}"/>
              </a:ext>
            </a:extLst>
          </p:cNvPr>
          <p:cNvPicPr>
            <a:picLocks noChangeAspect="1"/>
          </p:cNvPicPr>
          <p:nvPr/>
        </p:nvPicPr>
        <p:blipFill>
          <a:blip r:embed="rId3"/>
          <a:stretch>
            <a:fillRect/>
          </a:stretch>
        </p:blipFill>
        <p:spPr>
          <a:xfrm>
            <a:off x="7088944" y="2652133"/>
            <a:ext cx="4533900" cy="1485900"/>
          </a:xfrm>
          <a:prstGeom prst="rect">
            <a:avLst/>
          </a:prstGeom>
        </p:spPr>
      </p:pic>
      <p:sp>
        <p:nvSpPr>
          <p:cNvPr id="26" name="TextBox 25">
            <a:extLst>
              <a:ext uri="{FF2B5EF4-FFF2-40B4-BE49-F238E27FC236}">
                <a16:creationId xmlns:a16="http://schemas.microsoft.com/office/drawing/2014/main" id="{551C55B9-C9DC-DA40-A107-55809DE3D286}"/>
              </a:ext>
            </a:extLst>
          </p:cNvPr>
          <p:cNvSpPr txBox="1"/>
          <p:nvPr/>
        </p:nvSpPr>
        <p:spPr>
          <a:xfrm>
            <a:off x="7098383" y="2034521"/>
            <a:ext cx="4959665" cy="830997"/>
          </a:xfrm>
          <a:prstGeom prst="rect">
            <a:avLst/>
          </a:prstGeom>
          <a:noFill/>
        </p:spPr>
        <p:txBody>
          <a:bodyPr wrap="square">
            <a:spAutoFit/>
          </a:bodyPr>
          <a:lstStyle/>
          <a:p>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If we want to test the one sided hypothesis that the effect in California is below zero, we can estimate the P-value as the proportion of times the effect in California is bigger than all the estimated effects.</a:t>
            </a:r>
            <a:endParaRPr lang="en-US" sz="1200" dirty="0">
              <a:latin typeface="Skyscanner Relative Book" panose="02000506040000020004" pitchFamily="2" charset="77"/>
              <a:ea typeface="Skyscanner Relative Book" panose="02000506040000020004" pitchFamily="2" charset="77"/>
            </a:endParaRPr>
          </a:p>
        </p:txBody>
      </p:sp>
      <p:sp>
        <p:nvSpPr>
          <p:cNvPr id="27" name="TextBox 26">
            <a:extLst>
              <a:ext uri="{FF2B5EF4-FFF2-40B4-BE49-F238E27FC236}">
                <a16:creationId xmlns:a16="http://schemas.microsoft.com/office/drawing/2014/main" id="{7FB6493B-517F-8149-BB8B-2D6DD2F00C27}"/>
              </a:ext>
            </a:extLst>
          </p:cNvPr>
          <p:cNvSpPr txBox="1"/>
          <p:nvPr/>
        </p:nvSpPr>
        <p:spPr>
          <a:xfrm>
            <a:off x="9794449" y="3501650"/>
            <a:ext cx="2263599" cy="1938992"/>
          </a:xfrm>
          <a:prstGeom prst="rect">
            <a:avLst/>
          </a:prstGeom>
          <a:noFill/>
        </p:spPr>
        <p:txBody>
          <a:bodyPr wrap="square">
            <a:spAutoFit/>
          </a:bodyPr>
          <a:lstStyle/>
          <a:p>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Another way of calculating this is ‘</a:t>
            </a:r>
            <a:r>
              <a:rPr lang="en-GB" sz="1200" dirty="0">
                <a:solidFill>
                  <a:srgbClr val="333333"/>
                </a:solidFill>
                <a:latin typeface="Skyscanner Relative Book" panose="02000506040000020004" pitchFamily="2" charset="77"/>
                <a:ea typeface="Skyscanner Relative Book" panose="02000506040000020004" pitchFamily="2" charset="77"/>
              </a:rPr>
              <a:t>kind of by hand’:</a:t>
            </a:r>
          </a:p>
          <a:p>
            <a:pPr marL="285750" indent="-2857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We know that California’s effect is -24</a:t>
            </a:r>
          </a:p>
          <a:p>
            <a:pPr marL="285750" indent="-2857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There is only 1 other state with a bigger negative effect</a:t>
            </a:r>
          </a:p>
          <a:p>
            <a:pPr marL="285750" indent="-2857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So, out of the 34 placebo effects + California…</a:t>
            </a:r>
          </a:p>
          <a:p>
            <a:pPr marL="742950" lvl="1" indent="-2857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1/35 = 0.028</a:t>
            </a:r>
            <a:endParaRPr lang="en-US" sz="1200" dirty="0">
              <a:latin typeface="Skyscanner Relative Book" panose="02000506040000020004" pitchFamily="2" charset="77"/>
              <a:ea typeface="Skyscanner Relative Book" panose="02000506040000020004" pitchFamily="2" charset="77"/>
            </a:endParaRPr>
          </a:p>
        </p:txBody>
      </p:sp>
      <p:pic>
        <p:nvPicPr>
          <p:cNvPr id="15" name="Picture 14">
            <a:extLst>
              <a:ext uri="{FF2B5EF4-FFF2-40B4-BE49-F238E27FC236}">
                <a16:creationId xmlns:a16="http://schemas.microsoft.com/office/drawing/2014/main" id="{5DCFBC8B-01FC-774F-8F50-E2507BFAA2BB}"/>
              </a:ext>
            </a:extLst>
          </p:cNvPr>
          <p:cNvPicPr>
            <a:picLocks noChangeAspect="1"/>
          </p:cNvPicPr>
          <p:nvPr/>
        </p:nvPicPr>
        <p:blipFill>
          <a:blip r:embed="rId4"/>
          <a:stretch>
            <a:fillRect/>
          </a:stretch>
        </p:blipFill>
        <p:spPr>
          <a:xfrm>
            <a:off x="4836757" y="4638780"/>
            <a:ext cx="2996135" cy="2047908"/>
          </a:xfrm>
          <a:prstGeom prst="rect">
            <a:avLst/>
          </a:prstGeom>
        </p:spPr>
      </p:pic>
      <p:sp>
        <p:nvSpPr>
          <p:cNvPr id="28" name="Rounded Rectangle 27">
            <a:extLst>
              <a:ext uri="{FF2B5EF4-FFF2-40B4-BE49-F238E27FC236}">
                <a16:creationId xmlns:a16="http://schemas.microsoft.com/office/drawing/2014/main" id="{38D966D9-8046-AF4A-BA22-57634653DC4E}"/>
              </a:ext>
            </a:extLst>
          </p:cNvPr>
          <p:cNvSpPr/>
          <p:nvPr/>
        </p:nvSpPr>
        <p:spPr>
          <a:xfrm>
            <a:off x="502045" y="6154462"/>
            <a:ext cx="3536000" cy="532226"/>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i="1" dirty="0">
                <a:solidFill>
                  <a:schemeClr val="tx1"/>
                </a:solidFill>
                <a:latin typeface="Skyscanner Relative Book" panose="02000506040000020004" pitchFamily="2" charset="77"/>
                <a:ea typeface="Skyscanner Relative Book" panose="02000506040000020004" pitchFamily="2" charset="77"/>
              </a:rPr>
              <a:t>Just by visually inspecting the distribution of the effects for the year 2000, we can see how extreme California is</a:t>
            </a:r>
            <a:endParaRPr lang="en-US" sz="1000" i="1" dirty="0">
              <a:solidFill>
                <a:schemeClr val="tx1"/>
              </a:solidFill>
              <a:latin typeface="Skyscanner Relative Book" panose="02000506040000020004" pitchFamily="2" charset="77"/>
              <a:ea typeface="Skyscanner Relative Book" panose="02000506040000020004" pitchFamily="2" charset="77"/>
            </a:endParaRPr>
          </a:p>
        </p:txBody>
      </p:sp>
      <p:cxnSp>
        <p:nvCxnSpPr>
          <p:cNvPr id="29" name="Straight Arrow Connector 28">
            <a:extLst>
              <a:ext uri="{FF2B5EF4-FFF2-40B4-BE49-F238E27FC236}">
                <a16:creationId xmlns:a16="http://schemas.microsoft.com/office/drawing/2014/main" id="{031EF2A7-96EA-814F-BE91-151F2B98095E}"/>
              </a:ext>
            </a:extLst>
          </p:cNvPr>
          <p:cNvCxnSpPr>
            <a:cxnSpLocks/>
            <a:endCxn id="28" idx="3"/>
          </p:cNvCxnSpPr>
          <p:nvPr/>
        </p:nvCxnSpPr>
        <p:spPr>
          <a:xfrm flipH="1">
            <a:off x="4038045" y="6258564"/>
            <a:ext cx="994799" cy="16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6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8" name="Rounded Rectangle 7">
            <a:extLst>
              <a:ext uri="{FF2B5EF4-FFF2-40B4-BE49-F238E27FC236}">
                <a16:creationId xmlns:a16="http://schemas.microsoft.com/office/drawing/2014/main" id="{05C2CE6D-1C52-FD45-A3CE-AD1254D5F3D0}"/>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Instrumental Variables</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stCxn id="13" idx="3"/>
            <a:endCxn id="8" idx="1"/>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cxnSpLocks/>
            <a:stCxn id="25" idx="3"/>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E66D6BBE-995C-F145-9ED6-3AAB91257672}"/>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Tree>
    <p:extLst>
      <p:ext uri="{BB962C8B-B14F-4D97-AF65-F5344CB8AC3E}">
        <p14:creationId xmlns:p14="http://schemas.microsoft.com/office/powerpoint/2010/main" val="2729048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1A274-9E0D-124A-81D2-4C8A023B0FC7}"/>
              </a:ext>
            </a:extLst>
          </p:cNvPr>
          <p:cNvSpPr>
            <a:spLocks noGrp="1"/>
          </p:cNvSpPr>
          <p:nvPr>
            <p:ph type="body" sz="quarter" idx="11"/>
          </p:nvPr>
        </p:nvSpPr>
        <p:spPr/>
        <p:txBody>
          <a:bodyPr/>
          <a:lstStyle/>
          <a:p>
            <a:r>
              <a:rPr lang="en-US" dirty="0"/>
              <a:t>Regression Discontinuity</a:t>
            </a:r>
          </a:p>
        </p:txBody>
      </p:sp>
      <p:sp>
        <p:nvSpPr>
          <p:cNvPr id="3" name="Text Placeholder 2">
            <a:extLst>
              <a:ext uri="{FF2B5EF4-FFF2-40B4-BE49-F238E27FC236}">
                <a16:creationId xmlns:a16="http://schemas.microsoft.com/office/drawing/2014/main" id="{ADF09A32-1016-0C42-B648-397C288FBA66}"/>
              </a:ext>
            </a:extLst>
          </p:cNvPr>
          <p:cNvSpPr>
            <a:spLocks noGrp="1"/>
          </p:cNvSpPr>
          <p:nvPr>
            <p:ph type="body" sz="quarter" idx="12"/>
          </p:nvPr>
        </p:nvSpPr>
        <p:spPr>
          <a:xfrm>
            <a:off x="569155" y="3529699"/>
            <a:ext cx="10902467" cy="895117"/>
          </a:xfrm>
        </p:spPr>
        <p:txBody>
          <a:bodyPr/>
          <a:lstStyle/>
          <a:p>
            <a:pPr marL="457200" indent="-457200">
              <a:buFont typeface="Arial" panose="020B0604020202020204" pitchFamily="34" charset="0"/>
              <a:buChar char="•"/>
            </a:pPr>
            <a:r>
              <a:rPr lang="en-US" dirty="0"/>
              <a:t>Perfect RDD</a:t>
            </a:r>
          </a:p>
          <a:p>
            <a:pPr marL="457200" indent="-457200">
              <a:buFont typeface="Arial" panose="020B0604020202020204" pitchFamily="34" charset="0"/>
              <a:buChar char="•"/>
            </a:pPr>
            <a:r>
              <a:rPr lang="en-US" dirty="0"/>
              <a:t>Fuzzy RDD</a:t>
            </a:r>
          </a:p>
        </p:txBody>
      </p:sp>
    </p:spTree>
    <p:extLst>
      <p:ext uri="{BB962C8B-B14F-4D97-AF65-F5344CB8AC3E}">
        <p14:creationId xmlns:p14="http://schemas.microsoft.com/office/powerpoint/2010/main" val="2893932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950238-2512-2940-9F68-590B7A52CF6F}"/>
              </a:ext>
            </a:extLst>
          </p:cNvPr>
          <p:cNvSpPr>
            <a:spLocks noGrp="1"/>
          </p:cNvSpPr>
          <p:nvPr>
            <p:ph type="body" sz="quarter" idx="15"/>
          </p:nvPr>
        </p:nvSpPr>
        <p:spPr/>
        <p:txBody>
          <a:bodyPr/>
          <a:lstStyle/>
          <a:p>
            <a:r>
              <a:rPr lang="en-US" dirty="0"/>
              <a:t>Master diagram</a:t>
            </a:r>
          </a:p>
        </p:txBody>
      </p:sp>
      <p:sp>
        <p:nvSpPr>
          <p:cNvPr id="5" name="Rounded Rectangle 4">
            <a:extLst>
              <a:ext uri="{FF2B5EF4-FFF2-40B4-BE49-F238E27FC236}">
                <a16:creationId xmlns:a16="http://schemas.microsoft.com/office/drawing/2014/main" id="{AF829203-3554-E449-93E6-939BC8200590}"/>
              </a:ext>
            </a:extLst>
          </p:cNvPr>
          <p:cNvSpPr/>
          <p:nvPr/>
        </p:nvSpPr>
        <p:spPr>
          <a:xfrm>
            <a:off x="569156" y="295547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Skyscanner Relative Book" panose="02000506040000020004" pitchFamily="2" charset="77"/>
                <a:ea typeface="Skyscanner Relative Book" panose="02000506040000020004" pitchFamily="2" charset="77"/>
              </a:rPr>
              <a:t>Repeated observations of the outcome over time?</a:t>
            </a:r>
          </a:p>
        </p:txBody>
      </p:sp>
      <p:sp>
        <p:nvSpPr>
          <p:cNvPr id="6" name="Rounded Rectangle 5">
            <a:extLst>
              <a:ext uri="{FF2B5EF4-FFF2-40B4-BE49-F238E27FC236}">
                <a16:creationId xmlns:a16="http://schemas.microsoft.com/office/drawing/2014/main" id="{B84E7B20-CE6C-F446-AD52-2B7A0C995B66}"/>
              </a:ext>
            </a:extLst>
          </p:cNvPr>
          <p:cNvSpPr/>
          <p:nvPr/>
        </p:nvSpPr>
        <p:spPr>
          <a:xfrm>
            <a:off x="9351206" y="36308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Interrupted time series synthetic control </a:t>
            </a:r>
            <a:r>
              <a:rPr lang="en-US" sz="1400" dirty="0" err="1">
                <a:solidFill>
                  <a:schemeClr val="accent3"/>
                </a:solidFill>
                <a:latin typeface="Skyscanner Relative Book" panose="02000506040000020004" pitchFamily="2" charset="77"/>
                <a:ea typeface="Skyscanner Relative Book" panose="02000506040000020004" pitchFamily="2" charset="77"/>
              </a:rPr>
              <a:t>DiD</a:t>
            </a:r>
            <a:endParaRPr lang="en-US" sz="1400" dirty="0">
              <a:solidFill>
                <a:schemeClr val="accent3"/>
              </a:solidFill>
              <a:latin typeface="Skyscanner Relative Book" panose="02000506040000020004" pitchFamily="2" charset="77"/>
              <a:ea typeface="Skyscanner Relative Book" panose="02000506040000020004" pitchFamily="2" charset="77"/>
            </a:endParaRPr>
          </a:p>
        </p:txBody>
      </p:sp>
      <p:sp>
        <p:nvSpPr>
          <p:cNvPr id="7" name="Rounded Rectangle 6">
            <a:extLst>
              <a:ext uri="{FF2B5EF4-FFF2-40B4-BE49-F238E27FC236}">
                <a16:creationId xmlns:a16="http://schemas.microsoft.com/office/drawing/2014/main" id="{430FAF08-3E9A-5D44-8743-FA8FCB873F9A}"/>
              </a:ext>
            </a:extLst>
          </p:cNvPr>
          <p:cNvSpPr/>
          <p:nvPr/>
        </p:nvSpPr>
        <p:spPr>
          <a:xfrm>
            <a:off x="9351206" y="1405391"/>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Difference in Difference</a:t>
            </a:r>
          </a:p>
        </p:txBody>
      </p:sp>
      <p:sp>
        <p:nvSpPr>
          <p:cNvPr id="9" name="Rounded Rectangle 8">
            <a:extLst>
              <a:ext uri="{FF2B5EF4-FFF2-40B4-BE49-F238E27FC236}">
                <a16:creationId xmlns:a16="http://schemas.microsoft.com/office/drawing/2014/main" id="{4390D4A6-8CA6-904B-AFE8-68FBD4B782BF}"/>
              </a:ext>
            </a:extLst>
          </p:cNvPr>
          <p:cNvSpPr/>
          <p:nvPr/>
        </p:nvSpPr>
        <p:spPr>
          <a:xfrm>
            <a:off x="9351205" y="3490005"/>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Regression Discontinuity</a:t>
            </a:r>
          </a:p>
        </p:txBody>
      </p:sp>
      <p:sp>
        <p:nvSpPr>
          <p:cNvPr id="10" name="Rounded Rectangle 9">
            <a:extLst>
              <a:ext uri="{FF2B5EF4-FFF2-40B4-BE49-F238E27FC236}">
                <a16:creationId xmlns:a16="http://schemas.microsoft.com/office/drawing/2014/main" id="{3430A54D-FCC3-8C40-95A4-B1C85E77A95F}"/>
              </a:ext>
            </a:extLst>
          </p:cNvPr>
          <p:cNvSpPr/>
          <p:nvPr/>
        </p:nvSpPr>
        <p:spPr>
          <a:xfrm>
            <a:off x="9351205" y="4532312"/>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Instrumental Variables</a:t>
            </a:r>
          </a:p>
        </p:txBody>
      </p:sp>
      <p:sp>
        <p:nvSpPr>
          <p:cNvPr id="12" name="Rounded Rectangle 11">
            <a:extLst>
              <a:ext uri="{FF2B5EF4-FFF2-40B4-BE49-F238E27FC236}">
                <a16:creationId xmlns:a16="http://schemas.microsoft.com/office/drawing/2014/main" id="{6718C787-2E43-0F4A-AF0F-8516F9E2E4A8}"/>
              </a:ext>
            </a:extLst>
          </p:cNvPr>
          <p:cNvSpPr/>
          <p:nvPr/>
        </p:nvSpPr>
        <p:spPr>
          <a:xfrm>
            <a:off x="6458328" y="96043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More than a handful of observations before and after intervention?</a:t>
            </a:r>
          </a:p>
        </p:txBody>
      </p:sp>
      <p:sp>
        <p:nvSpPr>
          <p:cNvPr id="13" name="Rounded Rectangle 12">
            <a:extLst>
              <a:ext uri="{FF2B5EF4-FFF2-40B4-BE49-F238E27FC236}">
                <a16:creationId xmlns:a16="http://schemas.microsoft.com/office/drawing/2014/main" id="{6A218B14-393F-344C-A56B-FE29DE2B21D1}"/>
              </a:ext>
            </a:extLst>
          </p:cNvPr>
          <p:cNvSpPr/>
          <p:nvPr/>
        </p:nvSpPr>
        <p:spPr>
          <a:xfrm>
            <a:off x="3712406" y="2002744"/>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control time series data from a non-treated unit?</a:t>
            </a:r>
          </a:p>
        </p:txBody>
      </p:sp>
      <p:cxnSp>
        <p:nvCxnSpPr>
          <p:cNvPr id="17" name="Elbow Connector 16">
            <a:extLst>
              <a:ext uri="{FF2B5EF4-FFF2-40B4-BE49-F238E27FC236}">
                <a16:creationId xmlns:a16="http://schemas.microsoft.com/office/drawing/2014/main" id="{22687F29-763C-F24D-8139-B411C71F12B9}"/>
              </a:ext>
            </a:extLst>
          </p:cNvPr>
          <p:cNvCxnSpPr>
            <a:stCxn id="12" idx="3"/>
            <a:endCxn id="6" idx="1"/>
          </p:cNvCxnSpPr>
          <p:nvPr/>
        </p:nvCxnSpPr>
        <p:spPr>
          <a:xfrm flipV="1">
            <a:off x="8656865" y="808038"/>
            <a:ext cx="694341" cy="59735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4F4A040-217B-DC41-9D3E-783B94BACCF7}"/>
              </a:ext>
            </a:extLst>
          </p:cNvPr>
          <p:cNvCxnSpPr>
            <a:stCxn id="12" idx="3"/>
            <a:endCxn id="7" idx="1"/>
          </p:cNvCxnSpPr>
          <p:nvPr/>
        </p:nvCxnSpPr>
        <p:spPr>
          <a:xfrm>
            <a:off x="8656865" y="1405391"/>
            <a:ext cx="694341" cy="44495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2A904CC-1DAE-414A-BAF7-7B0D49B5B36F}"/>
              </a:ext>
            </a:extLst>
          </p:cNvPr>
          <p:cNvCxnSpPr>
            <a:stCxn id="13" idx="3"/>
            <a:endCxn id="12" idx="1"/>
          </p:cNvCxnSpPr>
          <p:nvPr/>
        </p:nvCxnSpPr>
        <p:spPr>
          <a:xfrm flipV="1">
            <a:off x="5910943" y="1405391"/>
            <a:ext cx="547385" cy="104230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C6706DC-E4F2-DE4E-9E59-405931F97720}"/>
              </a:ext>
            </a:extLst>
          </p:cNvPr>
          <p:cNvCxnSpPr>
            <a:cxnSpLocks/>
            <a:stCxn id="13" idx="3"/>
          </p:cNvCxnSpPr>
          <p:nvPr/>
        </p:nvCxnSpPr>
        <p:spPr>
          <a:xfrm>
            <a:off x="5910943" y="2447698"/>
            <a:ext cx="3440262" cy="444954"/>
          </a:xfrm>
          <a:prstGeom prst="bentConnector3">
            <a:avLst>
              <a:gd name="adj1" fmla="val 7995"/>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40FFB9B-47EE-4944-8F9B-3A1C67B17F6E}"/>
              </a:ext>
            </a:extLst>
          </p:cNvPr>
          <p:cNvSpPr/>
          <p:nvPr/>
        </p:nvSpPr>
        <p:spPr>
          <a:xfrm>
            <a:off x="6458327" y="5007655"/>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latin typeface="Skyscanner Relative Book" panose="02000506040000020004" pitchFamily="2" charset="77"/>
                <a:ea typeface="Skyscanner Relative Book" panose="02000506040000020004" pitchFamily="2" charset="77"/>
              </a:rPr>
              <a:t>Have a third variable associated with the outcome only though the cause variable?</a:t>
            </a:r>
          </a:p>
        </p:txBody>
      </p:sp>
      <p:sp>
        <p:nvSpPr>
          <p:cNvPr id="26" name="Rounded Rectangle 25">
            <a:extLst>
              <a:ext uri="{FF2B5EF4-FFF2-40B4-BE49-F238E27FC236}">
                <a16:creationId xmlns:a16="http://schemas.microsoft.com/office/drawing/2014/main" id="{6F5C5480-987E-9E4C-A445-BC057249C1BB}"/>
              </a:ext>
            </a:extLst>
          </p:cNvPr>
          <p:cNvSpPr/>
          <p:nvPr/>
        </p:nvSpPr>
        <p:spPr>
          <a:xfrm>
            <a:off x="3712405" y="3956051"/>
            <a:ext cx="2198537" cy="88990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Skyscanner Relative Book" panose="02000506040000020004" pitchFamily="2" charset="77"/>
                <a:ea typeface="Skyscanner Relative Book" panose="02000506040000020004" pitchFamily="2" charset="77"/>
              </a:rPr>
              <a:t>Treatment assignment depends on a sharp cut-off?</a:t>
            </a:r>
          </a:p>
        </p:txBody>
      </p:sp>
      <p:cxnSp>
        <p:nvCxnSpPr>
          <p:cNvPr id="28" name="Elbow Connector 27">
            <a:extLst>
              <a:ext uri="{FF2B5EF4-FFF2-40B4-BE49-F238E27FC236}">
                <a16:creationId xmlns:a16="http://schemas.microsoft.com/office/drawing/2014/main" id="{747A727E-097C-1841-8925-A011D8F29A73}"/>
              </a:ext>
            </a:extLst>
          </p:cNvPr>
          <p:cNvCxnSpPr>
            <a:stCxn id="25" idx="3"/>
            <a:endCxn id="10" idx="1"/>
          </p:cNvCxnSpPr>
          <p:nvPr/>
        </p:nvCxnSpPr>
        <p:spPr>
          <a:xfrm flipV="1">
            <a:off x="8656864" y="4977266"/>
            <a:ext cx="694341" cy="475343"/>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6CDD5E7A-6BF1-0644-8983-BA547A372839}"/>
              </a:ext>
            </a:extLst>
          </p:cNvPr>
          <p:cNvCxnSpPr>
            <a:cxnSpLocks/>
            <a:stCxn id="25" idx="3"/>
          </p:cNvCxnSpPr>
          <p:nvPr/>
        </p:nvCxnSpPr>
        <p:spPr>
          <a:xfrm>
            <a:off x="8656864" y="5452609"/>
            <a:ext cx="694341" cy="56696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8E1D11C8-82FF-1F49-A103-F61C37EF2C00}"/>
              </a:ext>
            </a:extLst>
          </p:cNvPr>
          <p:cNvCxnSpPr>
            <a:stCxn id="26" idx="3"/>
            <a:endCxn id="25" idx="1"/>
          </p:cNvCxnSpPr>
          <p:nvPr/>
        </p:nvCxnSpPr>
        <p:spPr>
          <a:xfrm>
            <a:off x="5910942" y="4401005"/>
            <a:ext cx="547385" cy="1051604"/>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C5BCA115-CD1F-364A-95E8-64C3F50BC47F}"/>
              </a:ext>
            </a:extLst>
          </p:cNvPr>
          <p:cNvCxnSpPr>
            <a:stCxn id="26" idx="3"/>
            <a:endCxn id="9" idx="1"/>
          </p:cNvCxnSpPr>
          <p:nvPr/>
        </p:nvCxnSpPr>
        <p:spPr>
          <a:xfrm flipV="1">
            <a:off x="5910942" y="3934959"/>
            <a:ext cx="3440263" cy="466046"/>
          </a:xfrm>
          <a:prstGeom prst="bentConnector3">
            <a:avLst>
              <a:gd name="adj1" fmla="val 7995"/>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0FDA369-CE3C-4F47-A58F-AE1CE671B90B}"/>
              </a:ext>
            </a:extLst>
          </p:cNvPr>
          <p:cNvCxnSpPr>
            <a:stCxn id="5" idx="3"/>
            <a:endCxn id="26" idx="1"/>
          </p:cNvCxnSpPr>
          <p:nvPr/>
        </p:nvCxnSpPr>
        <p:spPr>
          <a:xfrm>
            <a:off x="2767693" y="3400425"/>
            <a:ext cx="944712" cy="1000580"/>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6E3A4701-0874-954C-8DCE-F238C1BA4B8A}"/>
              </a:ext>
            </a:extLst>
          </p:cNvPr>
          <p:cNvCxnSpPr>
            <a:stCxn id="5" idx="3"/>
            <a:endCxn id="13" idx="1"/>
          </p:cNvCxnSpPr>
          <p:nvPr/>
        </p:nvCxnSpPr>
        <p:spPr>
          <a:xfrm flipV="1">
            <a:off x="2767693" y="2447698"/>
            <a:ext cx="944713" cy="952727"/>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BD772C9-35FB-DC4E-BBDD-1B6C846AD20D}"/>
              </a:ext>
            </a:extLst>
          </p:cNvPr>
          <p:cNvSpPr txBox="1"/>
          <p:nvPr/>
        </p:nvSpPr>
        <p:spPr>
          <a:xfrm>
            <a:off x="8681546" y="92603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1" name="TextBox 40">
            <a:extLst>
              <a:ext uri="{FF2B5EF4-FFF2-40B4-BE49-F238E27FC236}">
                <a16:creationId xmlns:a16="http://schemas.microsoft.com/office/drawing/2014/main" id="{F21B341D-F74C-0F44-ADF2-A34AB835F316}"/>
              </a:ext>
            </a:extLst>
          </p:cNvPr>
          <p:cNvSpPr txBox="1"/>
          <p:nvPr/>
        </p:nvSpPr>
        <p:spPr>
          <a:xfrm>
            <a:off x="5813348" y="1618140"/>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2" name="TextBox 41">
            <a:extLst>
              <a:ext uri="{FF2B5EF4-FFF2-40B4-BE49-F238E27FC236}">
                <a16:creationId xmlns:a16="http://schemas.microsoft.com/office/drawing/2014/main" id="{39F78A4F-0A0D-D34F-AFDD-12EAC4E51545}"/>
              </a:ext>
            </a:extLst>
          </p:cNvPr>
          <p:cNvSpPr txBox="1"/>
          <p:nvPr/>
        </p:nvSpPr>
        <p:spPr>
          <a:xfrm>
            <a:off x="2929994" y="272952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3" name="TextBox 42">
            <a:extLst>
              <a:ext uri="{FF2B5EF4-FFF2-40B4-BE49-F238E27FC236}">
                <a16:creationId xmlns:a16="http://schemas.microsoft.com/office/drawing/2014/main" id="{4B3385FE-FFFA-7A48-8DC6-C69826798611}"/>
              </a:ext>
            </a:extLst>
          </p:cNvPr>
          <p:cNvSpPr txBox="1"/>
          <p:nvPr/>
        </p:nvSpPr>
        <p:spPr>
          <a:xfrm>
            <a:off x="7308584" y="3762215"/>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Yes</a:t>
            </a:r>
          </a:p>
        </p:txBody>
      </p:sp>
      <p:sp>
        <p:nvSpPr>
          <p:cNvPr id="44" name="TextBox 43">
            <a:extLst>
              <a:ext uri="{FF2B5EF4-FFF2-40B4-BE49-F238E27FC236}">
                <a16:creationId xmlns:a16="http://schemas.microsoft.com/office/drawing/2014/main" id="{5CB6BCCF-88D9-2A47-B1B2-F659C72AEC30}"/>
              </a:ext>
            </a:extLst>
          </p:cNvPr>
          <p:cNvSpPr txBox="1"/>
          <p:nvPr/>
        </p:nvSpPr>
        <p:spPr>
          <a:xfrm>
            <a:off x="8706226" y="5055679"/>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Yes</a:t>
            </a:r>
          </a:p>
        </p:txBody>
      </p:sp>
      <p:sp>
        <p:nvSpPr>
          <p:cNvPr id="46" name="TextBox 45">
            <a:extLst>
              <a:ext uri="{FF2B5EF4-FFF2-40B4-BE49-F238E27FC236}">
                <a16:creationId xmlns:a16="http://schemas.microsoft.com/office/drawing/2014/main" id="{C2598A3E-436A-A94F-A41B-13E1F10A8427}"/>
              </a:ext>
            </a:extLst>
          </p:cNvPr>
          <p:cNvSpPr txBox="1"/>
          <p:nvPr/>
        </p:nvSpPr>
        <p:spPr>
          <a:xfrm>
            <a:off x="8681546" y="1523386"/>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7" name="TextBox 46">
            <a:extLst>
              <a:ext uri="{FF2B5EF4-FFF2-40B4-BE49-F238E27FC236}">
                <a16:creationId xmlns:a16="http://schemas.microsoft.com/office/drawing/2014/main" id="{095B60F7-8ED7-D44E-89E3-0BD82163BBF5}"/>
              </a:ext>
            </a:extLst>
          </p:cNvPr>
          <p:cNvSpPr txBox="1"/>
          <p:nvPr/>
        </p:nvSpPr>
        <p:spPr>
          <a:xfrm>
            <a:off x="7308584" y="2744855"/>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8" name="TextBox 47">
            <a:extLst>
              <a:ext uri="{FF2B5EF4-FFF2-40B4-BE49-F238E27FC236}">
                <a16:creationId xmlns:a16="http://schemas.microsoft.com/office/drawing/2014/main" id="{110222CD-F57E-FB45-A676-D720EFEBD2AE}"/>
              </a:ext>
            </a:extLst>
          </p:cNvPr>
          <p:cNvSpPr txBox="1"/>
          <p:nvPr/>
        </p:nvSpPr>
        <p:spPr>
          <a:xfrm>
            <a:off x="8706225" y="5613853"/>
            <a:ext cx="644979"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49" name="TextBox 48">
            <a:extLst>
              <a:ext uri="{FF2B5EF4-FFF2-40B4-BE49-F238E27FC236}">
                <a16:creationId xmlns:a16="http://schemas.microsoft.com/office/drawing/2014/main" id="{F0BA40C8-F077-574F-B28F-960F6C26529F}"/>
              </a:ext>
            </a:extLst>
          </p:cNvPr>
          <p:cNvSpPr txBox="1"/>
          <p:nvPr/>
        </p:nvSpPr>
        <p:spPr>
          <a:xfrm>
            <a:off x="5931729" y="4781856"/>
            <a:ext cx="526598" cy="276999"/>
          </a:xfrm>
          <a:prstGeom prst="rect">
            <a:avLst/>
          </a:prstGeom>
          <a:solidFill>
            <a:srgbClr val="FFFFFF"/>
          </a:solidFill>
        </p:spPr>
        <p:txBody>
          <a:bodyPr wrap="square" rtlCol="0">
            <a:spAutoFit/>
          </a:bodyPr>
          <a:lstStyle/>
          <a:p>
            <a:pPr algn="ctr"/>
            <a:r>
              <a:rPr lang="en-US" sz="1200" dirty="0">
                <a:solidFill>
                  <a:schemeClr val="accent3"/>
                </a:solidFill>
                <a:latin typeface="Skyscanner Relative Book" panose="02000506040000020004" pitchFamily="2" charset="77"/>
                <a:ea typeface="Skyscanner Relative Book" panose="02000506040000020004" pitchFamily="2" charset="77"/>
              </a:rPr>
              <a:t>No</a:t>
            </a:r>
          </a:p>
        </p:txBody>
      </p:sp>
      <p:sp>
        <p:nvSpPr>
          <p:cNvPr id="50" name="TextBox 49">
            <a:extLst>
              <a:ext uri="{FF2B5EF4-FFF2-40B4-BE49-F238E27FC236}">
                <a16:creationId xmlns:a16="http://schemas.microsoft.com/office/drawing/2014/main" id="{ABD5069B-4087-EA4F-830B-B7F836F2D403}"/>
              </a:ext>
            </a:extLst>
          </p:cNvPr>
          <p:cNvSpPr txBox="1"/>
          <p:nvPr/>
        </p:nvSpPr>
        <p:spPr>
          <a:xfrm>
            <a:off x="2929994" y="3730103"/>
            <a:ext cx="644979" cy="276999"/>
          </a:xfrm>
          <a:prstGeom prst="rect">
            <a:avLst/>
          </a:prstGeom>
          <a:solidFill>
            <a:srgbClr val="FFFFFF"/>
          </a:solidFill>
        </p:spPr>
        <p:txBody>
          <a:bodyPr wrap="square" rtlCol="0">
            <a:spAutoFit/>
          </a:bodyPr>
          <a:lstStyle/>
          <a:p>
            <a:pPr algn="ctr"/>
            <a:r>
              <a:rPr lang="en-US" sz="1200" b="1" dirty="0">
                <a:solidFill>
                  <a:schemeClr val="bg1"/>
                </a:solidFill>
                <a:latin typeface="Skyscanner Relative Book" panose="02000506040000020004" pitchFamily="2" charset="77"/>
                <a:ea typeface="Skyscanner Relative Book" panose="02000506040000020004" pitchFamily="2" charset="77"/>
              </a:rPr>
              <a:t>No</a:t>
            </a:r>
          </a:p>
        </p:txBody>
      </p:sp>
      <p:sp>
        <p:nvSpPr>
          <p:cNvPr id="51" name="Rounded Rectangle 50">
            <a:extLst>
              <a:ext uri="{FF2B5EF4-FFF2-40B4-BE49-F238E27FC236}">
                <a16:creationId xmlns:a16="http://schemas.microsoft.com/office/drawing/2014/main" id="{76A20BBE-1CB8-E341-968A-AA1D9EB25085}"/>
              </a:ext>
            </a:extLst>
          </p:cNvPr>
          <p:cNvSpPr/>
          <p:nvPr/>
        </p:nvSpPr>
        <p:spPr>
          <a:xfrm>
            <a:off x="569155"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Regression</a:t>
            </a:r>
          </a:p>
        </p:txBody>
      </p:sp>
      <p:sp>
        <p:nvSpPr>
          <p:cNvPr id="35" name="Rounded Rectangle 34">
            <a:extLst>
              <a:ext uri="{FF2B5EF4-FFF2-40B4-BE49-F238E27FC236}">
                <a16:creationId xmlns:a16="http://schemas.microsoft.com/office/drawing/2014/main" id="{95159634-F257-5A43-9DAD-10F5946616E8}"/>
              </a:ext>
            </a:extLst>
          </p:cNvPr>
          <p:cNvSpPr/>
          <p:nvPr/>
        </p:nvSpPr>
        <p:spPr>
          <a:xfrm>
            <a:off x="2838032" y="5135717"/>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3"/>
                </a:solidFill>
                <a:latin typeface="Skyscanner Relative Book" panose="02000506040000020004" pitchFamily="2" charset="77"/>
                <a:ea typeface="Skyscanner Relative Book" panose="02000506040000020004" pitchFamily="2" charset="77"/>
              </a:rPr>
              <a:t>Confounders </a:t>
            </a:r>
          </a:p>
          <a:p>
            <a:pPr algn="ctr"/>
            <a:r>
              <a:rPr lang="en-US" sz="1600" dirty="0">
                <a:solidFill>
                  <a:schemeClr val="accent3"/>
                </a:solidFill>
                <a:latin typeface="Skyscanner Relative Book" panose="02000506040000020004" pitchFamily="2" charset="77"/>
                <a:ea typeface="Skyscanner Relative Book" panose="02000506040000020004" pitchFamily="2" charset="77"/>
              </a:rPr>
              <a:t>(Good, Bad)</a:t>
            </a:r>
          </a:p>
        </p:txBody>
      </p:sp>
      <p:sp>
        <p:nvSpPr>
          <p:cNvPr id="36" name="Rounded Rectangle 35">
            <a:extLst>
              <a:ext uri="{FF2B5EF4-FFF2-40B4-BE49-F238E27FC236}">
                <a16:creationId xmlns:a16="http://schemas.microsoft.com/office/drawing/2014/main" id="{E66D6BBE-995C-F145-9ED6-3AAB91257672}"/>
              </a:ext>
            </a:extLst>
          </p:cNvPr>
          <p:cNvSpPr/>
          <p:nvPr/>
        </p:nvSpPr>
        <p:spPr>
          <a:xfrm>
            <a:off x="9351205" y="5574619"/>
            <a:ext cx="2198537" cy="889908"/>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Propensity Score Matching</a:t>
            </a:r>
          </a:p>
          <a:p>
            <a:pPr marL="108000" indent="-108000" algn="ctr">
              <a:buFont typeface="Arial" panose="020B0604020202020204" pitchFamily="34" charset="0"/>
              <a:buChar char="•"/>
            </a:pPr>
            <a:r>
              <a:rPr lang="en-US" sz="1100" dirty="0">
                <a:solidFill>
                  <a:schemeClr val="accent3"/>
                </a:solidFill>
                <a:latin typeface="Skyscanner Relative Book" panose="02000506040000020004" pitchFamily="2" charset="77"/>
                <a:ea typeface="Skyscanner Relative Book" panose="02000506040000020004" pitchFamily="2" charset="77"/>
              </a:rPr>
              <a:t>Doble Robust Estimation</a:t>
            </a:r>
          </a:p>
        </p:txBody>
      </p:sp>
      <p:sp>
        <p:nvSpPr>
          <p:cNvPr id="38" name="Rounded Rectangle 37">
            <a:extLst>
              <a:ext uri="{FF2B5EF4-FFF2-40B4-BE49-F238E27FC236}">
                <a16:creationId xmlns:a16="http://schemas.microsoft.com/office/drawing/2014/main" id="{35FDFE8F-BBA6-1844-BFA7-2A433E082FB7}"/>
              </a:ext>
            </a:extLst>
          </p:cNvPr>
          <p:cNvSpPr/>
          <p:nvPr/>
        </p:nvSpPr>
        <p:spPr>
          <a:xfrm>
            <a:off x="9351205" y="2447698"/>
            <a:ext cx="2198537" cy="88990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latin typeface="Skyscanner Relative Book" panose="02000506040000020004" pitchFamily="2" charset="77"/>
                <a:ea typeface="Skyscanner Relative Book" panose="02000506040000020004" pitchFamily="2" charset="77"/>
              </a:rPr>
              <a:t>Interrupted time series without control</a:t>
            </a:r>
          </a:p>
        </p:txBody>
      </p:sp>
    </p:spTree>
    <p:extLst>
      <p:ext uri="{BB962C8B-B14F-4D97-AF65-F5344CB8AC3E}">
        <p14:creationId xmlns:p14="http://schemas.microsoft.com/office/powerpoint/2010/main" val="34342906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Perfect RDD</a:t>
            </a:r>
          </a:p>
        </p:txBody>
      </p:sp>
    </p:spTree>
    <p:extLst>
      <p:ext uri="{BB962C8B-B14F-4D97-AF65-F5344CB8AC3E}">
        <p14:creationId xmlns:p14="http://schemas.microsoft.com/office/powerpoint/2010/main" val="25165018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62C7E-FA40-7F4E-BEDC-142F8B127BE8}"/>
              </a:ext>
            </a:extLst>
          </p:cNvPr>
          <p:cNvSpPr>
            <a:spLocks noGrp="1"/>
          </p:cNvSpPr>
          <p:nvPr>
            <p:ph type="body" sz="quarter" idx="16"/>
          </p:nvPr>
        </p:nvSpPr>
        <p:spPr>
          <a:xfrm>
            <a:off x="569156" y="1195266"/>
            <a:ext cx="6657062" cy="300082"/>
          </a:xfrm>
        </p:spPr>
        <p:txBody>
          <a:bodyPr/>
          <a:lstStyle/>
          <a:p>
            <a:r>
              <a:rPr lang="en-US" sz="2000" dirty="0"/>
              <a:t>A perfect RDD example.</a:t>
            </a:r>
          </a:p>
        </p:txBody>
      </p:sp>
      <p:sp>
        <p:nvSpPr>
          <p:cNvPr id="4" name="Text Placeholder 3">
            <a:extLst>
              <a:ext uri="{FF2B5EF4-FFF2-40B4-BE49-F238E27FC236}">
                <a16:creationId xmlns:a16="http://schemas.microsoft.com/office/drawing/2014/main" id="{D7CC463F-14FB-F54E-AC85-97788D5BBEC9}"/>
              </a:ext>
            </a:extLst>
          </p:cNvPr>
          <p:cNvSpPr>
            <a:spLocks noGrp="1"/>
          </p:cNvSpPr>
          <p:nvPr>
            <p:ph type="body" sz="quarter" idx="15"/>
          </p:nvPr>
        </p:nvSpPr>
        <p:spPr/>
        <p:txBody>
          <a:bodyPr/>
          <a:lstStyle/>
          <a:p>
            <a:r>
              <a:rPr lang="en-US" dirty="0"/>
              <a:t>What is Regression Discontinuity?</a:t>
            </a:r>
          </a:p>
        </p:txBody>
      </p:sp>
      <p:pic>
        <p:nvPicPr>
          <p:cNvPr id="1026" name="Picture 2" descr="img">
            <a:extLst>
              <a:ext uri="{FF2B5EF4-FFF2-40B4-BE49-F238E27FC236}">
                <a16:creationId xmlns:a16="http://schemas.microsoft.com/office/drawing/2014/main" id="{2EEECCD9-4998-454F-BB06-E3BF1AE85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860" y="1882576"/>
            <a:ext cx="5080000" cy="4152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878D4EE-C33C-C540-BE5E-B56E341FC707}"/>
                  </a:ext>
                </a:extLst>
              </p:cNvPr>
              <p:cNvSpPr txBox="1"/>
              <p:nvPr/>
            </p:nvSpPr>
            <p:spPr>
              <a:xfrm>
                <a:off x="485480" y="1856998"/>
                <a:ext cx="5080000" cy="2031325"/>
              </a:xfrm>
              <a:prstGeom prst="rect">
                <a:avLst/>
              </a:prstGeom>
              <a:noFill/>
            </p:spPr>
            <p:txBody>
              <a:bodyPr wrap="square">
                <a:spAutoFit/>
              </a:bodyPr>
              <a:lstStyle/>
              <a:p>
                <a:r>
                  <a:rPr lang="en-GB" sz="1400" i="0" u="none" strike="noStrike" dirty="0">
                    <a:solidFill>
                      <a:schemeClr val="accent4"/>
                    </a:solidFill>
                    <a:effectLst/>
                    <a:latin typeface="Skyscanner Relative Book" panose="02000506040000020004" pitchFamily="2" charset="77"/>
                    <a:ea typeface="Skyscanner Relative Book" panose="02000506040000020004" pitchFamily="2" charset="77"/>
                  </a:rPr>
                  <a:t>Nature is pretty smooth so when </a:t>
                </a:r>
                <a:r>
                  <a:rPr lang="en-GB" sz="1400" dirty="0">
                    <a:solidFill>
                      <a:schemeClr val="accent4"/>
                    </a:solidFill>
                    <a:latin typeface="Skyscanner Relative Book" panose="02000506040000020004" pitchFamily="2" charset="77"/>
                    <a:ea typeface="Skyscanner Relative Book" panose="02000506040000020004" pitchFamily="2" charset="77"/>
                  </a:rPr>
                  <a:t>we do see jumps and spikes, they are probably artificial and often man-made situations.</a:t>
                </a:r>
              </a:p>
              <a:p>
                <a:endParaRPr lang="en-GB" sz="1400" dirty="0">
                  <a:solidFill>
                    <a:schemeClr val="accent4"/>
                  </a:solidFill>
                  <a:latin typeface="Skyscanner Relative Book" panose="02000506040000020004" pitchFamily="2" charset="77"/>
                  <a:ea typeface="Skyscanner Relative Book" panose="02000506040000020004" pitchFamily="2" charset="77"/>
                </a:endParaRPr>
              </a:p>
              <a:p>
                <a:r>
                  <a:rPr lang="en-GB" sz="1400" dirty="0">
                    <a:solidFill>
                      <a:schemeClr val="accent4"/>
                    </a:solidFill>
                    <a:latin typeface="Skyscanner Relative Book" panose="02000506040000020004" pitchFamily="2" charset="77"/>
                    <a:ea typeface="Skyscanner Relative Book" panose="02000506040000020004" pitchFamily="2" charset="77"/>
                  </a:rPr>
                  <a:t>The basic setup goes like this: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Treatment variable </a:t>
                </a:r>
                <a14:m>
                  <m:oMath xmlns:m="http://schemas.openxmlformats.org/officeDocument/2006/math">
                    <m:r>
                      <a:rPr lang="en-GB" sz="1400" b="0" i="1" smtClean="0">
                        <a:solidFill>
                          <a:schemeClr val="accent4"/>
                        </a:solidFill>
                        <a:latin typeface="Cambria Math" panose="02040503050406030204" pitchFamily="18" charset="0"/>
                        <a:ea typeface="Skyscanner Relative Book" panose="02000506040000020004" pitchFamily="2" charset="77"/>
                      </a:rPr>
                      <m:t>𝑇</m:t>
                    </m:r>
                  </m:oMath>
                </a14:m>
                <a:r>
                  <a:rPr lang="en-GB" sz="1400" dirty="0">
                    <a:solidFill>
                      <a:schemeClr val="accent4"/>
                    </a:solidFill>
                    <a:latin typeface="Skyscanner Relative Book" panose="02000506040000020004" pitchFamily="2" charset="77"/>
                    <a:ea typeface="Skyscanner Relative Book" panose="02000506040000020004" pitchFamily="2" charset="77"/>
                  </a:rPr>
                  <a:t>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Potential outcomes </a:t>
                </a:r>
                <a14:m>
                  <m:oMath xmlns:m="http://schemas.openxmlformats.org/officeDocument/2006/math">
                    <m:sSub>
                      <m:sSubPr>
                        <m:ctrlPr>
                          <a:rPr lang="en-GB" sz="1400" i="1" smtClean="0">
                            <a:solidFill>
                              <a:schemeClr val="accent4"/>
                            </a:solidFill>
                            <a:latin typeface="Cambria Math" panose="02040503050406030204" pitchFamily="18" charset="0"/>
                            <a:ea typeface="Skyscanner Relative Book" panose="02000506040000020004" pitchFamily="2" charset="77"/>
                          </a:rPr>
                        </m:ctrlPr>
                      </m:sSubPr>
                      <m:e>
                        <m:r>
                          <a:rPr lang="en-GB" sz="1400" b="0" i="1" smtClean="0">
                            <a:solidFill>
                              <a:schemeClr val="accent4"/>
                            </a:solidFill>
                            <a:latin typeface="Cambria Math" panose="02040503050406030204" pitchFamily="18" charset="0"/>
                            <a:ea typeface="Skyscanner Relative Book" panose="02000506040000020004" pitchFamily="2" charset="77"/>
                          </a:rPr>
                          <m:t>𝑌</m:t>
                        </m:r>
                      </m:e>
                      <m:sub>
                        <m:r>
                          <a:rPr lang="en-GB" sz="1400" b="0" i="1" smtClean="0">
                            <a:solidFill>
                              <a:schemeClr val="accent4"/>
                            </a:solidFill>
                            <a:latin typeface="Cambria Math" panose="02040503050406030204" pitchFamily="18" charset="0"/>
                            <a:ea typeface="Skyscanner Relative Book" panose="02000506040000020004" pitchFamily="2" charset="77"/>
                          </a:rPr>
                          <m:t>0</m:t>
                        </m:r>
                      </m:sub>
                    </m:sSub>
                  </m:oMath>
                </a14:m>
                <a:r>
                  <a:rPr lang="en-GB" sz="1400" dirty="0">
                    <a:solidFill>
                      <a:schemeClr val="accent4"/>
                    </a:solidFill>
                    <a:latin typeface="Skyscanner Relative Book" panose="02000506040000020004" pitchFamily="2" charset="77"/>
                    <a:ea typeface="Skyscanner Relative Book" panose="02000506040000020004" pitchFamily="2" charset="77"/>
                  </a:rPr>
                  <a:t> and </a:t>
                </a:r>
                <a14:m>
                  <m:oMath xmlns:m="http://schemas.openxmlformats.org/officeDocument/2006/math">
                    <m:sSub>
                      <m:sSubPr>
                        <m:ctrlPr>
                          <a:rPr lang="en-GB" sz="1400" i="1">
                            <a:solidFill>
                              <a:schemeClr val="accent4"/>
                            </a:solidFill>
                            <a:latin typeface="Cambria Math" panose="02040503050406030204" pitchFamily="18" charset="0"/>
                            <a:ea typeface="Skyscanner Relative Book" panose="02000506040000020004" pitchFamily="2" charset="77"/>
                          </a:rPr>
                        </m:ctrlPr>
                      </m:sSubPr>
                      <m:e>
                        <m:r>
                          <a:rPr lang="en-GB" sz="1400" i="1">
                            <a:solidFill>
                              <a:schemeClr val="accent4"/>
                            </a:solidFill>
                            <a:latin typeface="Cambria Math" panose="02040503050406030204" pitchFamily="18" charset="0"/>
                            <a:ea typeface="Skyscanner Relative Book" panose="02000506040000020004" pitchFamily="2" charset="77"/>
                          </a:rPr>
                          <m:t>𝑌</m:t>
                        </m:r>
                      </m:e>
                      <m:sub>
                        <m:r>
                          <a:rPr lang="en-GB" sz="1400" b="0" i="1" smtClean="0">
                            <a:solidFill>
                              <a:schemeClr val="accent4"/>
                            </a:solidFill>
                            <a:latin typeface="Cambria Math" panose="02040503050406030204" pitchFamily="18" charset="0"/>
                            <a:ea typeface="Skyscanner Relative Book" panose="02000506040000020004" pitchFamily="2" charset="77"/>
                          </a:rPr>
                          <m:t>1</m:t>
                        </m:r>
                      </m:sub>
                    </m:sSub>
                  </m:oMath>
                </a14:m>
                <a:r>
                  <a:rPr lang="en-GB" sz="1400" dirty="0">
                    <a:solidFill>
                      <a:schemeClr val="accent4"/>
                    </a:solidFill>
                    <a:latin typeface="Skyscanner Relative Book" panose="02000506040000020004" pitchFamily="2" charset="77"/>
                    <a:ea typeface="Skyscanner Relative Book" panose="02000506040000020004" pitchFamily="2" charset="77"/>
                  </a:rPr>
                  <a:t>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Now the treatment is a discontinuous function of an observed running variable </a:t>
                </a:r>
                <a14:m>
                  <m:oMath xmlns:m="http://schemas.openxmlformats.org/officeDocument/2006/math">
                    <m:r>
                      <a:rPr lang="en-GB" sz="1400" b="0" i="1" smtClean="0">
                        <a:solidFill>
                          <a:schemeClr val="accent4"/>
                        </a:solidFill>
                        <a:latin typeface="Cambria Math" panose="02040503050406030204" pitchFamily="18" charset="0"/>
                        <a:ea typeface="Skyscanner Relative Book" panose="02000506040000020004" pitchFamily="2" charset="77"/>
                      </a:rPr>
                      <m:t>𝑋</m:t>
                    </m:r>
                    <m:r>
                      <a:rPr lang="en-GB" sz="1400" b="0" i="0" smtClean="0">
                        <a:solidFill>
                          <a:schemeClr val="accent4"/>
                        </a:solidFill>
                        <a:latin typeface="Cambria Math" panose="02040503050406030204" pitchFamily="18" charset="0"/>
                        <a:ea typeface="Skyscanner Relative Book" panose="02000506040000020004" pitchFamily="2" charset="77"/>
                      </a:rPr>
                      <m:t>.</m:t>
                    </m:r>
                  </m:oMath>
                </a14:m>
                <a:endParaRPr lang="en-US" sz="1400" dirty="0">
                  <a:solidFill>
                    <a:schemeClr val="accent4"/>
                  </a:solidFill>
                  <a:latin typeface="Skyscanner Relative Book" panose="02000506040000020004" pitchFamily="2" charset="77"/>
                  <a:ea typeface="Skyscanner Relative Book" panose="02000506040000020004" pitchFamily="2" charset="77"/>
                </a:endParaRPr>
              </a:p>
              <a:p>
                <a:pPr marL="285750" indent="-285750">
                  <a:buFont typeface="Arial" panose="020B0604020202020204" pitchFamily="34" charset="0"/>
                  <a:buChar char="•"/>
                </a:pPr>
                <a:r>
                  <a:rPr lang="en-US" sz="1400" dirty="0">
                    <a:solidFill>
                      <a:schemeClr val="accent4"/>
                    </a:solidFill>
                    <a:latin typeface="Skyscanner Relative Book" panose="02000506040000020004" pitchFamily="2" charset="77"/>
                    <a:ea typeface="Skyscanner Relative Book" panose="02000506040000020004" pitchFamily="2" charset="77"/>
                  </a:rPr>
                  <a:t>A threshold </a:t>
                </a:r>
                <a14:m>
                  <m:oMath xmlns:m="http://schemas.openxmlformats.org/officeDocument/2006/math">
                    <m:r>
                      <a:rPr lang="en-GB" sz="1400" b="0" i="1" smtClean="0">
                        <a:solidFill>
                          <a:schemeClr val="accent4"/>
                        </a:solidFill>
                        <a:latin typeface="Cambria Math" panose="02040503050406030204" pitchFamily="18" charset="0"/>
                        <a:ea typeface="Skyscanner Relative Book" panose="02000506040000020004" pitchFamily="2" charset="77"/>
                      </a:rPr>
                      <m:t>𝑐</m:t>
                    </m:r>
                  </m:oMath>
                </a14:m>
                <a:r>
                  <a:rPr lang="en-GB" sz="1400" dirty="0">
                    <a:solidFill>
                      <a:schemeClr val="accent4"/>
                    </a:solidFill>
                    <a:latin typeface="Skyscanner Relative Book" panose="02000506040000020004" pitchFamily="2" charset="77"/>
                    <a:ea typeface="Skyscanner Relative Book" panose="02000506040000020004" pitchFamily="2" charset="77"/>
                  </a:rPr>
                  <a:t> will determine the discontinuity.</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mc:Choice>
        <mc:Fallback>
          <p:sp>
            <p:nvSpPr>
              <p:cNvPr id="7" name="TextBox 6">
                <a:extLst>
                  <a:ext uri="{FF2B5EF4-FFF2-40B4-BE49-F238E27FC236}">
                    <a16:creationId xmlns:a16="http://schemas.microsoft.com/office/drawing/2014/main" id="{F878D4EE-C33C-C540-BE5E-B56E341FC707}"/>
                  </a:ext>
                </a:extLst>
              </p:cNvPr>
              <p:cNvSpPr txBox="1">
                <a:spLocks noRot="1" noChangeAspect="1" noMove="1" noResize="1" noEditPoints="1" noAdjustHandles="1" noChangeArrowheads="1" noChangeShapeType="1" noTextEdit="1"/>
              </p:cNvSpPr>
              <p:nvPr/>
            </p:nvSpPr>
            <p:spPr>
              <a:xfrm>
                <a:off x="485480" y="1856998"/>
                <a:ext cx="5080000" cy="2031325"/>
              </a:xfrm>
              <a:prstGeom prst="rect">
                <a:avLst/>
              </a:prstGeom>
              <a:blipFill>
                <a:blip r:embed="rId3"/>
                <a:stretch>
                  <a:fillRect l="-499" t="-621" b="-18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4836348-F1E1-2F4F-9D19-CF1163F33B1E}"/>
                  </a:ext>
                </a:extLst>
              </p:cNvPr>
              <p:cNvSpPr txBox="1"/>
              <p:nvPr/>
            </p:nvSpPr>
            <p:spPr>
              <a:xfrm>
                <a:off x="1555848" y="4152506"/>
                <a:ext cx="2161810" cy="6178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solidFill>
                            <a:schemeClr val="accent4"/>
                          </a:solidFill>
                          <a:latin typeface="Cambria Math" panose="02040503050406030204" pitchFamily="18" charset="0"/>
                        </a:rPr>
                        <m:t>𝑇</m:t>
                      </m:r>
                      <m:r>
                        <a:rPr lang="en-GB" b="0" i="1" smtClean="0">
                          <a:solidFill>
                            <a:schemeClr val="accent4"/>
                          </a:solidFill>
                          <a:latin typeface="Cambria Math" panose="02040503050406030204" pitchFamily="18" charset="0"/>
                        </a:rPr>
                        <m:t>=</m:t>
                      </m:r>
                      <m:d>
                        <m:dPr>
                          <m:begChr m:val="{"/>
                          <m:endChr m:val=""/>
                          <m:ctrlPr>
                            <a:rPr lang="en-GB" b="0" i="1" smtClean="0">
                              <a:solidFill>
                                <a:schemeClr val="accent4"/>
                              </a:solidFill>
                              <a:latin typeface="Cambria Math" panose="02040503050406030204" pitchFamily="18" charset="0"/>
                            </a:rPr>
                          </m:ctrlPr>
                        </m:dPr>
                        <m:e>
                          <m:eqArr>
                            <m:eqArrPr>
                              <m:ctrlPr>
                                <a:rPr lang="en-GB" b="0" i="1" smtClean="0">
                                  <a:solidFill>
                                    <a:schemeClr val="accent4"/>
                                  </a:solidFill>
                                  <a:latin typeface="Cambria Math" panose="02040503050406030204" pitchFamily="18" charset="0"/>
                                </a:rPr>
                              </m:ctrlPr>
                            </m:eqArrPr>
                            <m:e>
                              <m:sSub>
                                <m:sSubPr>
                                  <m:ctrlPr>
                                    <a:rPr lang="en-GB" b="0" i="1" smtClean="0">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𝑇</m:t>
                                  </m:r>
                                </m:e>
                                <m:sub>
                                  <m:r>
                                    <a:rPr lang="en-GB" b="0" i="1" smtClean="0">
                                      <a:solidFill>
                                        <a:schemeClr val="accent4"/>
                                      </a:solidFill>
                                      <a:latin typeface="Cambria Math" panose="02040503050406030204" pitchFamily="18" charset="0"/>
                                    </a:rPr>
                                    <m:t>1</m:t>
                                  </m:r>
                                </m:sub>
                              </m:sSub>
                              <m:r>
                                <a:rPr lang="en-GB" b="0" i="1" smtClean="0">
                                  <a:solidFill>
                                    <a:schemeClr val="accent4"/>
                                  </a:solidFill>
                                  <a:latin typeface="Cambria Math" panose="02040503050406030204" pitchFamily="18" charset="0"/>
                                </a:rPr>
                                <m:t>  </m:t>
                              </m:r>
                              <m:r>
                                <a:rPr lang="en-GB" b="0" i="1" smtClean="0">
                                  <a:solidFill>
                                    <a:schemeClr val="accent4"/>
                                  </a:solidFill>
                                  <a:latin typeface="Cambria Math" panose="02040503050406030204" pitchFamily="18" charset="0"/>
                                </a:rPr>
                                <m:t>𝑤h𝑒𝑛</m:t>
                              </m:r>
                              <m:r>
                                <a:rPr lang="en-GB" b="0" i="1" smtClean="0">
                                  <a:solidFill>
                                    <a:schemeClr val="accent4"/>
                                  </a:solidFill>
                                  <a:latin typeface="Cambria Math" panose="02040503050406030204" pitchFamily="18" charset="0"/>
                                </a:rPr>
                                <m:t> </m:t>
                              </m:r>
                              <m:r>
                                <a:rPr lang="en-GB" b="0" i="1" smtClean="0">
                                  <a:solidFill>
                                    <a:schemeClr val="accent4"/>
                                  </a:solidFill>
                                  <a:latin typeface="Cambria Math" panose="02040503050406030204" pitchFamily="18" charset="0"/>
                                </a:rPr>
                                <m:t>𝑋</m:t>
                              </m:r>
                              <m:r>
                                <a:rPr lang="en-GB" b="0" i="1" smtClean="0">
                                  <a:solidFill>
                                    <a:schemeClr val="accent4"/>
                                  </a:solidFill>
                                  <a:latin typeface="Cambria Math" panose="02040503050406030204" pitchFamily="18" charset="0"/>
                                </a:rPr>
                                <m:t>&gt;</m:t>
                              </m:r>
                              <m:r>
                                <a:rPr lang="en-GB" b="0" i="1" smtClean="0">
                                  <a:solidFill>
                                    <a:schemeClr val="accent4"/>
                                  </a:solidFill>
                                  <a:latin typeface="Cambria Math" panose="02040503050406030204" pitchFamily="18" charset="0"/>
                                </a:rPr>
                                <m:t>𝑐</m:t>
                              </m:r>
                            </m:e>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𝑇</m:t>
                                  </m:r>
                                </m:e>
                                <m:sub>
                                  <m:r>
                                    <a:rPr lang="en-GB" b="0" i="1" smtClean="0">
                                      <a:solidFill>
                                        <a:schemeClr val="accent4"/>
                                      </a:solidFill>
                                      <a:latin typeface="Cambria Math" panose="02040503050406030204" pitchFamily="18" charset="0"/>
                                    </a:rPr>
                                    <m:t>0</m:t>
                                  </m:r>
                                </m:sub>
                              </m:sSub>
                              <m:r>
                                <a:rPr lang="en-GB" i="1">
                                  <a:solidFill>
                                    <a:schemeClr val="accent4"/>
                                  </a:solidFill>
                                  <a:latin typeface="Cambria Math" panose="02040503050406030204" pitchFamily="18" charset="0"/>
                                </a:rPr>
                                <m:t>  </m:t>
                              </m:r>
                              <m:r>
                                <a:rPr lang="en-GB" i="1">
                                  <a:solidFill>
                                    <a:schemeClr val="accent4"/>
                                  </a:solidFill>
                                  <a:latin typeface="Cambria Math" panose="02040503050406030204" pitchFamily="18" charset="0"/>
                                </a:rPr>
                                <m:t>𝑤h𝑒𝑛</m:t>
                              </m:r>
                              <m:r>
                                <a:rPr lang="en-GB" i="1">
                                  <a:solidFill>
                                    <a:schemeClr val="accent4"/>
                                  </a:solidFill>
                                  <a:latin typeface="Cambria Math" panose="02040503050406030204" pitchFamily="18" charset="0"/>
                                </a:rPr>
                                <m:t> </m:t>
                              </m:r>
                              <m:r>
                                <a:rPr lang="en-GB" b="0" i="1" smtClean="0">
                                  <a:solidFill>
                                    <a:schemeClr val="accent4"/>
                                  </a:solidFill>
                                  <a:latin typeface="Cambria Math" panose="02040503050406030204" pitchFamily="18" charset="0"/>
                                </a:rPr>
                                <m:t>𝑋</m:t>
                              </m:r>
                              <m:r>
                                <a:rPr lang="en-GB" b="0" i="1" smtClean="0">
                                  <a:solidFill>
                                    <a:schemeClr val="accent4"/>
                                  </a:solidFill>
                                  <a:latin typeface="Cambria Math" panose="02040503050406030204" pitchFamily="18" charset="0"/>
                                </a:rPr>
                                <m:t>&lt;</m:t>
                              </m:r>
                              <m:r>
                                <a:rPr lang="en-GB" i="1">
                                  <a:solidFill>
                                    <a:schemeClr val="accent4"/>
                                  </a:solidFill>
                                  <a:latin typeface="Cambria Math" panose="02040503050406030204" pitchFamily="18" charset="0"/>
                                </a:rPr>
                                <m:t>𝑐</m:t>
                              </m:r>
                            </m:e>
                          </m:eqArr>
                        </m:e>
                      </m:d>
                    </m:oMath>
                  </m:oMathPara>
                </a14:m>
                <a:endParaRPr lang="en-US" dirty="0">
                  <a:solidFill>
                    <a:schemeClr val="accent4"/>
                  </a:solidFill>
                </a:endParaRPr>
              </a:p>
            </p:txBody>
          </p:sp>
        </mc:Choice>
        <mc:Fallback>
          <p:sp>
            <p:nvSpPr>
              <p:cNvPr id="6" name="TextBox 5">
                <a:extLst>
                  <a:ext uri="{FF2B5EF4-FFF2-40B4-BE49-F238E27FC236}">
                    <a16:creationId xmlns:a16="http://schemas.microsoft.com/office/drawing/2014/main" id="{74836348-F1E1-2F4F-9D19-CF1163F33B1E}"/>
                  </a:ext>
                </a:extLst>
              </p:cNvPr>
              <p:cNvSpPr txBox="1">
                <a:spLocks noRot="1" noChangeAspect="1" noMove="1" noResize="1" noEditPoints="1" noAdjustHandles="1" noChangeArrowheads="1" noChangeShapeType="1" noTextEdit="1"/>
              </p:cNvSpPr>
              <p:nvPr/>
            </p:nvSpPr>
            <p:spPr>
              <a:xfrm>
                <a:off x="1555848" y="4152506"/>
                <a:ext cx="2161810" cy="617861"/>
              </a:xfrm>
              <a:prstGeom prst="rect">
                <a:avLst/>
              </a:prstGeom>
              <a:blipFill>
                <a:blip r:embed="rId4"/>
                <a:stretch>
                  <a:fillRect l="-30409" t="-224000" b="-324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68D38C9-DC16-394D-A431-F5BBC1B3B97C}"/>
              </a:ext>
            </a:extLst>
          </p:cNvPr>
          <p:cNvSpPr txBox="1"/>
          <p:nvPr/>
        </p:nvSpPr>
        <p:spPr>
          <a:xfrm>
            <a:off x="569156" y="5034550"/>
            <a:ext cx="4996324" cy="738664"/>
          </a:xfrm>
          <a:prstGeom prst="rect">
            <a:avLst/>
          </a:prstGeom>
          <a:noFill/>
        </p:spPr>
        <p:txBody>
          <a:bodyPr wrap="square">
            <a:spAutoFit/>
          </a:bodyPr>
          <a:lstStyle/>
          <a:p>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The idea of regression discontinuity is to compare the outcome just above and just below the threshold to identify the treatment effect at the threshold.</a:t>
            </a:r>
            <a:endParaRPr lang="en-US" sz="1400"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778515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697E-0084-7844-BB1E-39412FAE0640}"/>
              </a:ext>
            </a:extLst>
          </p:cNvPr>
          <p:cNvSpPr>
            <a:spLocks noGrp="1"/>
          </p:cNvSpPr>
          <p:nvPr>
            <p:ph type="body" sz="quarter" idx="16"/>
          </p:nvPr>
        </p:nvSpPr>
        <p:spPr>
          <a:xfrm>
            <a:off x="569155" y="1195266"/>
            <a:ext cx="10743009" cy="300082"/>
          </a:xfrm>
        </p:spPr>
        <p:txBody>
          <a:bodyPr/>
          <a:lstStyle/>
          <a:p>
            <a:r>
              <a:rPr lang="en-US" sz="2000" dirty="0"/>
              <a:t>As a reminder, legal alcohol age in the US is 21, not 18 like in many other countries</a:t>
            </a:r>
          </a:p>
        </p:txBody>
      </p:sp>
      <p:sp>
        <p:nvSpPr>
          <p:cNvPr id="4" name="Text Placeholder 3">
            <a:extLst>
              <a:ext uri="{FF2B5EF4-FFF2-40B4-BE49-F238E27FC236}">
                <a16:creationId xmlns:a16="http://schemas.microsoft.com/office/drawing/2014/main" id="{3CC4DC12-D9D2-DF4C-A1A6-7B3D7A4055A6}"/>
              </a:ext>
            </a:extLst>
          </p:cNvPr>
          <p:cNvSpPr>
            <a:spLocks noGrp="1"/>
          </p:cNvSpPr>
          <p:nvPr>
            <p:ph type="body" sz="quarter" idx="15"/>
          </p:nvPr>
        </p:nvSpPr>
        <p:spPr>
          <a:xfrm>
            <a:off x="569155" y="808038"/>
            <a:ext cx="10670189" cy="405111"/>
          </a:xfrm>
        </p:spPr>
        <p:txBody>
          <a:bodyPr/>
          <a:lstStyle/>
          <a:p>
            <a:r>
              <a:rPr lang="en-US" dirty="0"/>
              <a:t>Dataset Example: should drinking age be lowered in the US? </a:t>
            </a:r>
          </a:p>
        </p:txBody>
      </p:sp>
      <p:sp>
        <p:nvSpPr>
          <p:cNvPr id="6" name="TextBox 5">
            <a:extLst>
              <a:ext uri="{FF2B5EF4-FFF2-40B4-BE49-F238E27FC236}">
                <a16:creationId xmlns:a16="http://schemas.microsoft.com/office/drawing/2014/main" id="{281DE57D-FC00-BC49-844A-2A1DE02990E4}"/>
              </a:ext>
            </a:extLst>
          </p:cNvPr>
          <p:cNvSpPr txBox="1"/>
          <p:nvPr/>
        </p:nvSpPr>
        <p:spPr>
          <a:xfrm>
            <a:off x="569155" y="1882576"/>
            <a:ext cx="5218903" cy="2677656"/>
          </a:xfrm>
          <a:prstGeom prst="rect">
            <a:avLst/>
          </a:prstGeom>
          <a:noFill/>
        </p:spPr>
        <p:txBody>
          <a:bodyPr wrap="square">
            <a:spAutoFit/>
          </a:bodyPr>
          <a:lstStyle/>
          <a:p>
            <a:r>
              <a:rPr lang="en-GB" sz="1400" dirty="0">
                <a:solidFill>
                  <a:schemeClr val="accent4"/>
                </a:solidFill>
                <a:latin typeface="Skyscanner Relative Book" panose="02000506040000020004" pitchFamily="2" charset="77"/>
                <a:ea typeface="Skyscanner Relative Book" panose="02000506040000020004" pitchFamily="2" charset="77"/>
              </a:rPr>
              <a:t>One way to look at this question is from a mortality rate perspective. From the public policy standpoint, one could argue that we should lower the mortality rate as much as possible. If alcohol consumption increases the mortality rate by a lot, we should avoid lowering the minimum drinking age.</a:t>
            </a:r>
          </a:p>
          <a:p>
            <a:endParaRPr lang="en-GB" sz="1400" dirty="0">
              <a:solidFill>
                <a:schemeClr val="accent4"/>
              </a:solidFill>
              <a:latin typeface="Skyscanner Relative Book" panose="02000506040000020004" pitchFamily="2" charset="77"/>
              <a:ea typeface="Skyscanner Relative Book" panose="02000506040000020004" pitchFamily="2" charset="77"/>
            </a:endParaRPr>
          </a:p>
          <a:p>
            <a:r>
              <a:rPr lang="en-GB" sz="1400" dirty="0">
                <a:solidFill>
                  <a:schemeClr val="accent4"/>
                </a:solidFill>
                <a:latin typeface="Skyscanner Relative Book" panose="02000506040000020004" pitchFamily="2" charset="77"/>
                <a:ea typeface="Skyscanner Relative Book" panose="02000506040000020004" pitchFamily="2" charset="77"/>
              </a:rPr>
              <a:t>To estimate the impacts of alcohol on death, we could use the fact that legal drinking age imposes a discontinuity on nature: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In the US, those just under 21 years don’t drink (or drink much less) while those just older than 21 do drink. </a:t>
            </a:r>
          </a:p>
          <a:p>
            <a:pPr marL="285750" indent="-285750">
              <a:buFont typeface="Arial" panose="020B0604020202020204" pitchFamily="34" charset="0"/>
              <a:buChar char="•"/>
            </a:pPr>
            <a:r>
              <a:rPr lang="en-GB" sz="1400" dirty="0">
                <a:solidFill>
                  <a:schemeClr val="accent4"/>
                </a:solidFill>
                <a:latin typeface="Skyscanner Relative Book" panose="02000506040000020004" pitchFamily="2" charset="77"/>
                <a:ea typeface="Skyscanner Relative Book" panose="02000506040000020004" pitchFamily="2" charset="77"/>
              </a:rPr>
              <a:t>This means that the probability of drinking jumps at 21 years and that is something we can explore with an RDD.</a:t>
            </a:r>
            <a:endParaRPr lang="en-US" sz="1400" dirty="0">
              <a:solidFill>
                <a:schemeClr val="accent4"/>
              </a:solidFill>
              <a:latin typeface="Skyscanner Relative Book" panose="02000506040000020004" pitchFamily="2" charset="77"/>
              <a:ea typeface="Skyscanner Relative Book" panose="02000506040000020004" pitchFamily="2" charset="77"/>
            </a:endParaRPr>
          </a:p>
        </p:txBody>
      </p:sp>
      <p:pic>
        <p:nvPicPr>
          <p:cNvPr id="7" name="Picture 6">
            <a:extLst>
              <a:ext uri="{FF2B5EF4-FFF2-40B4-BE49-F238E27FC236}">
                <a16:creationId xmlns:a16="http://schemas.microsoft.com/office/drawing/2014/main" id="{BF95639B-2306-004A-AA93-A417AE1C9697}"/>
              </a:ext>
            </a:extLst>
          </p:cNvPr>
          <p:cNvPicPr>
            <a:picLocks noChangeAspect="1"/>
          </p:cNvPicPr>
          <p:nvPr/>
        </p:nvPicPr>
        <p:blipFill>
          <a:blip r:embed="rId2"/>
          <a:stretch>
            <a:fillRect/>
          </a:stretch>
        </p:blipFill>
        <p:spPr>
          <a:xfrm>
            <a:off x="1618071" y="4745421"/>
            <a:ext cx="3611142" cy="1834626"/>
          </a:xfrm>
          <a:prstGeom prst="rect">
            <a:avLst/>
          </a:prstGeom>
        </p:spPr>
      </p:pic>
      <p:sp>
        <p:nvSpPr>
          <p:cNvPr id="9" name="TextBox 8">
            <a:extLst>
              <a:ext uri="{FF2B5EF4-FFF2-40B4-BE49-F238E27FC236}">
                <a16:creationId xmlns:a16="http://schemas.microsoft.com/office/drawing/2014/main" id="{8551C94B-1162-E146-83D9-6334BA7C5B11}"/>
              </a:ext>
            </a:extLst>
          </p:cNvPr>
          <p:cNvSpPr txBox="1"/>
          <p:nvPr/>
        </p:nvSpPr>
        <p:spPr>
          <a:xfrm>
            <a:off x="6231117" y="1882576"/>
            <a:ext cx="5772273" cy="738664"/>
          </a:xfrm>
          <a:prstGeom prst="rect">
            <a:avLst/>
          </a:prstGeom>
          <a:noFill/>
        </p:spPr>
        <p:txBody>
          <a:bodyPr wrap="square">
            <a:spAutoFit/>
          </a:bodyPr>
          <a:lstStyle/>
          <a:p>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If we plot the multiple outcome variables (</a:t>
            </a:r>
            <a:r>
              <a:rPr lang="en-GB" sz="1400" dirty="0">
                <a:effectLst/>
                <a:latin typeface="Skyscanner Relative Book" panose="02000506040000020004" pitchFamily="2" charset="77"/>
                <a:ea typeface="Skyscanner Relative Book" panose="02000506040000020004" pitchFamily="2" charset="77"/>
              </a:rPr>
              <a:t>all</a:t>
            </a: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r>
              <a:rPr lang="en-GB" sz="1400" dirty="0" err="1">
                <a:effectLst/>
                <a:latin typeface="Skyscanner Relative Book" panose="02000506040000020004" pitchFamily="2" charset="77"/>
                <a:ea typeface="Skyscanner Relative Book" panose="02000506040000020004" pitchFamily="2" charset="77"/>
              </a:rPr>
              <a:t>mva</a:t>
            </a: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r>
              <a:rPr lang="en-GB" sz="1400" dirty="0">
                <a:effectLst/>
                <a:latin typeface="Skyscanner Relative Book" panose="02000506040000020004" pitchFamily="2" charset="77"/>
                <a:ea typeface="Skyscanner Relative Book" panose="02000506040000020004" pitchFamily="2" charset="77"/>
              </a:rPr>
              <a:t>suicide</a:t>
            </a: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 with the running variable on the x axis, we get some visual cue about some sort of jump in mortality as we cross the legal drinking age.</a:t>
            </a:r>
            <a:endParaRPr lang="en-US" sz="1400" dirty="0">
              <a:latin typeface="Skyscanner Relative Book" panose="02000506040000020004" pitchFamily="2" charset="77"/>
              <a:ea typeface="Skyscanner Relative Book" panose="02000506040000020004" pitchFamily="2" charset="77"/>
            </a:endParaRPr>
          </a:p>
        </p:txBody>
      </p:sp>
      <p:pic>
        <p:nvPicPr>
          <p:cNvPr id="10" name="Picture 9">
            <a:extLst>
              <a:ext uri="{FF2B5EF4-FFF2-40B4-BE49-F238E27FC236}">
                <a16:creationId xmlns:a16="http://schemas.microsoft.com/office/drawing/2014/main" id="{5301707B-2600-9E44-A3F5-24C3426E8618}"/>
              </a:ext>
            </a:extLst>
          </p:cNvPr>
          <p:cNvPicPr>
            <a:picLocks noChangeAspect="1"/>
          </p:cNvPicPr>
          <p:nvPr/>
        </p:nvPicPr>
        <p:blipFill>
          <a:blip r:embed="rId3"/>
          <a:stretch>
            <a:fillRect/>
          </a:stretch>
        </p:blipFill>
        <p:spPr>
          <a:xfrm>
            <a:off x="6231117" y="2689686"/>
            <a:ext cx="4183979" cy="4017200"/>
          </a:xfrm>
          <a:prstGeom prst="rect">
            <a:avLst/>
          </a:prstGeom>
        </p:spPr>
      </p:pic>
      <p:pic>
        <p:nvPicPr>
          <p:cNvPr id="11" name="Picture 10">
            <a:extLst>
              <a:ext uri="{FF2B5EF4-FFF2-40B4-BE49-F238E27FC236}">
                <a16:creationId xmlns:a16="http://schemas.microsoft.com/office/drawing/2014/main" id="{66682899-6E98-5346-9CC0-2495EFE0CA2C}"/>
              </a:ext>
            </a:extLst>
          </p:cNvPr>
          <p:cNvPicPr>
            <a:picLocks noChangeAspect="1"/>
          </p:cNvPicPr>
          <p:nvPr/>
        </p:nvPicPr>
        <p:blipFill>
          <a:blip r:embed="rId4"/>
          <a:stretch>
            <a:fillRect/>
          </a:stretch>
        </p:blipFill>
        <p:spPr>
          <a:xfrm>
            <a:off x="5158886" y="6478703"/>
            <a:ext cx="1701403" cy="221578"/>
          </a:xfrm>
          <a:prstGeom prst="rect">
            <a:avLst/>
          </a:prstGeom>
        </p:spPr>
      </p:pic>
      <p:cxnSp>
        <p:nvCxnSpPr>
          <p:cNvPr id="13" name="Straight Arrow Connector 12">
            <a:extLst>
              <a:ext uri="{FF2B5EF4-FFF2-40B4-BE49-F238E27FC236}">
                <a16:creationId xmlns:a16="http://schemas.microsoft.com/office/drawing/2014/main" id="{C77280B9-D29F-094D-A996-4BAFFB86BEE5}"/>
              </a:ext>
            </a:extLst>
          </p:cNvPr>
          <p:cNvCxnSpPr>
            <a:cxnSpLocks/>
          </p:cNvCxnSpPr>
          <p:nvPr/>
        </p:nvCxnSpPr>
        <p:spPr>
          <a:xfrm flipH="1">
            <a:off x="6925733" y="6580047"/>
            <a:ext cx="1253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E95268-214F-9E4C-8EDC-2124A5D84BCF}"/>
              </a:ext>
            </a:extLst>
          </p:cNvPr>
          <p:cNvCxnSpPr/>
          <p:nvPr/>
        </p:nvCxnSpPr>
        <p:spPr>
          <a:xfrm flipV="1">
            <a:off x="8521831" y="2997724"/>
            <a:ext cx="0" cy="3299381"/>
          </a:xfrm>
          <a:prstGeom prst="line">
            <a:avLst/>
          </a:prstGeom>
          <a:ln w="952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83EA4E1-11B6-224C-A68E-E4A6FC520AE7}"/>
              </a:ext>
            </a:extLst>
          </p:cNvPr>
          <p:cNvCxnSpPr>
            <a:cxnSpLocks/>
          </p:cNvCxnSpPr>
          <p:nvPr/>
        </p:nvCxnSpPr>
        <p:spPr>
          <a:xfrm flipV="1">
            <a:off x="2319867" y="6580047"/>
            <a:ext cx="2760133" cy="9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7FE52D-F326-4F40-A956-28863A93A031}"/>
              </a:ext>
            </a:extLst>
          </p:cNvPr>
          <p:cNvCxnSpPr/>
          <p:nvPr/>
        </p:nvCxnSpPr>
        <p:spPr>
          <a:xfrm flipV="1">
            <a:off x="2336800" y="6478703"/>
            <a:ext cx="0" cy="1107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301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130FE8-9845-8041-9CBF-BD38FE1A5F1A}"/>
              </a:ext>
            </a:extLst>
          </p:cNvPr>
          <p:cNvSpPr>
            <a:spLocks noGrp="1"/>
          </p:cNvSpPr>
          <p:nvPr>
            <p:ph type="body" sz="quarter" idx="15"/>
          </p:nvPr>
        </p:nvSpPr>
        <p:spPr>
          <a:xfrm>
            <a:off x="569156" y="808038"/>
            <a:ext cx="10670188" cy="405111"/>
          </a:xfrm>
        </p:spPr>
        <p:txBody>
          <a:bodyPr/>
          <a:lstStyle/>
          <a:p>
            <a:r>
              <a:rPr lang="en-US" dirty="0"/>
              <a:t>Solving RDD with regression</a:t>
            </a:r>
          </a:p>
        </p:txBody>
      </p:sp>
      <p:sp>
        <p:nvSpPr>
          <p:cNvPr id="6" name="TextBox 5">
            <a:extLst>
              <a:ext uri="{FF2B5EF4-FFF2-40B4-BE49-F238E27FC236}">
                <a16:creationId xmlns:a16="http://schemas.microsoft.com/office/drawing/2014/main" id="{A6411275-42C4-A84F-B427-9C6B439E54CC}"/>
              </a:ext>
            </a:extLst>
          </p:cNvPr>
          <p:cNvSpPr txBox="1"/>
          <p:nvPr/>
        </p:nvSpPr>
        <p:spPr>
          <a:xfrm>
            <a:off x="569156" y="1643415"/>
            <a:ext cx="5181195" cy="938719"/>
          </a:xfrm>
          <a:prstGeom prst="rect">
            <a:avLst/>
          </a:prstGeom>
          <a:noFill/>
        </p:spPr>
        <p:txBody>
          <a:bodyPr wrap="square">
            <a:spAutoFit/>
          </a:bodyPr>
          <a:lstStyle/>
          <a:p>
            <a:pPr marL="285750" indent="-2857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The key </a:t>
            </a:r>
            <a:r>
              <a:rPr lang="en-GB" sz="1100" b="1" i="0" u="none" strike="noStrike" dirty="0">
                <a:solidFill>
                  <a:srgbClr val="333333"/>
                </a:solidFill>
                <a:effectLst/>
                <a:latin typeface="Skyscanner Relative Book" panose="02000506040000020004" pitchFamily="2" charset="77"/>
                <a:ea typeface="Skyscanner Relative Book" panose="02000506040000020004" pitchFamily="2" charset="77"/>
              </a:rPr>
              <a:t>assumption</a:t>
            </a: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 that RDD relies on is the </a:t>
            </a:r>
            <a:r>
              <a:rPr lang="en-GB" sz="1100" b="1" i="0" u="none" strike="noStrike" dirty="0">
                <a:solidFill>
                  <a:srgbClr val="333333"/>
                </a:solidFill>
                <a:effectLst/>
                <a:latin typeface="Skyscanner Relative Book" panose="02000506040000020004" pitchFamily="2" charset="77"/>
                <a:ea typeface="Skyscanner Relative Book" panose="02000506040000020004" pitchFamily="2" charset="77"/>
              </a:rPr>
              <a:t>smoothness</a:t>
            </a: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 of the potential outcome </a:t>
            </a:r>
            <a:r>
              <a:rPr lang="en-GB" sz="1100" b="1" i="0" u="none" strike="noStrike" dirty="0">
                <a:solidFill>
                  <a:srgbClr val="333333"/>
                </a:solidFill>
                <a:effectLst/>
                <a:latin typeface="Skyscanner Relative Book" panose="02000506040000020004" pitchFamily="2" charset="77"/>
                <a:ea typeface="Skyscanner Relative Book" panose="02000506040000020004" pitchFamily="2" charset="77"/>
              </a:rPr>
              <a:t>at the threshold</a:t>
            </a: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p>
          <a:p>
            <a:pPr marL="285750" indent="-285750">
              <a:buFont typeface="Arial" panose="020B0604020202020204" pitchFamily="34" charset="0"/>
              <a:buChar char="•"/>
            </a:pPr>
            <a:r>
              <a:rPr lang="en-GB" sz="1100" b="0" i="0" u="none" strike="noStrike" dirty="0">
                <a:solidFill>
                  <a:srgbClr val="333333"/>
                </a:solidFill>
                <a:effectLst/>
                <a:latin typeface="Skyscanner Relative Book" panose="02000506040000020004" pitchFamily="2" charset="77"/>
                <a:ea typeface="Skyscanner Relative Book" panose="02000506040000020004" pitchFamily="2" charset="77"/>
              </a:rPr>
              <a:t>Formally, the limits of the potential outcomes as the running variable approaches the threshold from the right and from the left should be the same.</a:t>
            </a:r>
            <a:endParaRPr lang="en-US" sz="1100" dirty="0">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A71A3F0-1F91-9D44-87CE-68198F19AD44}"/>
                  </a:ext>
                </a:extLst>
              </p:cNvPr>
              <p:cNvSpPr txBox="1"/>
              <p:nvPr/>
            </p:nvSpPr>
            <p:spPr>
              <a:xfrm>
                <a:off x="1462526" y="2707195"/>
                <a:ext cx="3394454" cy="32714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1600" i="1" smtClean="0">
                              <a:solidFill>
                                <a:schemeClr val="accent4"/>
                              </a:solidFill>
                              <a:latin typeface="Cambria Math" panose="02040503050406030204" pitchFamily="18" charset="0"/>
                            </a:rPr>
                          </m:ctrlPr>
                        </m:funcPr>
                        <m:fName>
                          <m:limLow>
                            <m:limLowPr>
                              <m:ctrlPr>
                                <a:rPr lang="en-US" sz="1600" i="1" smtClean="0">
                                  <a:solidFill>
                                    <a:schemeClr val="accent4"/>
                                  </a:solidFill>
                                  <a:latin typeface="Cambria Math" panose="02040503050406030204" pitchFamily="18" charset="0"/>
                                </a:rPr>
                              </m:ctrlPr>
                            </m:limLowPr>
                            <m:e>
                              <m:r>
                                <m:rPr>
                                  <m:sty m:val="p"/>
                                </m:rPr>
                                <a:rPr lang="en-US" sz="1600" i="0" smtClean="0">
                                  <a:solidFill>
                                    <a:schemeClr val="accent4"/>
                                  </a:solidFill>
                                  <a:latin typeface="Cambria Math" panose="02040503050406030204" pitchFamily="18" charset="0"/>
                                </a:rPr>
                                <m:t>lim</m:t>
                              </m:r>
                            </m:e>
                            <m:lim>
                              <m:r>
                                <a:rPr lang="en-GB" sz="1600" b="0" i="1" smtClean="0">
                                  <a:solidFill>
                                    <a:schemeClr val="accent4"/>
                                  </a:solidFill>
                                  <a:latin typeface="Cambria Math" panose="02040503050406030204" pitchFamily="18" charset="0"/>
                                </a:rPr>
                                <m:t>𝑟</m:t>
                              </m:r>
                              <m:r>
                                <a:rPr lang="en-GB" sz="1600" b="0" i="1" smtClean="0">
                                  <a:solidFill>
                                    <a:schemeClr val="accent4"/>
                                  </a:solidFill>
                                  <a:latin typeface="Cambria Math" panose="02040503050406030204" pitchFamily="18" charset="0"/>
                                  <a:ea typeface="Cambria Math" panose="02040503050406030204" pitchFamily="18" charset="0"/>
                                </a:rPr>
                                <m:t>→</m:t>
                              </m:r>
                              <m:sSup>
                                <m:sSupPr>
                                  <m:ctrlPr>
                                    <a:rPr lang="en-GB" sz="1600" b="0" i="1" smtClean="0">
                                      <a:solidFill>
                                        <a:schemeClr val="accent4"/>
                                      </a:solidFill>
                                      <a:latin typeface="Cambria Math" panose="02040503050406030204" pitchFamily="18" charset="0"/>
                                      <a:ea typeface="Cambria Math" panose="02040503050406030204" pitchFamily="18" charset="0"/>
                                    </a:rPr>
                                  </m:ctrlPr>
                                </m:sSupPr>
                                <m:e>
                                  <m:r>
                                    <a:rPr lang="en-GB" sz="1600" b="0" i="1" smtClean="0">
                                      <a:solidFill>
                                        <a:schemeClr val="accent4"/>
                                      </a:solidFill>
                                      <a:latin typeface="Cambria Math" panose="02040503050406030204" pitchFamily="18" charset="0"/>
                                      <a:ea typeface="Cambria Math" panose="02040503050406030204" pitchFamily="18" charset="0"/>
                                    </a:rPr>
                                    <m:t>𝑐</m:t>
                                  </m:r>
                                </m:e>
                                <m:sup>
                                  <m:r>
                                    <a:rPr lang="en-GB" sz="1600" b="0" i="1" smtClean="0">
                                      <a:solidFill>
                                        <a:schemeClr val="accent4"/>
                                      </a:solidFill>
                                      <a:latin typeface="Cambria Math" panose="02040503050406030204" pitchFamily="18" charset="0"/>
                                      <a:ea typeface="Cambria Math" panose="02040503050406030204" pitchFamily="18" charset="0"/>
                                    </a:rPr>
                                    <m:t>−</m:t>
                                  </m:r>
                                </m:sup>
                              </m:sSup>
                            </m:lim>
                          </m:limLow>
                        </m:fName>
                        <m:e>
                          <m:r>
                            <a:rPr lang="en-GB" sz="1600" b="0" i="1" smtClean="0">
                              <a:solidFill>
                                <a:schemeClr val="accent4"/>
                              </a:solidFill>
                              <a:latin typeface="Cambria Math" panose="02040503050406030204" pitchFamily="18" charset="0"/>
                            </a:rPr>
                            <m:t>𝐸</m:t>
                          </m:r>
                          <m:d>
                            <m:dPr>
                              <m:begChr m:val="["/>
                              <m:endChr m:val="]"/>
                              <m:ctrlPr>
                                <a:rPr lang="en-GB" sz="1600" b="0" i="1" smtClean="0">
                                  <a:solidFill>
                                    <a:schemeClr val="accent4"/>
                                  </a:solidFill>
                                  <a:latin typeface="Cambria Math" panose="02040503050406030204" pitchFamily="18" charset="0"/>
                                </a:rPr>
                              </m:ctrlPr>
                            </m:dPr>
                            <m:e>
                              <m:sSub>
                                <m:sSubPr>
                                  <m:ctrlPr>
                                    <a:rPr lang="en-GB" sz="1600" b="0" i="1" smtClean="0">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𝑌</m:t>
                                  </m:r>
                                </m:e>
                                <m:sub>
                                  <m:r>
                                    <a:rPr lang="en-GB" sz="1600" b="0" i="1" smtClean="0">
                                      <a:solidFill>
                                        <a:schemeClr val="accent4"/>
                                      </a:solidFill>
                                      <a:latin typeface="Cambria Math" panose="02040503050406030204" pitchFamily="18" charset="0"/>
                                    </a:rPr>
                                    <m:t>𝑡𝑖</m:t>
                                  </m:r>
                                </m:sub>
                              </m:sSub>
                            </m:e>
                            <m:e>
                              <m:sSub>
                                <m:sSubPr>
                                  <m:ctrlPr>
                                    <a:rPr lang="en-GB" sz="1600" b="0" i="1" smtClean="0">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𝑋</m:t>
                                  </m:r>
                                </m:e>
                                <m:sub>
                                  <m:r>
                                    <a:rPr lang="en-GB" sz="1600" b="0" i="1" smtClean="0">
                                      <a:solidFill>
                                        <a:schemeClr val="accent4"/>
                                      </a:solidFill>
                                      <a:latin typeface="Cambria Math" panose="02040503050406030204" pitchFamily="18" charset="0"/>
                                    </a:rPr>
                                    <m:t>𝑖</m:t>
                                  </m:r>
                                </m:sub>
                              </m:sSub>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𝑟</m:t>
                              </m:r>
                            </m:e>
                          </m:d>
                          <m:r>
                            <a:rPr lang="en-GB" sz="1600" b="0" i="1" smtClean="0">
                              <a:solidFill>
                                <a:schemeClr val="accent4"/>
                              </a:solidFill>
                              <a:latin typeface="Cambria Math" panose="02040503050406030204" pitchFamily="18" charset="0"/>
                            </a:rPr>
                            <m:t>=</m:t>
                          </m:r>
                        </m:e>
                      </m:func>
                      <m:func>
                        <m:funcPr>
                          <m:ctrlPr>
                            <a:rPr lang="en-US" sz="1600" i="1">
                              <a:solidFill>
                                <a:schemeClr val="accent4"/>
                              </a:solidFill>
                              <a:latin typeface="Cambria Math" panose="02040503050406030204" pitchFamily="18" charset="0"/>
                            </a:rPr>
                          </m:ctrlPr>
                        </m:funcPr>
                        <m:fName>
                          <m:limLow>
                            <m:limLowPr>
                              <m:ctrlPr>
                                <a:rPr lang="en-US" sz="1600" i="1">
                                  <a:solidFill>
                                    <a:schemeClr val="accent4"/>
                                  </a:solidFill>
                                  <a:latin typeface="Cambria Math" panose="02040503050406030204" pitchFamily="18" charset="0"/>
                                </a:rPr>
                              </m:ctrlPr>
                            </m:limLowPr>
                            <m:e>
                              <m:r>
                                <m:rPr>
                                  <m:sty m:val="p"/>
                                </m:rPr>
                                <a:rPr lang="en-US" sz="1600">
                                  <a:solidFill>
                                    <a:schemeClr val="accent4"/>
                                  </a:solidFill>
                                  <a:latin typeface="Cambria Math" panose="02040503050406030204" pitchFamily="18" charset="0"/>
                                </a:rPr>
                                <m:t>lim</m:t>
                              </m:r>
                            </m:e>
                            <m:lim>
                              <m:r>
                                <a:rPr lang="en-GB" sz="1600" i="1">
                                  <a:solidFill>
                                    <a:schemeClr val="accent4"/>
                                  </a:solidFill>
                                  <a:latin typeface="Cambria Math" panose="02040503050406030204" pitchFamily="18" charset="0"/>
                                </a:rPr>
                                <m:t>𝑟</m:t>
                              </m:r>
                              <m:r>
                                <a:rPr lang="en-GB" sz="1600" i="1">
                                  <a:solidFill>
                                    <a:schemeClr val="accent4"/>
                                  </a:solidFill>
                                  <a:latin typeface="Cambria Math" panose="02040503050406030204" pitchFamily="18" charset="0"/>
                                  <a:ea typeface="Cambria Math" panose="02040503050406030204" pitchFamily="18" charset="0"/>
                                </a:rPr>
                                <m:t>→</m:t>
                              </m:r>
                              <m:sSup>
                                <m:sSupPr>
                                  <m:ctrlPr>
                                    <a:rPr lang="en-GB" sz="1600" i="1">
                                      <a:solidFill>
                                        <a:schemeClr val="accent4"/>
                                      </a:solidFill>
                                      <a:latin typeface="Cambria Math" panose="02040503050406030204" pitchFamily="18" charset="0"/>
                                      <a:ea typeface="Cambria Math" panose="02040503050406030204" pitchFamily="18" charset="0"/>
                                    </a:rPr>
                                  </m:ctrlPr>
                                </m:sSupPr>
                                <m:e>
                                  <m:r>
                                    <a:rPr lang="en-GB" sz="1600" i="1">
                                      <a:solidFill>
                                        <a:schemeClr val="accent4"/>
                                      </a:solidFill>
                                      <a:latin typeface="Cambria Math" panose="02040503050406030204" pitchFamily="18" charset="0"/>
                                      <a:ea typeface="Cambria Math" panose="02040503050406030204" pitchFamily="18" charset="0"/>
                                    </a:rPr>
                                    <m:t>𝑐</m:t>
                                  </m:r>
                                </m:e>
                                <m:sup>
                                  <m:r>
                                    <a:rPr lang="en-GB" sz="1600" b="0" i="1" smtClean="0">
                                      <a:solidFill>
                                        <a:schemeClr val="accent4"/>
                                      </a:solidFill>
                                      <a:latin typeface="Cambria Math" panose="02040503050406030204" pitchFamily="18" charset="0"/>
                                      <a:ea typeface="Cambria Math" panose="02040503050406030204" pitchFamily="18" charset="0"/>
                                    </a:rPr>
                                    <m:t>+</m:t>
                                  </m:r>
                                </m:sup>
                              </m:sSup>
                            </m:lim>
                          </m:limLow>
                        </m:fName>
                        <m:e>
                          <m:r>
                            <a:rPr lang="en-GB" sz="1600" i="1">
                              <a:solidFill>
                                <a:schemeClr val="accent4"/>
                              </a:solidFill>
                              <a:latin typeface="Cambria Math" panose="02040503050406030204" pitchFamily="18" charset="0"/>
                            </a:rPr>
                            <m:t>𝐸</m:t>
                          </m:r>
                          <m:d>
                            <m:dPr>
                              <m:begChr m:val="["/>
                              <m:endChr m:val="]"/>
                              <m:ctrlPr>
                                <a:rPr lang="en-GB" sz="1600" i="1">
                                  <a:solidFill>
                                    <a:schemeClr val="accent4"/>
                                  </a:solidFill>
                                  <a:latin typeface="Cambria Math" panose="02040503050406030204" pitchFamily="18" charset="0"/>
                                </a:rPr>
                              </m:ctrlPr>
                            </m:dPr>
                            <m:e>
                              <m:sSub>
                                <m:sSubPr>
                                  <m:ctrlPr>
                                    <a:rPr lang="en-GB" sz="1600" i="1">
                                      <a:solidFill>
                                        <a:schemeClr val="accent4"/>
                                      </a:solidFill>
                                      <a:latin typeface="Cambria Math" panose="02040503050406030204" pitchFamily="18" charset="0"/>
                                    </a:rPr>
                                  </m:ctrlPr>
                                </m:sSubPr>
                                <m:e>
                                  <m:r>
                                    <a:rPr lang="en-GB" sz="1600" i="1">
                                      <a:solidFill>
                                        <a:schemeClr val="accent4"/>
                                      </a:solidFill>
                                      <a:latin typeface="Cambria Math" panose="02040503050406030204" pitchFamily="18" charset="0"/>
                                    </a:rPr>
                                    <m:t>𝑌</m:t>
                                  </m:r>
                                </m:e>
                                <m:sub>
                                  <m:r>
                                    <a:rPr lang="en-GB" sz="1600" i="1">
                                      <a:solidFill>
                                        <a:schemeClr val="accent4"/>
                                      </a:solidFill>
                                      <a:latin typeface="Cambria Math" panose="02040503050406030204" pitchFamily="18" charset="0"/>
                                    </a:rPr>
                                    <m:t>𝑡𝑖</m:t>
                                  </m:r>
                                </m:sub>
                              </m:sSub>
                            </m:e>
                            <m:e>
                              <m:sSub>
                                <m:sSubPr>
                                  <m:ctrlPr>
                                    <a:rPr lang="en-GB" sz="1600" i="1">
                                      <a:solidFill>
                                        <a:schemeClr val="accent4"/>
                                      </a:solidFill>
                                      <a:latin typeface="Cambria Math" panose="02040503050406030204" pitchFamily="18" charset="0"/>
                                    </a:rPr>
                                  </m:ctrlPr>
                                </m:sSubPr>
                                <m:e>
                                  <m:r>
                                    <a:rPr lang="en-GB" sz="1600" b="0" i="1" smtClean="0">
                                      <a:solidFill>
                                        <a:schemeClr val="accent4"/>
                                      </a:solidFill>
                                      <a:latin typeface="Cambria Math" panose="02040503050406030204" pitchFamily="18" charset="0"/>
                                    </a:rPr>
                                    <m:t>𝑋</m:t>
                                  </m:r>
                                </m:e>
                                <m:sub>
                                  <m:r>
                                    <a:rPr lang="en-GB" sz="1600" i="1">
                                      <a:solidFill>
                                        <a:schemeClr val="accent4"/>
                                      </a:solidFill>
                                      <a:latin typeface="Cambria Math" panose="02040503050406030204" pitchFamily="18" charset="0"/>
                                    </a:rPr>
                                    <m:t>𝑖</m:t>
                                  </m:r>
                                </m:sub>
                              </m:sSub>
                              <m:r>
                                <a:rPr lang="en-GB" sz="1600" i="1">
                                  <a:solidFill>
                                    <a:schemeClr val="accent4"/>
                                  </a:solidFill>
                                  <a:latin typeface="Cambria Math" panose="02040503050406030204" pitchFamily="18" charset="0"/>
                                </a:rPr>
                                <m:t>=</m:t>
                              </m:r>
                              <m:r>
                                <a:rPr lang="en-GB" sz="1600" i="1">
                                  <a:solidFill>
                                    <a:schemeClr val="accent4"/>
                                  </a:solidFill>
                                  <a:latin typeface="Cambria Math" panose="02040503050406030204" pitchFamily="18" charset="0"/>
                                </a:rPr>
                                <m:t>𝑟</m:t>
                              </m:r>
                            </m:e>
                          </m:d>
                        </m:e>
                      </m:func>
                    </m:oMath>
                  </m:oMathPara>
                </a14:m>
                <a:endParaRPr lang="en-US" sz="1600" dirty="0">
                  <a:solidFill>
                    <a:schemeClr val="accent4"/>
                  </a:solidFill>
                </a:endParaRPr>
              </a:p>
            </p:txBody>
          </p:sp>
        </mc:Choice>
        <mc:Fallback>
          <p:sp>
            <p:nvSpPr>
              <p:cNvPr id="8" name="TextBox 7">
                <a:extLst>
                  <a:ext uri="{FF2B5EF4-FFF2-40B4-BE49-F238E27FC236}">
                    <a16:creationId xmlns:a16="http://schemas.microsoft.com/office/drawing/2014/main" id="{8A71A3F0-1F91-9D44-87CE-68198F19AD44}"/>
                  </a:ext>
                </a:extLst>
              </p:cNvPr>
              <p:cNvSpPr txBox="1">
                <a:spLocks noRot="1" noChangeAspect="1" noMove="1" noResize="1" noEditPoints="1" noAdjustHandles="1" noChangeArrowheads="1" noChangeShapeType="1" noTextEdit="1"/>
              </p:cNvSpPr>
              <p:nvPr/>
            </p:nvSpPr>
            <p:spPr>
              <a:xfrm>
                <a:off x="1462526" y="2707195"/>
                <a:ext cx="3394454" cy="327141"/>
              </a:xfrm>
              <a:prstGeom prst="rect">
                <a:avLst/>
              </a:prstGeom>
              <a:blipFill>
                <a:blip r:embed="rId2"/>
                <a:stretch>
                  <a:fillRect b="-740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3376C99-2875-D34E-809A-225ADBB163F1}"/>
              </a:ext>
            </a:extLst>
          </p:cNvPr>
          <p:cNvSpPr txBox="1"/>
          <p:nvPr/>
        </p:nvSpPr>
        <p:spPr>
          <a:xfrm>
            <a:off x="640382" y="3237740"/>
            <a:ext cx="5181195" cy="938719"/>
          </a:xfrm>
          <a:prstGeom prst="rect">
            <a:avLst/>
          </a:prstGeom>
          <a:noFill/>
        </p:spPr>
        <p:txBody>
          <a:bodyPr wrap="square">
            <a:spAutoFit/>
          </a:bodyPr>
          <a:lstStyle/>
          <a:p>
            <a:pPr marL="285750" indent="-2857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In this setting, we can think of RDD as a local randomized trial. For those at the threshold, the treatment could have gone either way and, by chance, some people fell below the threshold, and some people fell above.</a:t>
            </a:r>
          </a:p>
          <a:p>
            <a:pPr marL="285750" indent="-2857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The simplest way to estimate the treatment effect at the threshold is by running a linear regression:</a:t>
            </a: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2439A53-B683-474B-BFF8-51BD14734BA4}"/>
                  </a:ext>
                </a:extLst>
              </p:cNvPr>
              <p:cNvSpPr txBox="1"/>
              <p:nvPr/>
            </p:nvSpPr>
            <p:spPr>
              <a:xfrm>
                <a:off x="733517" y="4379863"/>
                <a:ext cx="51449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rPr>
                            <m:t>𝑦</m:t>
                          </m:r>
                        </m:e>
                        <m:sub>
                          <m:r>
                            <a:rPr lang="en-GB" b="0" i="1" smtClean="0">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sSub>
                        <m:sSubPr>
                          <m:ctrlPr>
                            <a:rPr lang="en-GB" b="0" i="1" smtClean="0">
                              <a:solidFill>
                                <a:schemeClr val="accent4"/>
                              </a:solidFill>
                              <a:latin typeface="Cambria Math" panose="02040503050406030204" pitchFamily="18" charset="0"/>
                            </a:rPr>
                          </m:ctrlPr>
                        </m:sSubPr>
                        <m:e>
                          <m:r>
                            <a:rPr lang="en-GB" b="0" i="1" smtClean="0">
                              <a:solidFill>
                                <a:schemeClr val="accent4"/>
                              </a:solidFill>
                              <a:latin typeface="Cambria Math" panose="02040503050406030204" pitchFamily="18" charset="0"/>
                              <a:ea typeface="Cambria Math" panose="02040503050406030204" pitchFamily="18" charset="0"/>
                            </a:rPr>
                            <m:t>𝛽</m:t>
                          </m:r>
                        </m:e>
                        <m:sub>
                          <m:r>
                            <a:rPr lang="en-GB" b="0" i="1" smtClean="0">
                              <a:solidFill>
                                <a:schemeClr val="accent4"/>
                              </a:solidFill>
                              <a:latin typeface="Cambria Math" panose="02040503050406030204" pitchFamily="18" charset="0"/>
                            </a:rPr>
                            <m:t>0</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ea typeface="Cambria Math" panose="02040503050406030204" pitchFamily="18" charset="0"/>
                            </a:rPr>
                            <m:t>𝛽</m:t>
                          </m:r>
                        </m:e>
                        <m:sub>
                          <m:r>
                            <a:rPr lang="en-GB" b="0" i="1" smtClean="0">
                              <a:solidFill>
                                <a:schemeClr val="accent4"/>
                              </a:solidFill>
                              <a:latin typeface="Cambria Math" panose="02040503050406030204" pitchFamily="18" charset="0"/>
                            </a:rPr>
                            <m:t>1</m:t>
                          </m:r>
                        </m:sub>
                      </m:sSub>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ea typeface="Cambria Math" panose="02040503050406030204" pitchFamily="18" charset="0"/>
                            </a:rPr>
                            <m:t>𝛽</m:t>
                          </m:r>
                        </m:e>
                        <m:sub>
                          <m:r>
                            <a:rPr lang="en-GB" b="0" i="1" smtClean="0">
                              <a:solidFill>
                                <a:schemeClr val="accent4"/>
                              </a:solidFill>
                              <a:latin typeface="Cambria Math" panose="02040503050406030204" pitchFamily="18" charset="0"/>
                            </a:rPr>
                            <m:t>2</m:t>
                          </m:r>
                        </m:sub>
                      </m:sSub>
                      <m:r>
                        <a:rPr lang="en-GB" b="0" i="1" smtClean="0">
                          <a:solidFill>
                            <a:schemeClr val="accent4"/>
                          </a:solidFill>
                          <a:latin typeface="Cambria Math" panose="02040503050406030204" pitchFamily="18" charset="0"/>
                        </a:rPr>
                        <m:t>∗</m:t>
                      </m:r>
                      <m:r>
                        <a:rPr lang="en-GB" b="0" i="1" smtClean="0">
                          <a:solidFill>
                            <a:schemeClr val="accent4"/>
                          </a:solidFill>
                          <a:latin typeface="Cambria Math" panose="02040503050406030204" pitchFamily="18" charset="0"/>
                        </a:rPr>
                        <m:t>𝐼</m:t>
                      </m:r>
                      <m:d>
                        <m:dPr>
                          <m:ctrlPr>
                            <a:rPr lang="en-GB" b="0" i="1" smtClean="0">
                              <a:solidFill>
                                <a:schemeClr val="accent4"/>
                              </a:solidFill>
                              <a:latin typeface="Cambria Math" panose="02040503050406030204" pitchFamily="18" charset="0"/>
                            </a:rPr>
                          </m:ctrlPr>
                        </m:dPr>
                        <m:e>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&gt;</m:t>
                          </m:r>
                          <m:r>
                            <a:rPr lang="en-GB" b="0" i="1" smtClean="0">
                              <a:solidFill>
                                <a:schemeClr val="accent4"/>
                              </a:solidFill>
                              <a:latin typeface="Cambria Math" panose="02040503050406030204" pitchFamily="18" charset="0"/>
                            </a:rPr>
                            <m:t>𝑐</m:t>
                          </m:r>
                        </m:e>
                      </m:d>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ea typeface="Cambria Math" panose="02040503050406030204" pitchFamily="18" charset="0"/>
                            </a:rPr>
                            <m:t>𝛽</m:t>
                          </m:r>
                        </m:e>
                        <m:sub>
                          <m:r>
                            <a:rPr lang="en-GB" b="0" i="1" smtClean="0">
                              <a:solidFill>
                                <a:schemeClr val="accent4"/>
                              </a:solidFill>
                              <a:latin typeface="Cambria Math" panose="02040503050406030204" pitchFamily="18" charset="0"/>
                              <a:ea typeface="Cambria Math" panose="02040503050406030204" pitchFamily="18" charset="0"/>
                            </a:rPr>
                            <m:t>3</m:t>
                          </m:r>
                        </m:sub>
                      </m:sSub>
                      <m:r>
                        <a:rPr lang="en-GB" b="0" i="1" smtClean="0">
                          <a:solidFill>
                            <a:schemeClr val="accent4"/>
                          </a:solidFill>
                          <a:latin typeface="Cambria Math" panose="02040503050406030204" pitchFamily="18" charset="0"/>
                        </a:rPr>
                        <m:t>∗</m:t>
                      </m:r>
                      <m:sSub>
                        <m:sSubPr>
                          <m:ctrlPr>
                            <a:rPr lang="en-GB" i="1">
                              <a:solidFill>
                                <a:schemeClr val="accent4"/>
                              </a:solidFill>
                              <a:latin typeface="Cambria Math" panose="02040503050406030204" pitchFamily="18" charset="0"/>
                            </a:rPr>
                          </m:ctrlPr>
                        </m:sSubPr>
                        <m:e>
                          <m:r>
                            <a:rPr lang="en-GB" i="1">
                              <a:solidFill>
                                <a:schemeClr val="accent4"/>
                              </a:solidFill>
                              <a:latin typeface="Cambria Math" panose="02040503050406030204" pitchFamily="18" charset="0"/>
                            </a:rPr>
                            <m:t>𝑋</m:t>
                          </m:r>
                        </m:e>
                        <m:sub>
                          <m:r>
                            <a:rPr lang="en-GB" i="1">
                              <a:solidFill>
                                <a:schemeClr val="accent4"/>
                              </a:solidFill>
                              <a:latin typeface="Cambria Math" panose="02040503050406030204" pitchFamily="18" charset="0"/>
                            </a:rPr>
                            <m:t>𝑖</m:t>
                          </m:r>
                        </m:sub>
                      </m:sSub>
                      <m:r>
                        <a:rPr lang="en-GB" b="0" i="1" smtClean="0">
                          <a:solidFill>
                            <a:schemeClr val="accent4"/>
                          </a:solidFill>
                          <a:latin typeface="Cambria Math" panose="02040503050406030204" pitchFamily="18" charset="0"/>
                        </a:rPr>
                        <m:t>∗</m:t>
                      </m:r>
                      <m:r>
                        <a:rPr lang="en-GB" i="1">
                          <a:solidFill>
                            <a:schemeClr val="accent4"/>
                          </a:solidFill>
                          <a:latin typeface="Cambria Math" panose="02040503050406030204" pitchFamily="18" charset="0"/>
                        </a:rPr>
                        <m:t>𝐼</m:t>
                      </m:r>
                      <m:d>
                        <m:dPr>
                          <m:ctrlPr>
                            <a:rPr lang="en-GB" i="1">
                              <a:solidFill>
                                <a:schemeClr val="accent4"/>
                              </a:solidFill>
                              <a:latin typeface="Cambria Math" panose="02040503050406030204" pitchFamily="18" charset="0"/>
                            </a:rPr>
                          </m:ctrlPr>
                        </m:dPr>
                        <m:e>
                          <m:r>
                            <a:rPr lang="en-GB" i="1">
                              <a:solidFill>
                                <a:schemeClr val="accent4"/>
                              </a:solidFill>
                              <a:latin typeface="Cambria Math" panose="02040503050406030204" pitchFamily="18" charset="0"/>
                            </a:rPr>
                            <m:t>𝑋</m:t>
                          </m:r>
                          <m:r>
                            <a:rPr lang="en-GB" i="1">
                              <a:solidFill>
                                <a:schemeClr val="accent4"/>
                              </a:solidFill>
                              <a:latin typeface="Cambria Math" panose="02040503050406030204" pitchFamily="18" charset="0"/>
                            </a:rPr>
                            <m:t>&gt;</m:t>
                          </m:r>
                          <m:r>
                            <a:rPr lang="en-GB" b="0" i="1" smtClean="0">
                              <a:solidFill>
                                <a:schemeClr val="accent4"/>
                              </a:solidFill>
                              <a:latin typeface="Cambria Math" panose="02040503050406030204" pitchFamily="18" charset="0"/>
                            </a:rPr>
                            <m:t>𝑐</m:t>
                          </m:r>
                        </m:e>
                      </m:d>
                    </m:oMath>
                  </m:oMathPara>
                </a14:m>
                <a:endParaRPr lang="en-US" dirty="0">
                  <a:solidFill>
                    <a:schemeClr val="accent4"/>
                  </a:solidFill>
                </a:endParaRPr>
              </a:p>
            </p:txBody>
          </p:sp>
        </mc:Choice>
        <mc:Fallback>
          <p:sp>
            <p:nvSpPr>
              <p:cNvPr id="10" name="TextBox 9">
                <a:extLst>
                  <a:ext uri="{FF2B5EF4-FFF2-40B4-BE49-F238E27FC236}">
                    <a16:creationId xmlns:a16="http://schemas.microsoft.com/office/drawing/2014/main" id="{D2439A53-B683-474B-BFF8-51BD14734BA4}"/>
                  </a:ext>
                </a:extLst>
              </p:cNvPr>
              <p:cNvSpPr txBox="1">
                <a:spLocks noRot="1" noChangeAspect="1" noMove="1" noResize="1" noEditPoints="1" noAdjustHandles="1" noChangeArrowheads="1" noChangeShapeType="1" noTextEdit="1"/>
              </p:cNvSpPr>
              <p:nvPr/>
            </p:nvSpPr>
            <p:spPr>
              <a:xfrm>
                <a:off x="733517" y="4379863"/>
                <a:ext cx="5144998" cy="276999"/>
              </a:xfrm>
              <a:prstGeom prst="rect">
                <a:avLst/>
              </a:prstGeom>
              <a:blipFill>
                <a:blip r:embed="rId3"/>
                <a:stretch>
                  <a:fillRect l="-493"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9533657-A213-DD48-B4E9-E18CD9EE9A2E}"/>
                  </a:ext>
                </a:extLst>
              </p:cNvPr>
              <p:cNvSpPr txBox="1"/>
              <p:nvPr/>
            </p:nvSpPr>
            <p:spPr>
              <a:xfrm>
                <a:off x="723055" y="4867416"/>
                <a:ext cx="5181195" cy="1785104"/>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GB" sz="1100" i="1" smtClean="0">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0</m:t>
                        </m:r>
                      </m:sub>
                    </m:sSub>
                  </m:oMath>
                </a14:m>
                <a:r>
                  <a:rPr lang="en-GB" sz="1100" dirty="0">
                    <a:solidFill>
                      <a:schemeClr val="accent4"/>
                    </a:solidFill>
                    <a:latin typeface="Skyscanner Relative Book" panose="02000506040000020004" pitchFamily="2" charset="77"/>
                    <a:ea typeface="Skyscanner Relative Book" panose="02000506040000020004" pitchFamily="2" charset="77"/>
                  </a:rPr>
                  <a:t> is the intercept of the regression below the threshold</a:t>
                </a:r>
              </a:p>
              <a:p>
                <a:pPr marL="285750" indent="-285750">
                  <a:buFont typeface="Arial" panose="020B0604020202020204" pitchFamily="34" charset="0"/>
                  <a:buChar char="•"/>
                </a:pPr>
                <a:r>
                  <a:rPr lang="en-GB" sz="1100" dirty="0">
                    <a:solidFill>
                      <a:schemeClr val="accent4"/>
                    </a:solidFill>
                    <a:latin typeface="Skyscanner Relative Book" panose="02000506040000020004" pitchFamily="2" charset="77"/>
                    <a:ea typeface="Skyscanner Relative Book" panose="02000506040000020004" pitchFamily="2" charset="77"/>
                  </a:rPr>
                  <a:t>If our running variable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oMath>
                </a14:m>
                <a:r>
                  <a:rPr lang="en-US" sz="1100" dirty="0">
                    <a:solidFill>
                      <a:schemeClr val="accent4"/>
                    </a:solidFill>
                    <a:latin typeface="Skyscanner Relative Book" panose="02000506040000020004" pitchFamily="2" charset="77"/>
                    <a:ea typeface="Skyscanner Relative Book" panose="02000506040000020004" pitchFamily="2" charset="77"/>
                  </a:rPr>
                  <a:t> (in our case, drinking age), is below the threshold </a:t>
                </a:r>
                <a14:m>
                  <m:oMath xmlns:m="http://schemas.openxmlformats.org/officeDocument/2006/math">
                    <m:r>
                      <a:rPr lang="en-GB" sz="1100" i="1">
                        <a:solidFill>
                          <a:schemeClr val="accent4"/>
                        </a:solidFill>
                        <a:latin typeface="Cambria Math" panose="02040503050406030204" pitchFamily="18" charset="0"/>
                      </a:rPr>
                      <m:t>𝑐</m:t>
                    </m:r>
                  </m:oMath>
                </a14:m>
                <a:r>
                  <a:rPr lang="en-US" sz="1100" dirty="0">
                    <a:solidFill>
                      <a:schemeClr val="accent4"/>
                    </a:solidFill>
                    <a:latin typeface="Skyscanner Relative Book" panose="02000506040000020004" pitchFamily="2" charset="77"/>
                    <a:ea typeface="Skyscanner Relative Book" panose="02000506040000020004" pitchFamily="2" charset="77"/>
                  </a:rPr>
                  <a:t>, then </a:t>
                </a:r>
                <a14:m>
                  <m:oMath xmlns:m="http://schemas.openxmlformats.org/officeDocument/2006/math">
                    <m:r>
                      <a:rPr lang="en-GB" sz="1100" i="1">
                        <a:solidFill>
                          <a:schemeClr val="accent4"/>
                        </a:solidFill>
                        <a:latin typeface="Cambria Math" panose="02040503050406030204" pitchFamily="18" charset="0"/>
                      </a:rPr>
                      <m:t>𝐼</m:t>
                    </m:r>
                    <m:d>
                      <m:dPr>
                        <m:ctrlPr>
                          <a:rPr lang="en-GB" sz="1100" i="1">
                            <a:solidFill>
                              <a:schemeClr val="accent4"/>
                            </a:solidFill>
                            <a:latin typeface="Cambria Math" panose="02040503050406030204" pitchFamily="18" charset="0"/>
                          </a:rPr>
                        </m:ctrlPr>
                      </m:dPr>
                      <m:e>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r>
                          <a:rPr lang="en-GB" sz="1100" i="1">
                            <a:solidFill>
                              <a:schemeClr val="accent4"/>
                            </a:solidFill>
                            <a:latin typeface="Cambria Math" panose="02040503050406030204" pitchFamily="18" charset="0"/>
                          </a:rPr>
                          <m:t>&gt;</m:t>
                        </m:r>
                        <m:r>
                          <a:rPr lang="en-GB" sz="1100" i="1">
                            <a:solidFill>
                              <a:schemeClr val="accent4"/>
                            </a:solidFill>
                            <a:latin typeface="Cambria Math" panose="02040503050406030204" pitchFamily="18" charset="0"/>
                          </a:rPr>
                          <m:t>𝑐</m:t>
                        </m:r>
                      </m:e>
                    </m:d>
                    <m:r>
                      <a:rPr lang="en-GB" sz="1100" b="0" i="1" smtClean="0">
                        <a:solidFill>
                          <a:schemeClr val="accent4"/>
                        </a:solidFill>
                        <a:latin typeface="Cambria Math" panose="02040503050406030204" pitchFamily="18" charset="0"/>
                      </a:rPr>
                      <m:t>=0</m:t>
                    </m:r>
                  </m:oMath>
                </a14:m>
                <a:r>
                  <a:rPr lang="en-US" sz="1100" dirty="0">
                    <a:solidFill>
                      <a:schemeClr val="accent4"/>
                    </a:solidFill>
                    <a:latin typeface="Skyscanner Relative Book" panose="02000506040000020004" pitchFamily="2" charset="77"/>
                    <a:ea typeface="Skyscanner Relative Book" panose="02000506040000020004" pitchFamily="2" charset="77"/>
                  </a:rPr>
                  <a:t>, so </a:t>
                </a:r>
                <a14:m>
                  <m:oMath xmlns:m="http://schemas.openxmlformats.org/officeDocument/2006/math">
                    <m:sSub>
                      <m:sSubPr>
                        <m:ctrlPr>
                          <a:rPr lang="en-US"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𝑦</m:t>
                        </m:r>
                      </m:e>
                      <m:sub>
                        <m:r>
                          <a:rPr lang="en-GB" sz="1100" i="1">
                            <a:solidFill>
                              <a:schemeClr val="accent4"/>
                            </a:solidFill>
                            <a:latin typeface="Cambria Math" panose="02040503050406030204" pitchFamily="18" charset="0"/>
                          </a:rPr>
                          <m:t>𝑖</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0</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1</m:t>
                        </m:r>
                      </m:sub>
                    </m:sSub>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oMath>
                </a14:m>
                <a:endParaRPr lang="en-US" sz="1100" dirty="0">
                  <a:solidFill>
                    <a:schemeClr val="accent4"/>
                  </a:solidFill>
                  <a:latin typeface="Skyscanner Relative Book" panose="02000506040000020004" pitchFamily="2" charset="77"/>
                  <a:ea typeface="Skyscanner Relative Book" panose="02000506040000020004" pitchFamily="2" charset="77"/>
                </a:endParaRPr>
              </a:p>
              <a:p>
                <a:pPr marL="742950" lvl="1" indent="-2857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This means that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0</m:t>
                        </m:r>
                      </m:sub>
                    </m:sSub>
                    <m:r>
                      <a:rPr lang="en-GB" sz="1100" b="0" i="1" smtClean="0">
                        <a:solidFill>
                          <a:schemeClr val="accent4"/>
                        </a:solidFill>
                        <a:latin typeface="Cambria Math" panose="02040503050406030204" pitchFamily="18" charset="0"/>
                      </a:rPr>
                      <m:t> </m:t>
                    </m:r>
                  </m:oMath>
                </a14:m>
                <a:r>
                  <a:rPr lang="en-US" sz="1100" dirty="0">
                    <a:solidFill>
                      <a:schemeClr val="accent4"/>
                    </a:solidFill>
                    <a:latin typeface="Skyscanner Relative Book" panose="02000506040000020004" pitchFamily="2" charset="77"/>
                    <a:ea typeface="Skyscanner Relative Book" panose="02000506040000020004" pitchFamily="2" charset="77"/>
                  </a:rPr>
                  <a:t>is the intercept for the regression below the threshold</a:t>
                </a:r>
              </a:p>
              <a:p>
                <a:pPr lvl="1"/>
                <a:endParaRPr lang="en-US" sz="1100" dirty="0">
                  <a:solidFill>
                    <a:schemeClr val="accent4"/>
                  </a:solidFill>
                  <a:latin typeface="Skyscanner Relative Book" panose="02000506040000020004" pitchFamily="2" charset="77"/>
                  <a:ea typeface="Skyscanner Relative Book" panose="02000506040000020004" pitchFamily="2" charset="77"/>
                </a:endParaRPr>
              </a:p>
              <a:p>
                <a:pPr marL="285750" indent="-2857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If on the contrary,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oMath>
                </a14:m>
                <a:r>
                  <a:rPr lang="en-US" sz="1100" dirty="0">
                    <a:solidFill>
                      <a:schemeClr val="accent4"/>
                    </a:solidFill>
                    <a:latin typeface="Skyscanner Relative Book" panose="02000506040000020004" pitchFamily="2" charset="77"/>
                    <a:ea typeface="Skyscanner Relative Book" panose="02000506040000020004" pitchFamily="2" charset="77"/>
                  </a:rPr>
                  <a:t> is above the </a:t>
                </a:r>
                <a14:m>
                  <m:oMath xmlns:m="http://schemas.openxmlformats.org/officeDocument/2006/math">
                    <m:r>
                      <a:rPr lang="en-GB" sz="1100" i="1">
                        <a:solidFill>
                          <a:schemeClr val="accent4"/>
                        </a:solidFill>
                        <a:latin typeface="Cambria Math" panose="02040503050406030204" pitchFamily="18" charset="0"/>
                      </a:rPr>
                      <m:t>𝑐</m:t>
                    </m:r>
                  </m:oMath>
                </a14:m>
                <a:r>
                  <a:rPr lang="en-US" sz="1100" dirty="0">
                    <a:solidFill>
                      <a:schemeClr val="accent4"/>
                    </a:solidFill>
                    <a:latin typeface="Skyscanner Relative Book" panose="02000506040000020004" pitchFamily="2" charset="77"/>
                    <a:ea typeface="Skyscanner Relative Book" panose="02000506040000020004" pitchFamily="2" charset="77"/>
                  </a:rPr>
                  <a:t>, then </a:t>
                </a:r>
                <a14:m>
                  <m:oMath xmlns:m="http://schemas.openxmlformats.org/officeDocument/2006/math">
                    <m:sSub>
                      <m:sSubPr>
                        <m:ctrlPr>
                          <a:rPr lang="en-US"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𝑦</m:t>
                        </m:r>
                      </m:e>
                      <m:sub>
                        <m:r>
                          <a:rPr lang="en-GB" sz="1100" i="1">
                            <a:solidFill>
                              <a:schemeClr val="accent4"/>
                            </a:solidFill>
                            <a:latin typeface="Cambria Math" panose="02040503050406030204" pitchFamily="18" charset="0"/>
                          </a:rPr>
                          <m:t>𝑖</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0</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1</m:t>
                        </m:r>
                      </m:sub>
                    </m:sSub>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2</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ea typeface="Cambria Math" panose="02040503050406030204" pitchFamily="18" charset="0"/>
                          </a:rPr>
                          <m:t>3</m:t>
                        </m:r>
                      </m:sub>
                    </m:sSub>
                    <m:r>
                      <a:rPr lang="en-GB" sz="1100" i="1">
                        <a:solidFill>
                          <a:schemeClr val="accent4"/>
                        </a:solidFill>
                        <a:latin typeface="Cambria Math" panose="02040503050406030204" pitchFamily="18" charset="0"/>
                      </a:rPr>
                      <m:t>∗</m:t>
                    </m:r>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rPr>
                          <m:t>𝑋</m:t>
                        </m:r>
                      </m:e>
                      <m:sub>
                        <m:r>
                          <a:rPr lang="en-GB" sz="1100" i="1">
                            <a:solidFill>
                              <a:schemeClr val="accent4"/>
                            </a:solidFill>
                            <a:latin typeface="Cambria Math" panose="02040503050406030204" pitchFamily="18" charset="0"/>
                          </a:rPr>
                          <m:t>𝑖</m:t>
                        </m:r>
                      </m:sub>
                    </m:sSub>
                  </m:oMath>
                </a14:m>
                <a:endParaRPr lang="en-US" sz="1100" dirty="0">
                  <a:solidFill>
                    <a:schemeClr val="accent4"/>
                  </a:solidFill>
                </a:endParaRPr>
              </a:p>
              <a:p>
                <a:pPr marL="742950" lvl="1" indent="-285750">
                  <a:buFont typeface="Arial" panose="020B0604020202020204" pitchFamily="34" charset="0"/>
                  <a:buChar char="•"/>
                </a:pPr>
                <a:r>
                  <a:rPr lang="en-US" sz="1100" dirty="0">
                    <a:solidFill>
                      <a:schemeClr val="accent4"/>
                    </a:solidFill>
                    <a:latin typeface="Skyscanner Relative Book" panose="02000506040000020004" pitchFamily="2" charset="77"/>
                    <a:ea typeface="Skyscanner Relative Book" panose="02000506040000020004" pitchFamily="2" charset="77"/>
                  </a:rPr>
                  <a:t>This means that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i="1">
                            <a:solidFill>
                              <a:schemeClr val="accent4"/>
                            </a:solidFill>
                            <a:latin typeface="Cambria Math" panose="02040503050406030204" pitchFamily="18" charset="0"/>
                          </a:rPr>
                          <m:t>0</m:t>
                        </m:r>
                      </m:sub>
                    </m:sSub>
                  </m:oMath>
                </a14:m>
                <a:r>
                  <a:rPr lang="en-US" sz="1100" dirty="0">
                    <a:solidFill>
                      <a:schemeClr val="accent4"/>
                    </a:solidFill>
                    <a:latin typeface="Skyscanner Relative Book" panose="02000506040000020004" pitchFamily="2" charset="77"/>
                    <a:ea typeface="Skyscanner Relative Book" panose="02000506040000020004" pitchFamily="2" charset="77"/>
                  </a:rPr>
                  <a:t>+</a:t>
                </a:r>
                <a:r>
                  <a:rPr lang="en-GB" sz="1100" dirty="0">
                    <a:solidFill>
                      <a:schemeClr val="accent4"/>
                    </a:solidFill>
                  </a:rPr>
                  <a:t> </a:t>
                </a:r>
                <a14:m>
                  <m:oMath xmlns:m="http://schemas.openxmlformats.org/officeDocument/2006/math">
                    <m:sSub>
                      <m:sSubPr>
                        <m:ctrlPr>
                          <a:rPr lang="en-GB" sz="1100" i="1">
                            <a:solidFill>
                              <a:schemeClr val="accent4"/>
                            </a:solidFill>
                            <a:latin typeface="Cambria Math" panose="02040503050406030204" pitchFamily="18" charset="0"/>
                          </a:rPr>
                        </m:ctrlPr>
                      </m:sSubPr>
                      <m:e>
                        <m:r>
                          <a:rPr lang="en-GB" sz="1100" i="1">
                            <a:solidFill>
                              <a:schemeClr val="accent4"/>
                            </a:solidFill>
                            <a:latin typeface="Cambria Math" panose="02040503050406030204" pitchFamily="18" charset="0"/>
                            <a:ea typeface="Cambria Math" panose="02040503050406030204" pitchFamily="18" charset="0"/>
                          </a:rPr>
                          <m:t>𝛽</m:t>
                        </m:r>
                      </m:e>
                      <m:sub>
                        <m:r>
                          <a:rPr lang="en-GB" sz="1100" b="0" i="1" smtClean="0">
                            <a:solidFill>
                              <a:schemeClr val="accent4"/>
                            </a:solidFill>
                            <a:latin typeface="Cambria Math" panose="02040503050406030204" pitchFamily="18" charset="0"/>
                            <a:ea typeface="Cambria Math" panose="02040503050406030204" pitchFamily="18" charset="0"/>
                          </a:rPr>
                          <m:t>2</m:t>
                        </m:r>
                      </m:sub>
                    </m:sSub>
                  </m:oMath>
                </a14:m>
                <a:r>
                  <a:rPr lang="en-US" sz="1100" dirty="0">
                    <a:solidFill>
                      <a:schemeClr val="accent4"/>
                    </a:solidFill>
                    <a:latin typeface="Skyscanner Relative Book" panose="02000506040000020004" pitchFamily="2" charset="77"/>
                    <a:ea typeface="Skyscanner Relative Book" panose="02000506040000020004" pitchFamily="2" charset="77"/>
                  </a:rPr>
                  <a:t> is the intercept for the regression above the threshold.</a:t>
                </a:r>
              </a:p>
              <a:p>
                <a:pPr marL="285750" indent="-285750">
                  <a:buFont typeface="Arial" panose="020B0604020202020204" pitchFamily="34" charset="0"/>
                  <a:buChar char="•"/>
                </a:pPr>
                <a:endParaRPr lang="en-US" sz="1100" dirty="0">
                  <a:solidFill>
                    <a:schemeClr val="accent4"/>
                  </a:solidFill>
                  <a:latin typeface="Skyscanner Relative Book" panose="02000506040000020004" pitchFamily="2" charset="77"/>
                  <a:ea typeface="Skyscanner Relative Book" panose="02000506040000020004" pitchFamily="2" charset="77"/>
                </a:endParaRPr>
              </a:p>
            </p:txBody>
          </p:sp>
        </mc:Choice>
        <mc:Fallback>
          <p:sp>
            <p:nvSpPr>
              <p:cNvPr id="13" name="TextBox 12">
                <a:extLst>
                  <a:ext uri="{FF2B5EF4-FFF2-40B4-BE49-F238E27FC236}">
                    <a16:creationId xmlns:a16="http://schemas.microsoft.com/office/drawing/2014/main" id="{69533657-A213-DD48-B4E9-E18CD9EE9A2E}"/>
                  </a:ext>
                </a:extLst>
              </p:cNvPr>
              <p:cNvSpPr txBox="1">
                <a:spLocks noRot="1" noChangeAspect="1" noMove="1" noResize="1" noEditPoints="1" noAdjustHandles="1" noChangeArrowheads="1" noChangeShapeType="1" noTextEdit="1"/>
              </p:cNvSpPr>
              <p:nvPr/>
            </p:nvSpPr>
            <p:spPr>
              <a:xfrm>
                <a:off x="723055" y="4867416"/>
                <a:ext cx="5181195" cy="1785104"/>
              </a:xfrm>
              <a:prstGeom prst="rect">
                <a:avLst/>
              </a:prstGeom>
              <a:blipFill>
                <a:blip r:embed="rId4"/>
                <a:stretch>
                  <a:fillRect r="-24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471039C-9DDD-9F4D-AA8F-F421B4BF6310}"/>
              </a:ext>
            </a:extLst>
          </p:cNvPr>
          <p:cNvPicPr>
            <a:picLocks noChangeAspect="1"/>
          </p:cNvPicPr>
          <p:nvPr/>
        </p:nvPicPr>
        <p:blipFill rotWithShape="1">
          <a:blip r:embed="rId5"/>
          <a:srcRect l="4066" t="5333" r="4141" b="5067"/>
          <a:stretch/>
        </p:blipFill>
        <p:spPr>
          <a:xfrm>
            <a:off x="6441650" y="1979629"/>
            <a:ext cx="5502111" cy="3959258"/>
          </a:xfrm>
          <a:prstGeom prst="rect">
            <a:avLst/>
          </a:prstGeom>
        </p:spPr>
      </p:pic>
      <p:sp>
        <p:nvSpPr>
          <p:cNvPr id="15" name="Rounded Rectangle 14">
            <a:extLst>
              <a:ext uri="{FF2B5EF4-FFF2-40B4-BE49-F238E27FC236}">
                <a16:creationId xmlns:a16="http://schemas.microsoft.com/office/drawing/2014/main" id="{7B4D5773-F340-A947-A129-089C84607FF9}"/>
              </a:ext>
            </a:extLst>
          </p:cNvPr>
          <p:cNvSpPr/>
          <p:nvPr/>
        </p:nvSpPr>
        <p:spPr>
          <a:xfrm>
            <a:off x="4064000" y="4309533"/>
            <a:ext cx="1814515" cy="4402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362DFB9-FE59-4943-B0D8-1CC5BF48498B}"/>
              </a:ext>
            </a:extLst>
          </p:cNvPr>
          <p:cNvSpPr/>
          <p:nvPr/>
        </p:nvSpPr>
        <p:spPr>
          <a:xfrm>
            <a:off x="4063999" y="4152375"/>
            <a:ext cx="1814515" cy="1474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i="1" dirty="0">
                <a:solidFill>
                  <a:schemeClr val="accent1"/>
                </a:solidFill>
                <a:latin typeface="Skyscanner Relative Book" panose="02000506040000020004" pitchFamily="2" charset="77"/>
                <a:ea typeface="Skyscanner Relative Book" panose="02000506040000020004" pitchFamily="2" charset="77"/>
              </a:rPr>
              <a:t>This term only exists after the threshold </a:t>
            </a:r>
          </a:p>
        </p:txBody>
      </p:sp>
    </p:spTree>
    <p:extLst>
      <p:ext uri="{BB962C8B-B14F-4D97-AF65-F5344CB8AC3E}">
        <p14:creationId xmlns:p14="http://schemas.microsoft.com/office/powerpoint/2010/main" val="27590334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696982-6859-0041-9BA7-F1E897FA0996}"/>
              </a:ext>
            </a:extLst>
          </p:cNvPr>
          <p:cNvPicPr>
            <a:picLocks noChangeAspect="1"/>
          </p:cNvPicPr>
          <p:nvPr/>
        </p:nvPicPr>
        <p:blipFill>
          <a:blip r:embed="rId2"/>
          <a:stretch>
            <a:fillRect/>
          </a:stretch>
        </p:blipFill>
        <p:spPr>
          <a:xfrm>
            <a:off x="6281625" y="2135617"/>
            <a:ext cx="3828602" cy="3815192"/>
          </a:xfrm>
          <a:prstGeom prst="rect">
            <a:avLst/>
          </a:prstGeom>
        </p:spPr>
      </p:pic>
      <p:sp>
        <p:nvSpPr>
          <p:cNvPr id="2" name="Text Placeholder 1">
            <a:extLst>
              <a:ext uri="{FF2B5EF4-FFF2-40B4-BE49-F238E27FC236}">
                <a16:creationId xmlns:a16="http://schemas.microsoft.com/office/drawing/2014/main" id="{6AA707C4-BF95-DB42-8AF7-EBDBDE068CFC}"/>
              </a:ext>
            </a:extLst>
          </p:cNvPr>
          <p:cNvSpPr>
            <a:spLocks noGrp="1"/>
          </p:cNvSpPr>
          <p:nvPr>
            <p:ph type="body" sz="quarter" idx="16"/>
          </p:nvPr>
        </p:nvSpPr>
        <p:spPr>
          <a:xfrm>
            <a:off x="569156" y="1195266"/>
            <a:ext cx="6657062" cy="300082"/>
          </a:xfrm>
        </p:spPr>
        <p:txBody>
          <a:bodyPr/>
          <a:lstStyle/>
          <a:p>
            <a:r>
              <a:rPr lang="en-US" sz="2000" dirty="0"/>
              <a:t>Fitting a non-weighted regression</a:t>
            </a:r>
          </a:p>
        </p:txBody>
      </p:sp>
      <p:sp>
        <p:nvSpPr>
          <p:cNvPr id="4" name="Text Placeholder 3">
            <a:extLst>
              <a:ext uri="{FF2B5EF4-FFF2-40B4-BE49-F238E27FC236}">
                <a16:creationId xmlns:a16="http://schemas.microsoft.com/office/drawing/2014/main" id="{B740D991-1CA2-184B-84BB-499179D57505}"/>
              </a:ext>
            </a:extLst>
          </p:cNvPr>
          <p:cNvSpPr>
            <a:spLocks noGrp="1"/>
          </p:cNvSpPr>
          <p:nvPr>
            <p:ph type="body" sz="quarter" idx="15"/>
          </p:nvPr>
        </p:nvSpPr>
        <p:spPr/>
        <p:txBody>
          <a:bodyPr/>
          <a:lstStyle/>
          <a:p>
            <a:r>
              <a:rPr lang="en-US" dirty="0"/>
              <a:t>RDD Model 1</a:t>
            </a:r>
          </a:p>
        </p:txBody>
      </p:sp>
      <p:pic>
        <p:nvPicPr>
          <p:cNvPr id="5" name="Picture 4">
            <a:extLst>
              <a:ext uri="{FF2B5EF4-FFF2-40B4-BE49-F238E27FC236}">
                <a16:creationId xmlns:a16="http://schemas.microsoft.com/office/drawing/2014/main" id="{32F57A1E-9746-164C-84DC-3858792D0711}"/>
              </a:ext>
            </a:extLst>
          </p:cNvPr>
          <p:cNvPicPr>
            <a:picLocks noChangeAspect="1"/>
          </p:cNvPicPr>
          <p:nvPr/>
        </p:nvPicPr>
        <p:blipFill>
          <a:blip r:embed="rId3"/>
          <a:stretch>
            <a:fillRect/>
          </a:stretch>
        </p:blipFill>
        <p:spPr>
          <a:xfrm>
            <a:off x="569156" y="2038927"/>
            <a:ext cx="5222044" cy="2645042"/>
          </a:xfrm>
          <a:prstGeom prst="rect">
            <a:avLst/>
          </a:prstGeom>
        </p:spPr>
      </p:pic>
      <p:sp>
        <p:nvSpPr>
          <p:cNvPr id="6" name="Rounded Rectangle 5">
            <a:extLst>
              <a:ext uri="{FF2B5EF4-FFF2-40B4-BE49-F238E27FC236}">
                <a16:creationId xmlns:a16="http://schemas.microsoft.com/office/drawing/2014/main" id="{BBA78284-AF15-B842-8310-A709D2550474}"/>
              </a:ext>
            </a:extLst>
          </p:cNvPr>
          <p:cNvSpPr/>
          <p:nvPr/>
        </p:nvSpPr>
        <p:spPr>
          <a:xfrm>
            <a:off x="569156" y="1600377"/>
            <a:ext cx="3101447" cy="4390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900" i="1" dirty="0">
                <a:solidFill>
                  <a:schemeClr val="accent1"/>
                </a:solidFill>
                <a:latin typeface="Skyscanner Relative Book" panose="02000506040000020004" pitchFamily="2" charset="77"/>
                <a:ea typeface="Skyscanner Relative Book" panose="02000506040000020004" pitchFamily="2" charset="77"/>
              </a:rPr>
              <a:t>Remember that we centered the </a:t>
            </a:r>
            <a:r>
              <a:rPr lang="en-US" sz="900" i="1" dirty="0" err="1">
                <a:solidFill>
                  <a:schemeClr val="accent1"/>
                </a:solidFill>
                <a:latin typeface="Skyscanner Relative Book" panose="02000506040000020004" pitchFamily="2" charset="77"/>
                <a:ea typeface="Skyscanner Relative Book" panose="02000506040000020004" pitchFamily="2" charset="77"/>
              </a:rPr>
              <a:t>agecell</a:t>
            </a:r>
            <a:r>
              <a:rPr lang="en-US" sz="900" i="1" dirty="0">
                <a:solidFill>
                  <a:schemeClr val="accent1"/>
                </a:solidFill>
                <a:latin typeface="Skyscanner Relative Book" panose="02000506040000020004" pitchFamily="2" charset="77"/>
                <a:ea typeface="Skyscanner Relative Book" panose="02000506040000020004" pitchFamily="2" charset="77"/>
              </a:rPr>
              <a:t> to 0 by </a:t>
            </a:r>
            <a:r>
              <a:rPr lang="en-US" sz="900" i="1" dirty="0" err="1">
                <a:solidFill>
                  <a:schemeClr val="accent1"/>
                </a:solidFill>
                <a:latin typeface="Skyscanner Relative Book" panose="02000506040000020004" pitchFamily="2" charset="77"/>
                <a:ea typeface="Skyscanner Relative Book" panose="02000506040000020004" pitchFamily="2" charset="77"/>
              </a:rPr>
              <a:t>substracting</a:t>
            </a:r>
            <a:r>
              <a:rPr lang="en-US" sz="900" i="1" dirty="0">
                <a:solidFill>
                  <a:schemeClr val="accent1"/>
                </a:solidFill>
                <a:latin typeface="Skyscanner Relative Book" panose="02000506040000020004" pitchFamily="2" charset="77"/>
                <a:ea typeface="Skyscanner Relative Book" panose="02000506040000020004" pitchFamily="2" charset="77"/>
              </a:rPr>
              <a:t> the threshold value</a:t>
            </a:r>
          </a:p>
        </p:txBody>
      </p:sp>
      <p:pic>
        <p:nvPicPr>
          <p:cNvPr id="7" name="Picture 6">
            <a:extLst>
              <a:ext uri="{FF2B5EF4-FFF2-40B4-BE49-F238E27FC236}">
                <a16:creationId xmlns:a16="http://schemas.microsoft.com/office/drawing/2014/main" id="{898715A9-93E5-B345-97CD-87D40B6252F2}"/>
              </a:ext>
            </a:extLst>
          </p:cNvPr>
          <p:cNvPicPr>
            <a:picLocks noChangeAspect="1"/>
          </p:cNvPicPr>
          <p:nvPr/>
        </p:nvPicPr>
        <p:blipFill>
          <a:blip r:embed="rId4"/>
          <a:stretch>
            <a:fillRect/>
          </a:stretch>
        </p:blipFill>
        <p:spPr>
          <a:xfrm>
            <a:off x="3670603" y="1674293"/>
            <a:ext cx="1701403" cy="221578"/>
          </a:xfrm>
          <a:prstGeom prst="rect">
            <a:avLst/>
          </a:prstGeom>
        </p:spPr>
      </p:pic>
      <p:sp>
        <p:nvSpPr>
          <p:cNvPr id="8" name="Left Brace 7">
            <a:extLst>
              <a:ext uri="{FF2B5EF4-FFF2-40B4-BE49-F238E27FC236}">
                <a16:creationId xmlns:a16="http://schemas.microsoft.com/office/drawing/2014/main" id="{B0527B79-8C97-1449-8EE6-279E6154F165}"/>
              </a:ext>
            </a:extLst>
          </p:cNvPr>
          <p:cNvSpPr/>
          <p:nvPr/>
        </p:nvSpPr>
        <p:spPr>
          <a:xfrm rot="16200000">
            <a:off x="3906619" y="1289627"/>
            <a:ext cx="45719" cy="1498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4212BC7-B48A-DF47-B4AE-0A06F702D9BF}"/>
              </a:ext>
            </a:extLst>
          </p:cNvPr>
          <p:cNvSpPr txBox="1"/>
          <p:nvPr/>
        </p:nvSpPr>
        <p:spPr>
          <a:xfrm>
            <a:off x="569156" y="4708487"/>
            <a:ext cx="5222044" cy="1569660"/>
          </a:xfrm>
          <a:prstGeom prst="rect">
            <a:avLst/>
          </a:prstGeom>
          <a:noFill/>
        </p:spPr>
        <p:txBody>
          <a:bodyPr wrap="square">
            <a:spAutoFit/>
          </a:bodyPr>
          <a:lstStyle/>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This model is telling us that mortality increases by 7.6627 points with the consumption of alcohol. </a:t>
            </a:r>
          </a:p>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Another way of putting this is that alcohol increases the chance of death by all causes by 8% ((7.6627+93.6184)/93.6184). </a:t>
            </a:r>
          </a:p>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Notice that this also gives us standard errors for our causal effect estimate. </a:t>
            </a:r>
          </a:p>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In this case, the effect is statistically significant, since the p-value is below 0.01.</a:t>
            </a:r>
            <a:endParaRPr lang="en-US" sz="1200" dirty="0">
              <a:latin typeface="Skyscanner Relative Book" panose="02000506040000020004" pitchFamily="2" charset="77"/>
              <a:ea typeface="Skyscanner Relative Book" panose="02000506040000020004" pitchFamily="2" charset="77"/>
            </a:endParaRPr>
          </a:p>
        </p:txBody>
      </p:sp>
      <p:sp>
        <p:nvSpPr>
          <p:cNvPr id="11" name="Rounded Rectangle 10">
            <a:extLst>
              <a:ext uri="{FF2B5EF4-FFF2-40B4-BE49-F238E27FC236}">
                <a16:creationId xmlns:a16="http://schemas.microsoft.com/office/drawing/2014/main" id="{FE229D5A-F253-C24E-965A-EA86E25B7671}"/>
              </a:ext>
            </a:extLst>
          </p:cNvPr>
          <p:cNvSpPr/>
          <p:nvPr/>
        </p:nvSpPr>
        <p:spPr>
          <a:xfrm>
            <a:off x="2142067" y="4038600"/>
            <a:ext cx="567266" cy="22013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DD1DA0-6200-C248-92D8-85AA3139E982}"/>
              </a:ext>
            </a:extLst>
          </p:cNvPr>
          <p:cNvSpPr txBox="1"/>
          <p:nvPr/>
        </p:nvSpPr>
        <p:spPr>
          <a:xfrm>
            <a:off x="10110227" y="2135617"/>
            <a:ext cx="1896532" cy="4131900"/>
          </a:xfrm>
          <a:prstGeom prst="rect">
            <a:avLst/>
          </a:prstGeom>
          <a:noFill/>
        </p:spPr>
        <p:txBody>
          <a:bodyPr wrap="square">
            <a:spAutoFit/>
          </a:bodyPr>
          <a:lstStyle/>
          <a:p>
            <a:pPr marL="171450" indent="-171450">
              <a:buFont typeface="Arial" panose="020B0604020202020204" pitchFamily="34" charset="0"/>
              <a:buChar char="•"/>
            </a:pPr>
            <a:r>
              <a:rPr lang="en-GB" sz="1050" b="0" i="0" u="none" strike="noStrike" dirty="0">
                <a:solidFill>
                  <a:srgbClr val="333333"/>
                </a:solidFill>
                <a:effectLst/>
                <a:latin typeface="Skyscanner Relative Book" panose="02000506040000020004" pitchFamily="2" charset="77"/>
                <a:ea typeface="Skyscanner Relative Book" panose="02000506040000020004" pitchFamily="2" charset="77"/>
              </a:rPr>
              <a:t>Visually, it is clear that there is a clear discontinuity in the effect of alcohol on different types of deaths.</a:t>
            </a:r>
          </a:p>
          <a:p>
            <a:pPr marL="171450" indent="-171450">
              <a:buFont typeface="Arial" panose="020B0604020202020204" pitchFamily="34" charset="0"/>
              <a:buChar char="•"/>
            </a:pPr>
            <a:r>
              <a:rPr lang="en-GB" sz="1050" dirty="0">
                <a:solidFill>
                  <a:srgbClr val="333333"/>
                </a:solidFill>
                <a:latin typeface="Skyscanner Relative Book" panose="02000506040000020004" pitchFamily="2" charset="77"/>
                <a:ea typeface="Skyscanner Relative Book" panose="02000506040000020004" pitchFamily="2" charset="77"/>
              </a:rPr>
              <a:t>In fact, running a regression on only car accidents and suicides, the effect of alcohol before and after the threshold jumps to 15%.</a:t>
            </a:r>
            <a:r>
              <a:rPr lang="en-GB" sz="1050" b="0" i="0" u="none" strike="noStrike" dirty="0">
                <a:solidFill>
                  <a:srgbClr val="333333"/>
                </a:solidFill>
                <a:effectLst/>
                <a:latin typeface="Skyscanner Relative Book" panose="02000506040000020004" pitchFamily="2" charset="77"/>
                <a:ea typeface="Skyscanner Relative Book" panose="02000506040000020004" pitchFamily="2" charset="77"/>
              </a:rPr>
              <a:t> </a:t>
            </a:r>
          </a:p>
          <a:p>
            <a:pPr marL="171450" indent="-171450">
              <a:buFont typeface="Arial" panose="020B0604020202020204" pitchFamily="34" charset="0"/>
              <a:buChar char="•"/>
            </a:pPr>
            <a:endParaRPr lang="en-GB" sz="1050" dirty="0">
              <a:solidFill>
                <a:srgbClr val="333333"/>
              </a:solidFill>
              <a:latin typeface="Skyscanner Relative Book" panose="02000506040000020004" pitchFamily="2" charset="77"/>
              <a:ea typeface="Skyscanner Relative Book" panose="02000506040000020004" pitchFamily="2" charset="77"/>
            </a:endParaRPr>
          </a:p>
          <a:p>
            <a:r>
              <a:rPr lang="en-GB" sz="1050" b="1" dirty="0">
                <a:solidFill>
                  <a:schemeClr val="bg2">
                    <a:lumMod val="60000"/>
                    <a:lumOff val="40000"/>
                  </a:schemeClr>
                </a:solidFill>
                <a:latin typeface="Skyscanner Relative Book" panose="02000506040000020004" pitchFamily="2" charset="77"/>
                <a:ea typeface="Skyscanner Relative Book" panose="02000506040000020004" pitchFamily="2" charset="77"/>
              </a:rPr>
              <a:t>One thing that can be improved is how regression considers all data points equally important to fit.</a:t>
            </a:r>
          </a:p>
          <a:p>
            <a:pPr marL="171450" indent="-171450">
              <a:buFont typeface="Arial" panose="020B0604020202020204" pitchFamily="34" charset="0"/>
              <a:buChar char="•"/>
            </a:pPr>
            <a:r>
              <a:rPr lang="en-GB" sz="1050" dirty="0">
                <a:solidFill>
                  <a:srgbClr val="333333"/>
                </a:solidFill>
                <a:latin typeface="Skyscanner Relative Book" panose="02000506040000020004" pitchFamily="2" charset="77"/>
                <a:ea typeface="Skyscanner Relative Book" panose="02000506040000020004" pitchFamily="2" charset="77"/>
              </a:rPr>
              <a:t>For example, at the extremes of ‘</a:t>
            </a:r>
            <a:r>
              <a:rPr lang="en-GB" sz="1050" dirty="0" err="1">
                <a:solidFill>
                  <a:srgbClr val="333333"/>
                </a:solidFill>
                <a:latin typeface="Skyscanner Relative Book" panose="02000506040000020004" pitchFamily="2" charset="77"/>
                <a:ea typeface="Skyscanner Relative Book" panose="02000506040000020004" pitchFamily="2" charset="77"/>
              </a:rPr>
              <a:t>agecell</a:t>
            </a:r>
            <a:r>
              <a:rPr lang="en-GB" sz="1050" dirty="0">
                <a:solidFill>
                  <a:srgbClr val="333333"/>
                </a:solidFill>
                <a:latin typeface="Skyscanner Relative Book" panose="02000506040000020004" pitchFamily="2" charset="77"/>
                <a:ea typeface="Skyscanner Relative Book" panose="02000506040000020004" pitchFamily="2" charset="77"/>
              </a:rPr>
              <a:t>’, the regression is still trying to fit a prediction as much as it is near the threshold.</a:t>
            </a:r>
          </a:p>
          <a:p>
            <a:pPr marL="171450" indent="-171450">
              <a:buFont typeface="Arial" panose="020B0604020202020204" pitchFamily="34" charset="0"/>
              <a:buChar char="•"/>
            </a:pPr>
            <a:r>
              <a:rPr lang="en-GB" sz="1050" dirty="0">
                <a:solidFill>
                  <a:srgbClr val="333333"/>
                </a:solidFill>
                <a:latin typeface="Skyscanner Relative Book" panose="02000506040000020004" pitchFamily="2" charset="77"/>
                <a:ea typeface="Skyscanner Relative Book" panose="02000506040000020004" pitchFamily="2" charset="77"/>
              </a:rPr>
              <a:t>But </a:t>
            </a:r>
            <a:r>
              <a:rPr lang="en-GB" sz="1050" b="1" dirty="0">
                <a:solidFill>
                  <a:schemeClr val="bg2">
                    <a:lumMod val="60000"/>
                    <a:lumOff val="40000"/>
                  </a:schemeClr>
                </a:solidFill>
                <a:latin typeface="Skyscanner Relative Book" panose="02000506040000020004" pitchFamily="2" charset="77"/>
                <a:ea typeface="Skyscanner Relative Book" panose="02000506040000020004" pitchFamily="2" charset="77"/>
              </a:rPr>
              <a:t>what we really want is to get the data points just before and threshold really right!</a:t>
            </a:r>
            <a:endParaRPr lang="en-US" sz="1050" b="1" dirty="0">
              <a:solidFill>
                <a:schemeClr val="bg2">
                  <a:lumMod val="60000"/>
                  <a:lumOff val="40000"/>
                </a:schemeClr>
              </a:solidFill>
              <a:latin typeface="Skyscanner Relative Book" panose="02000506040000020004" pitchFamily="2" charset="77"/>
              <a:ea typeface="Skyscanner Relative Book" panose="02000506040000020004" pitchFamily="2" charset="77"/>
            </a:endParaRPr>
          </a:p>
        </p:txBody>
      </p:sp>
      <p:pic>
        <p:nvPicPr>
          <p:cNvPr id="14" name="Picture 13">
            <a:extLst>
              <a:ext uri="{FF2B5EF4-FFF2-40B4-BE49-F238E27FC236}">
                <a16:creationId xmlns:a16="http://schemas.microsoft.com/office/drawing/2014/main" id="{B1957EC2-6C4E-1A4C-A3EA-1ADFBFD4515A}"/>
              </a:ext>
            </a:extLst>
          </p:cNvPr>
          <p:cNvPicPr>
            <a:picLocks noChangeAspect="1"/>
          </p:cNvPicPr>
          <p:nvPr/>
        </p:nvPicPr>
        <p:blipFill>
          <a:blip r:embed="rId5"/>
          <a:stretch>
            <a:fillRect/>
          </a:stretch>
        </p:blipFill>
        <p:spPr>
          <a:xfrm>
            <a:off x="6328272" y="617036"/>
            <a:ext cx="5568421" cy="1399031"/>
          </a:xfrm>
          <a:prstGeom prst="rect">
            <a:avLst/>
          </a:prstGeom>
        </p:spPr>
      </p:pic>
      <p:sp>
        <p:nvSpPr>
          <p:cNvPr id="15" name="Oval 14">
            <a:extLst>
              <a:ext uri="{FF2B5EF4-FFF2-40B4-BE49-F238E27FC236}">
                <a16:creationId xmlns:a16="http://schemas.microsoft.com/office/drawing/2014/main" id="{69511224-8DCB-2D4F-AF79-EA95E49A6D09}"/>
              </a:ext>
            </a:extLst>
          </p:cNvPr>
          <p:cNvSpPr/>
          <p:nvPr/>
        </p:nvSpPr>
        <p:spPr>
          <a:xfrm>
            <a:off x="8245699" y="2760133"/>
            <a:ext cx="432634" cy="631367"/>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AD96595-B7AF-D64B-B1C5-8664EDEC9782}"/>
              </a:ext>
            </a:extLst>
          </p:cNvPr>
          <p:cNvSpPr/>
          <p:nvPr/>
        </p:nvSpPr>
        <p:spPr>
          <a:xfrm>
            <a:off x="8245699" y="3979333"/>
            <a:ext cx="432633" cy="631367"/>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886ED07-99F5-5F4C-9AB6-518C034644E5}"/>
              </a:ext>
            </a:extLst>
          </p:cNvPr>
          <p:cNvSpPr/>
          <p:nvPr/>
        </p:nvSpPr>
        <p:spPr>
          <a:xfrm>
            <a:off x="8245698" y="5198533"/>
            <a:ext cx="432633" cy="803717"/>
          </a:xfrm>
          <a:prstGeom prst="ellipse">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393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A707C4-BF95-DB42-8AF7-EBDBDE068CFC}"/>
              </a:ext>
            </a:extLst>
          </p:cNvPr>
          <p:cNvSpPr>
            <a:spLocks noGrp="1"/>
          </p:cNvSpPr>
          <p:nvPr>
            <p:ph type="body" sz="quarter" idx="16"/>
          </p:nvPr>
        </p:nvSpPr>
        <p:spPr>
          <a:xfrm>
            <a:off x="569156" y="1195266"/>
            <a:ext cx="11053688" cy="300082"/>
          </a:xfrm>
        </p:spPr>
        <p:txBody>
          <a:bodyPr/>
          <a:lstStyle/>
          <a:p>
            <a:r>
              <a:rPr lang="en-US" sz="2000" dirty="0"/>
              <a:t>Getting the data points close to the threshold right -&gt; use the Kernel trick</a:t>
            </a:r>
          </a:p>
        </p:txBody>
      </p:sp>
      <p:sp>
        <p:nvSpPr>
          <p:cNvPr id="4" name="Text Placeholder 3">
            <a:extLst>
              <a:ext uri="{FF2B5EF4-FFF2-40B4-BE49-F238E27FC236}">
                <a16:creationId xmlns:a16="http://schemas.microsoft.com/office/drawing/2014/main" id="{B740D991-1CA2-184B-84BB-499179D57505}"/>
              </a:ext>
            </a:extLst>
          </p:cNvPr>
          <p:cNvSpPr>
            <a:spLocks noGrp="1"/>
          </p:cNvSpPr>
          <p:nvPr>
            <p:ph type="body" sz="quarter" idx="15"/>
          </p:nvPr>
        </p:nvSpPr>
        <p:spPr/>
        <p:txBody>
          <a:bodyPr/>
          <a:lstStyle/>
          <a:p>
            <a:r>
              <a:rPr lang="en-US" dirty="0"/>
              <a:t>RDD Model 2</a:t>
            </a:r>
          </a:p>
        </p:txBody>
      </p:sp>
      <p:sp>
        <p:nvSpPr>
          <p:cNvPr id="5" name="TextBox 4">
            <a:extLst>
              <a:ext uri="{FF2B5EF4-FFF2-40B4-BE49-F238E27FC236}">
                <a16:creationId xmlns:a16="http://schemas.microsoft.com/office/drawing/2014/main" id="{A82AAA45-D20B-C548-9CA9-E25F6B3F81DB}"/>
              </a:ext>
            </a:extLst>
          </p:cNvPr>
          <p:cNvSpPr txBox="1"/>
          <p:nvPr/>
        </p:nvSpPr>
        <p:spPr>
          <a:xfrm>
            <a:off x="569156" y="1719703"/>
            <a:ext cx="4400777" cy="1015663"/>
          </a:xfrm>
          <a:prstGeom prst="rect">
            <a:avLst/>
          </a:prstGeom>
          <a:noFill/>
        </p:spPr>
        <p:txBody>
          <a:bodyPr wrap="square">
            <a:spAutoFit/>
          </a:bodyPr>
          <a:lstStyle/>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One way to solve this is to give higher weights for the points that are closer to the threshold.</a:t>
            </a:r>
          </a:p>
          <a:p>
            <a:pPr marL="171450" indent="-171450">
              <a:buFont typeface="Arial" panose="020B0604020202020204" pitchFamily="34" charset="0"/>
              <a:buChar char="•"/>
            </a:pPr>
            <a:endPar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200" b="0" i="0" u="none" strike="noStrike" dirty="0">
                <a:solidFill>
                  <a:srgbClr val="333333"/>
                </a:solidFill>
                <a:effectLst/>
                <a:latin typeface="Skyscanner Relative Book" panose="02000506040000020004" pitchFamily="2" charset="77"/>
                <a:ea typeface="Skyscanner Relative Book" panose="02000506040000020004" pitchFamily="2" charset="77"/>
              </a:rPr>
              <a:t>There are many ways to do this, but a popular one is to reweight the samples with the </a:t>
            </a:r>
            <a:r>
              <a:rPr lang="en-GB" sz="1200" b="1" i="0" u="none" strike="noStrike" dirty="0">
                <a:solidFill>
                  <a:srgbClr val="333333"/>
                </a:solidFill>
                <a:effectLst/>
                <a:latin typeface="Skyscanner Relative Book" panose="02000506040000020004" pitchFamily="2" charset="77"/>
                <a:ea typeface="Skyscanner Relative Book" panose="02000506040000020004" pitchFamily="2" charset="77"/>
              </a:rPr>
              <a:t>triangular kernel</a:t>
            </a:r>
            <a:endParaRPr lang="en-US" sz="1200" dirty="0">
              <a:latin typeface="Skyscanner Relative Book" panose="02000506040000020004" pitchFamily="2" charset="77"/>
              <a:ea typeface="Skyscanner Relative Book" panose="02000506040000020004" pitchFamily="2" charset="77"/>
            </a:endParaRPr>
          </a:p>
        </p:txBody>
      </p:sp>
      <p:pic>
        <p:nvPicPr>
          <p:cNvPr id="6" name="Picture 5">
            <a:extLst>
              <a:ext uri="{FF2B5EF4-FFF2-40B4-BE49-F238E27FC236}">
                <a16:creationId xmlns:a16="http://schemas.microsoft.com/office/drawing/2014/main" id="{D87EEE26-16DE-AC48-A0DE-43D1295B6A5D}"/>
              </a:ext>
            </a:extLst>
          </p:cNvPr>
          <p:cNvPicPr>
            <a:picLocks noChangeAspect="1"/>
          </p:cNvPicPr>
          <p:nvPr/>
        </p:nvPicPr>
        <p:blipFill rotWithShape="1">
          <a:blip r:embed="rId2"/>
          <a:srcRect t="73829" r="58766"/>
          <a:stretch/>
        </p:blipFill>
        <p:spPr>
          <a:xfrm>
            <a:off x="557688" y="5099919"/>
            <a:ext cx="4389309" cy="95004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70536E8-7F00-9446-B331-034B6DBCB102}"/>
                  </a:ext>
                </a:extLst>
              </p:cNvPr>
              <p:cNvSpPr txBox="1"/>
              <p:nvPr/>
            </p:nvSpPr>
            <p:spPr>
              <a:xfrm>
                <a:off x="1000117" y="2874179"/>
                <a:ext cx="3538854" cy="2998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1600" b="0" i="1" smtClean="0">
                          <a:solidFill>
                            <a:schemeClr val="accent4"/>
                          </a:solidFill>
                          <a:latin typeface="Cambria Math" panose="02040503050406030204" pitchFamily="18" charset="0"/>
                        </a:rPr>
                        <m:t>𝐾</m:t>
                      </m:r>
                      <m:d>
                        <m:dPr>
                          <m:ctrlPr>
                            <a:rPr lang="en-GB" sz="1600" b="0" i="1" smtClean="0">
                              <a:solidFill>
                                <a:schemeClr val="accent4"/>
                              </a:solidFill>
                              <a:latin typeface="Cambria Math" panose="02040503050406030204" pitchFamily="18" charset="0"/>
                            </a:rPr>
                          </m:ctrlPr>
                        </m:dPr>
                        <m:e>
                          <m:r>
                            <a:rPr lang="en-GB" sz="1600" b="0" i="1" smtClean="0">
                              <a:solidFill>
                                <a:schemeClr val="accent4"/>
                              </a:solidFill>
                              <a:latin typeface="Cambria Math" panose="02040503050406030204" pitchFamily="18" charset="0"/>
                            </a:rPr>
                            <m:t>𝑋</m:t>
                          </m:r>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𝑐</m:t>
                          </m:r>
                          <m:r>
                            <a:rPr lang="en-GB" sz="1600" b="0" i="1" smtClean="0">
                              <a:solidFill>
                                <a:schemeClr val="accent4"/>
                              </a:solidFill>
                              <a:latin typeface="Cambria Math" panose="02040503050406030204" pitchFamily="18" charset="0"/>
                            </a:rPr>
                            <m:t>,</m:t>
                          </m:r>
                          <m:r>
                            <a:rPr lang="en-GB" sz="1600" b="0" i="1" smtClean="0">
                              <a:solidFill>
                                <a:schemeClr val="accent4"/>
                              </a:solidFill>
                              <a:latin typeface="Cambria Math" panose="02040503050406030204" pitchFamily="18" charset="0"/>
                            </a:rPr>
                            <m:t>h</m:t>
                          </m:r>
                        </m:e>
                      </m:d>
                      <m:r>
                        <a:rPr lang="en-GB" sz="1600" b="0" i="1" smtClean="0">
                          <a:solidFill>
                            <a:schemeClr val="accent4"/>
                          </a:solidFill>
                          <a:latin typeface="Cambria Math" panose="02040503050406030204" pitchFamily="18" charset="0"/>
                        </a:rPr>
                        <m:t>=</m:t>
                      </m:r>
                      <m:r>
                        <a:rPr lang="en-GB" sz="1600" b="0" i="1" smtClean="0">
                          <a:solidFill>
                            <a:schemeClr val="tx1"/>
                          </a:solidFill>
                          <a:latin typeface="Cambria Math" panose="02040503050406030204" pitchFamily="18" charset="0"/>
                        </a:rPr>
                        <m:t>1</m:t>
                      </m:r>
                      <m:d>
                        <m:dPr>
                          <m:begChr m:val="{"/>
                          <m:endChr m:val="}"/>
                          <m:ctrlPr>
                            <a:rPr lang="en-GB" sz="1600" b="0" i="1" smtClean="0">
                              <a:solidFill>
                                <a:schemeClr val="tx1"/>
                              </a:solidFill>
                              <a:latin typeface="Cambria Math" panose="02040503050406030204" pitchFamily="18" charset="0"/>
                            </a:rPr>
                          </m:ctrlPr>
                        </m:dPr>
                        <m:e>
                          <m:d>
                            <m:dPr>
                              <m:begChr m:val="|"/>
                              <m:endChr m:val="|"/>
                              <m:ctrlPr>
                                <a:rPr lang="en-GB" sz="1600" b="0" i="1" smtClean="0">
                                  <a:solidFill>
                                    <a:schemeClr val="tx1"/>
                                  </a:solidFill>
                                  <a:latin typeface="Cambria Math" panose="02040503050406030204" pitchFamily="18" charset="0"/>
                                </a:rPr>
                              </m:ctrlPr>
                            </m:dPr>
                            <m:e>
                              <m:r>
                                <a:rPr lang="en-GB" sz="1600" b="0" i="1" smtClean="0">
                                  <a:solidFill>
                                    <a:schemeClr val="tx1"/>
                                  </a:solidFill>
                                  <a:latin typeface="Cambria Math" panose="02040503050406030204" pitchFamily="18" charset="0"/>
                                </a:rPr>
                                <m:t>𝑋</m:t>
                              </m:r>
                              <m:r>
                                <a:rPr lang="en-GB" sz="1600" b="0" i="1" smtClean="0">
                                  <a:solidFill>
                                    <a:schemeClr val="tx1"/>
                                  </a:solidFill>
                                  <a:latin typeface="Cambria Math" panose="02040503050406030204" pitchFamily="18" charset="0"/>
                                </a:rPr>
                                <m:t>−</m:t>
                              </m:r>
                              <m:r>
                                <a:rPr lang="en-GB" sz="1600" b="0" i="1" smtClean="0">
                                  <a:solidFill>
                                    <a:schemeClr val="tx1"/>
                                  </a:solidFill>
                                  <a:latin typeface="Cambria Math" panose="02040503050406030204" pitchFamily="18" charset="0"/>
                                </a:rPr>
                                <m:t>𝑐</m:t>
                              </m:r>
                            </m:e>
                          </m:d>
                          <m:r>
                            <a:rPr lang="en-GB" sz="1600" b="0" i="1" smtClean="0">
                              <a:solidFill>
                                <a:schemeClr val="tx1"/>
                              </a:solidFill>
                              <a:latin typeface="Cambria Math" panose="02040503050406030204" pitchFamily="18" charset="0"/>
                              <a:ea typeface="Cambria Math" panose="02040503050406030204" pitchFamily="18" charset="0"/>
                            </a:rPr>
                            <m:t>≤</m:t>
                          </m:r>
                          <m:r>
                            <a:rPr lang="en-GB" sz="1600" b="0" i="1" smtClean="0">
                              <a:solidFill>
                                <a:schemeClr val="tx1"/>
                              </a:solidFill>
                              <a:latin typeface="Cambria Math" panose="02040503050406030204" pitchFamily="18" charset="0"/>
                              <a:ea typeface="Cambria Math" panose="02040503050406030204" pitchFamily="18" charset="0"/>
                            </a:rPr>
                            <m:t>h</m:t>
                          </m:r>
                        </m:e>
                      </m:d>
                      <m:r>
                        <a:rPr lang="en-GB" sz="1600" b="0" i="1" smtClean="0">
                          <a:solidFill>
                            <a:schemeClr val="accent4"/>
                          </a:solidFill>
                          <a:latin typeface="Cambria Math" panose="02040503050406030204" pitchFamily="18" charset="0"/>
                        </a:rPr>
                        <m:t>∗</m:t>
                      </m:r>
                      <m:d>
                        <m:dPr>
                          <m:ctrlPr>
                            <a:rPr lang="en-GB" sz="1600" b="0" i="1" smtClean="0">
                              <a:solidFill>
                                <a:schemeClr val="accent1"/>
                              </a:solidFill>
                              <a:latin typeface="Cambria Math" panose="02040503050406030204" pitchFamily="18" charset="0"/>
                            </a:rPr>
                          </m:ctrlPr>
                        </m:dPr>
                        <m:e>
                          <m:r>
                            <a:rPr lang="en-GB" sz="1600" b="0" i="1" smtClean="0">
                              <a:solidFill>
                                <a:schemeClr val="accent1"/>
                              </a:solidFill>
                              <a:latin typeface="Cambria Math" panose="02040503050406030204" pitchFamily="18" charset="0"/>
                            </a:rPr>
                            <m:t>1−</m:t>
                          </m:r>
                          <m:box>
                            <m:boxPr>
                              <m:ctrlPr>
                                <a:rPr lang="en-GB" sz="1600" b="0" i="1" smtClean="0">
                                  <a:solidFill>
                                    <a:schemeClr val="accent1"/>
                                  </a:solidFill>
                                  <a:latin typeface="Cambria Math" panose="02040503050406030204" pitchFamily="18" charset="0"/>
                                </a:rPr>
                              </m:ctrlPr>
                            </m:boxPr>
                            <m:e>
                              <m:argPr>
                                <m:argSz m:val="-1"/>
                              </m:argPr>
                              <m:f>
                                <m:fPr>
                                  <m:ctrlPr>
                                    <a:rPr lang="en-GB" sz="1600" b="0" i="1" smtClean="0">
                                      <a:solidFill>
                                        <a:schemeClr val="accent1"/>
                                      </a:solidFill>
                                      <a:latin typeface="Cambria Math" panose="02040503050406030204" pitchFamily="18" charset="0"/>
                                    </a:rPr>
                                  </m:ctrlPr>
                                </m:fPr>
                                <m:num>
                                  <m:r>
                                    <a:rPr lang="en-GB" sz="1600" b="0" i="1" smtClean="0">
                                      <a:solidFill>
                                        <a:schemeClr val="accent1"/>
                                      </a:solidFill>
                                      <a:latin typeface="Cambria Math" panose="02040503050406030204" pitchFamily="18" charset="0"/>
                                    </a:rPr>
                                    <m:t>|</m:t>
                                  </m:r>
                                  <m:r>
                                    <a:rPr lang="en-GB" sz="1600" b="0" i="1" smtClean="0">
                                      <a:solidFill>
                                        <a:schemeClr val="accent1"/>
                                      </a:solidFill>
                                      <a:latin typeface="Cambria Math" panose="02040503050406030204" pitchFamily="18" charset="0"/>
                                    </a:rPr>
                                    <m:t>𝑋</m:t>
                                  </m:r>
                                  <m:r>
                                    <a:rPr lang="en-GB" sz="1600" b="0" i="1" smtClean="0">
                                      <a:solidFill>
                                        <a:schemeClr val="accent1"/>
                                      </a:solidFill>
                                      <a:latin typeface="Cambria Math" panose="02040503050406030204" pitchFamily="18" charset="0"/>
                                    </a:rPr>
                                    <m:t>−</m:t>
                                  </m:r>
                                  <m:r>
                                    <a:rPr lang="en-GB" sz="1600" b="0" i="1" smtClean="0">
                                      <a:solidFill>
                                        <a:schemeClr val="accent1"/>
                                      </a:solidFill>
                                      <a:latin typeface="Cambria Math" panose="02040503050406030204" pitchFamily="18" charset="0"/>
                                    </a:rPr>
                                    <m:t>𝑐</m:t>
                                  </m:r>
                                  <m:r>
                                    <a:rPr lang="en-GB" sz="1600" b="0" i="1" smtClean="0">
                                      <a:solidFill>
                                        <a:schemeClr val="accent1"/>
                                      </a:solidFill>
                                      <a:latin typeface="Cambria Math" panose="02040503050406030204" pitchFamily="18" charset="0"/>
                                    </a:rPr>
                                    <m:t>|</m:t>
                                  </m:r>
                                </m:num>
                                <m:den>
                                  <m:r>
                                    <a:rPr lang="en-GB" sz="1600" b="0" i="1" smtClean="0">
                                      <a:solidFill>
                                        <a:schemeClr val="accent1"/>
                                      </a:solidFill>
                                      <a:latin typeface="Cambria Math" panose="02040503050406030204" pitchFamily="18" charset="0"/>
                                    </a:rPr>
                                    <m:t>h</m:t>
                                  </m:r>
                                </m:den>
                              </m:f>
                            </m:e>
                          </m:box>
                        </m:e>
                      </m:d>
                    </m:oMath>
                  </m:oMathPara>
                </a14:m>
                <a:endParaRPr lang="en-US" sz="1600" dirty="0">
                  <a:solidFill>
                    <a:schemeClr val="accent4"/>
                  </a:solidFill>
                </a:endParaRPr>
              </a:p>
            </p:txBody>
          </p:sp>
        </mc:Choice>
        <mc:Fallback>
          <p:sp>
            <p:nvSpPr>
              <p:cNvPr id="7" name="TextBox 6">
                <a:extLst>
                  <a:ext uri="{FF2B5EF4-FFF2-40B4-BE49-F238E27FC236}">
                    <a16:creationId xmlns:a16="http://schemas.microsoft.com/office/drawing/2014/main" id="{A70536E8-7F00-9446-B331-034B6DBCB102}"/>
                  </a:ext>
                </a:extLst>
              </p:cNvPr>
              <p:cNvSpPr txBox="1">
                <a:spLocks noRot="1" noChangeAspect="1" noMove="1" noResize="1" noEditPoints="1" noAdjustHandles="1" noChangeArrowheads="1" noChangeShapeType="1" noTextEdit="1"/>
              </p:cNvSpPr>
              <p:nvPr/>
            </p:nvSpPr>
            <p:spPr>
              <a:xfrm>
                <a:off x="1000117" y="2874179"/>
                <a:ext cx="3538854" cy="299826"/>
              </a:xfrm>
              <a:prstGeom prst="rect">
                <a:avLst/>
              </a:prstGeom>
              <a:blipFill>
                <a:blip r:embed="rId3"/>
                <a:stretch>
                  <a:fillRect l="-714" t="-4000" b="-12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1AFE776-BFFB-1D49-98DF-BB16F27837BE}"/>
              </a:ext>
            </a:extLst>
          </p:cNvPr>
          <p:cNvSpPr txBox="1"/>
          <p:nvPr/>
        </p:nvSpPr>
        <p:spPr>
          <a:xfrm>
            <a:off x="557688" y="3306291"/>
            <a:ext cx="4400777" cy="1754326"/>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Skyscanner Relative Book" panose="02000506040000020004" pitchFamily="2" charset="77"/>
                <a:ea typeface="Skyscanner Relative Book" panose="02000506040000020004" pitchFamily="2" charset="77"/>
              </a:rPr>
              <a:t>The first part of this kernel is an indicator function to whether we are close to the threshold. How close? This is determined by a bandwidth parameter h. </a:t>
            </a:r>
          </a:p>
          <a:p>
            <a:pPr marL="171450" indent="-171450">
              <a:buFont typeface="Arial" panose="020B0604020202020204" pitchFamily="34" charset="0"/>
              <a:buChar char="•"/>
            </a:pPr>
            <a:endParaRPr lang="en-GB" sz="1200" dirty="0">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200" dirty="0">
                <a:solidFill>
                  <a:schemeClr val="accent1"/>
                </a:solidFill>
                <a:latin typeface="Skyscanner Relative Book" panose="02000506040000020004" pitchFamily="2" charset="77"/>
                <a:ea typeface="Skyscanner Relative Book" panose="02000506040000020004" pitchFamily="2" charset="77"/>
              </a:rPr>
              <a:t>The second part of this kernel is a weighting function. As we move away from the threshold, the weights get smaller and smaller. These weights are divided by the bandwidth. If the bandwidth is large, the weights get smaller at a slower rate. If the bandwidth is small, the weights quickly go to zero</a:t>
            </a:r>
            <a:r>
              <a:rPr lang="en-GB" sz="1200" dirty="0">
                <a:solidFill>
                  <a:schemeClr val="bg1"/>
                </a:solidFill>
                <a:latin typeface="Skyscanner Relative Book" panose="02000506040000020004" pitchFamily="2" charset="77"/>
                <a:ea typeface="Skyscanner Relative Book" panose="02000506040000020004" pitchFamily="2" charset="77"/>
              </a:rPr>
              <a:t>.</a:t>
            </a:r>
            <a:endParaRPr lang="en-US" sz="1200" dirty="0">
              <a:solidFill>
                <a:schemeClr val="bg1"/>
              </a:solidFill>
              <a:latin typeface="Skyscanner Relative Book" panose="02000506040000020004" pitchFamily="2" charset="77"/>
              <a:ea typeface="Skyscanner Relative Book" panose="02000506040000020004" pitchFamily="2" charset="77"/>
            </a:endParaRPr>
          </a:p>
        </p:txBody>
      </p:sp>
      <p:pic>
        <p:nvPicPr>
          <p:cNvPr id="9" name="Picture 8">
            <a:extLst>
              <a:ext uri="{FF2B5EF4-FFF2-40B4-BE49-F238E27FC236}">
                <a16:creationId xmlns:a16="http://schemas.microsoft.com/office/drawing/2014/main" id="{A08CED46-F7C3-E048-83E7-F0660BE12A5D}"/>
              </a:ext>
            </a:extLst>
          </p:cNvPr>
          <p:cNvPicPr>
            <a:picLocks noChangeAspect="1"/>
          </p:cNvPicPr>
          <p:nvPr/>
        </p:nvPicPr>
        <p:blipFill>
          <a:blip r:embed="rId4"/>
          <a:stretch>
            <a:fillRect/>
          </a:stretch>
        </p:blipFill>
        <p:spPr>
          <a:xfrm>
            <a:off x="5143559" y="1719704"/>
            <a:ext cx="2907808" cy="2277262"/>
          </a:xfrm>
          <a:prstGeom prst="rect">
            <a:avLst/>
          </a:prstGeom>
        </p:spPr>
      </p:pic>
      <p:pic>
        <p:nvPicPr>
          <p:cNvPr id="10" name="Picture 9">
            <a:extLst>
              <a:ext uri="{FF2B5EF4-FFF2-40B4-BE49-F238E27FC236}">
                <a16:creationId xmlns:a16="http://schemas.microsoft.com/office/drawing/2014/main" id="{803FFF2B-CB1A-3549-A36C-4E500E666852}"/>
              </a:ext>
            </a:extLst>
          </p:cNvPr>
          <p:cNvPicPr>
            <a:picLocks noChangeAspect="1"/>
          </p:cNvPicPr>
          <p:nvPr/>
        </p:nvPicPr>
        <p:blipFill>
          <a:blip r:embed="rId5"/>
          <a:stretch>
            <a:fillRect/>
          </a:stretch>
        </p:blipFill>
        <p:spPr>
          <a:xfrm>
            <a:off x="7593514" y="2267643"/>
            <a:ext cx="4459702" cy="2128494"/>
          </a:xfrm>
          <a:prstGeom prst="rect">
            <a:avLst/>
          </a:prstGeom>
        </p:spPr>
      </p:pic>
      <p:sp>
        <p:nvSpPr>
          <p:cNvPr id="11" name="Rounded Rectangle 10">
            <a:extLst>
              <a:ext uri="{FF2B5EF4-FFF2-40B4-BE49-F238E27FC236}">
                <a16:creationId xmlns:a16="http://schemas.microsoft.com/office/drawing/2014/main" id="{DE193572-A8CB-9445-B3BF-3B49CB41EC29}"/>
              </a:ext>
            </a:extLst>
          </p:cNvPr>
          <p:cNvSpPr/>
          <p:nvPr/>
        </p:nvSpPr>
        <p:spPr>
          <a:xfrm>
            <a:off x="8929366" y="3836039"/>
            <a:ext cx="567266" cy="220133"/>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5DFD1E-C525-AE4C-9EAD-4B9CAD467433}"/>
              </a:ext>
            </a:extLst>
          </p:cNvPr>
          <p:cNvPicPr>
            <a:picLocks noChangeAspect="1"/>
          </p:cNvPicPr>
          <p:nvPr/>
        </p:nvPicPr>
        <p:blipFill>
          <a:blip r:embed="rId6"/>
          <a:stretch>
            <a:fillRect/>
          </a:stretch>
        </p:blipFill>
        <p:spPr>
          <a:xfrm>
            <a:off x="5241427" y="4056172"/>
            <a:ext cx="2462961" cy="2471528"/>
          </a:xfrm>
          <a:prstGeom prst="rect">
            <a:avLst/>
          </a:prstGeom>
        </p:spPr>
      </p:pic>
      <p:sp>
        <p:nvSpPr>
          <p:cNvPr id="13" name="TextBox 12">
            <a:extLst>
              <a:ext uri="{FF2B5EF4-FFF2-40B4-BE49-F238E27FC236}">
                <a16:creationId xmlns:a16="http://schemas.microsoft.com/office/drawing/2014/main" id="{9385DAF8-B907-EB4A-B797-FFF585D17ADD}"/>
              </a:ext>
            </a:extLst>
          </p:cNvPr>
          <p:cNvSpPr txBox="1"/>
          <p:nvPr/>
        </p:nvSpPr>
        <p:spPr>
          <a:xfrm>
            <a:off x="7791223" y="4460939"/>
            <a:ext cx="4261993" cy="1384995"/>
          </a:xfrm>
          <a:prstGeom prst="rect">
            <a:avLst/>
          </a:prstGeom>
          <a:noFill/>
        </p:spPr>
        <p:txBody>
          <a:bodyPr wrap="square">
            <a:spAutoFit/>
          </a:bodyPr>
          <a:lstStyle/>
          <a:p>
            <a:pPr marL="171450" indent="-1714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Suicide seemed to have lowered the negative effect of alcohol, whilst the other types of deaths have increased the effect.</a:t>
            </a:r>
          </a:p>
          <a:p>
            <a:pPr marL="171450" indent="-171450">
              <a:buFont typeface="Arial" panose="020B0604020202020204" pitchFamily="34" charset="0"/>
              <a:buChar char="•"/>
            </a:pPr>
            <a:endParaRPr lang="en-GB" sz="1200" dirty="0">
              <a:solidFill>
                <a:srgbClr val="333333"/>
              </a:solidFill>
              <a:latin typeface="Skyscanner Relative Book" panose="02000506040000020004" pitchFamily="2" charset="77"/>
              <a:ea typeface="Skyscanner Relative Book" panose="02000506040000020004" pitchFamily="2" charset="77"/>
            </a:endParaRPr>
          </a:p>
          <a:p>
            <a:pPr marL="171450" indent="-171450">
              <a:buFont typeface="Arial" panose="020B0604020202020204" pitchFamily="34" charset="0"/>
              <a:buChar char="•"/>
            </a:pPr>
            <a:r>
              <a:rPr lang="en-GB" sz="1200" dirty="0">
                <a:solidFill>
                  <a:srgbClr val="333333"/>
                </a:solidFill>
                <a:latin typeface="Skyscanner Relative Book" panose="02000506040000020004" pitchFamily="2" charset="77"/>
                <a:ea typeface="Skyscanner Relative Book" panose="02000506040000020004" pitchFamily="2" charset="77"/>
              </a:rPr>
              <a:t>Regardless of what went up or down, it is clear that drinking age shouldn’t be lowered if we take into account the effect on deaths.</a:t>
            </a:r>
            <a:endParaRPr lang="en-US" sz="1200"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4039636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4A52-2C85-7941-AABB-3FC65FB6A4C3}"/>
              </a:ext>
            </a:extLst>
          </p:cNvPr>
          <p:cNvSpPr>
            <a:spLocks noGrp="1"/>
          </p:cNvSpPr>
          <p:nvPr>
            <p:ph type="title"/>
          </p:nvPr>
        </p:nvSpPr>
        <p:spPr/>
        <p:txBody>
          <a:bodyPr/>
          <a:lstStyle/>
          <a:p>
            <a:r>
              <a:rPr lang="en-US" dirty="0">
                <a:latin typeface="Skyscanner Relative Book" panose="02000506040000020004" pitchFamily="2" charset="77"/>
                <a:ea typeface="Skyscanner Relative Book" panose="02000506040000020004" pitchFamily="2" charset="77"/>
              </a:rPr>
              <a:t>Fuzzy RDD</a:t>
            </a:r>
          </a:p>
        </p:txBody>
      </p:sp>
    </p:spTree>
    <p:extLst>
      <p:ext uri="{BB962C8B-B14F-4D97-AF65-F5344CB8AC3E}">
        <p14:creationId xmlns:p14="http://schemas.microsoft.com/office/powerpoint/2010/main" val="2115046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062C7E-FA40-7F4E-BEDC-142F8B127BE8}"/>
              </a:ext>
            </a:extLst>
          </p:cNvPr>
          <p:cNvSpPr>
            <a:spLocks noGrp="1"/>
          </p:cNvSpPr>
          <p:nvPr>
            <p:ph type="body" sz="quarter" idx="16"/>
          </p:nvPr>
        </p:nvSpPr>
        <p:spPr>
          <a:xfrm>
            <a:off x="569156" y="1195266"/>
            <a:ext cx="6657062" cy="300082"/>
          </a:xfrm>
        </p:spPr>
        <p:txBody>
          <a:bodyPr/>
          <a:lstStyle/>
          <a:p>
            <a:r>
              <a:rPr lang="en-US" sz="2000" dirty="0"/>
              <a:t>A perfect RDD example vs fuzzy RDD</a:t>
            </a:r>
          </a:p>
        </p:txBody>
      </p:sp>
      <p:sp>
        <p:nvSpPr>
          <p:cNvPr id="4" name="Text Placeholder 3">
            <a:extLst>
              <a:ext uri="{FF2B5EF4-FFF2-40B4-BE49-F238E27FC236}">
                <a16:creationId xmlns:a16="http://schemas.microsoft.com/office/drawing/2014/main" id="{D7CC463F-14FB-F54E-AC85-97788D5BBEC9}"/>
              </a:ext>
            </a:extLst>
          </p:cNvPr>
          <p:cNvSpPr>
            <a:spLocks noGrp="1"/>
          </p:cNvSpPr>
          <p:nvPr>
            <p:ph type="body" sz="quarter" idx="15"/>
          </p:nvPr>
        </p:nvSpPr>
        <p:spPr/>
        <p:txBody>
          <a:bodyPr/>
          <a:lstStyle/>
          <a:p>
            <a:r>
              <a:rPr lang="en-US" dirty="0"/>
              <a:t>What is Regression Discontinuity?</a:t>
            </a:r>
          </a:p>
        </p:txBody>
      </p:sp>
      <p:pic>
        <p:nvPicPr>
          <p:cNvPr id="1026" name="Picture 2" descr="img">
            <a:extLst>
              <a:ext uri="{FF2B5EF4-FFF2-40B4-BE49-F238E27FC236}">
                <a16:creationId xmlns:a16="http://schemas.microsoft.com/office/drawing/2014/main" id="{2EEECCD9-4998-454F-BB06-E3BF1AE85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98" y="1769454"/>
            <a:ext cx="5080000" cy="4152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g">
            <a:extLst>
              <a:ext uri="{FF2B5EF4-FFF2-40B4-BE49-F238E27FC236}">
                <a16:creationId xmlns:a16="http://schemas.microsoft.com/office/drawing/2014/main" id="{19B981AA-FEC0-8A4E-9FF7-20FD155D5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963" y="1685220"/>
            <a:ext cx="5432653" cy="43219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549B66-E520-D34E-BA4F-8ED3B2BB26CC}"/>
              </a:ext>
            </a:extLst>
          </p:cNvPr>
          <p:cNvSpPr txBox="1"/>
          <p:nvPr/>
        </p:nvSpPr>
        <p:spPr>
          <a:xfrm>
            <a:off x="6674176" y="420733"/>
            <a:ext cx="5052440" cy="1169551"/>
          </a:xfrm>
          <a:prstGeom prst="rect">
            <a:avLst/>
          </a:prstGeom>
          <a:noFill/>
        </p:spPr>
        <p:txBody>
          <a:bodyPr wrap="square">
            <a:spAutoFit/>
          </a:bodyPr>
          <a:lstStyle/>
          <a:p>
            <a:pPr marL="285750" indent="-2857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Here, the regression discontinuity is </a:t>
            </a:r>
            <a:r>
              <a:rPr lang="en-GB" sz="1400" b="1" i="0" u="none" strike="noStrike" dirty="0">
                <a:solidFill>
                  <a:srgbClr val="333333"/>
                </a:solidFill>
                <a:effectLst/>
                <a:latin typeface="Skyscanner Relative Book" panose="02000506040000020004" pitchFamily="2" charset="77"/>
                <a:ea typeface="Skyscanner Relative Book" panose="02000506040000020004" pitchFamily="2" charset="77"/>
              </a:rPr>
              <a:t>fuzzy</a:t>
            </a: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 rather than sharp. </a:t>
            </a:r>
          </a:p>
          <a:p>
            <a:pPr marL="285750" indent="-285750">
              <a:buFont typeface="Arial" panose="020B0604020202020204" pitchFamily="34" charset="0"/>
              <a:buChar char="•"/>
            </a:pPr>
            <a:r>
              <a:rPr lang="en-GB" sz="1400" b="0" i="0" u="none" strike="noStrike" dirty="0">
                <a:solidFill>
                  <a:srgbClr val="333333"/>
                </a:solidFill>
                <a:effectLst/>
                <a:latin typeface="Skyscanner Relative Book" panose="02000506040000020004" pitchFamily="2" charset="77"/>
                <a:ea typeface="Skyscanner Relative Book" panose="02000506040000020004" pitchFamily="2" charset="77"/>
              </a:rPr>
              <a:t>Notice how the probability (Fig 3) doesn’t jump from zero to one at the threshold. But it does jump from something like 30% to 70%.</a:t>
            </a:r>
            <a:endParaRPr lang="en-US" sz="1400" dirty="0">
              <a:latin typeface="Skyscanner Relative Book" panose="02000506040000020004" pitchFamily="2" charset="77"/>
              <a:ea typeface="Skyscanner Relative Book" panose="02000506040000020004" pitchFamily="2" charset="77"/>
            </a:endParaRPr>
          </a:p>
        </p:txBody>
      </p:sp>
    </p:spTree>
    <p:extLst>
      <p:ext uri="{BB962C8B-B14F-4D97-AF65-F5344CB8AC3E}">
        <p14:creationId xmlns:p14="http://schemas.microsoft.com/office/powerpoint/2010/main" val="1311511957"/>
      </p:ext>
    </p:extLst>
  </p:cSld>
  <p:clrMapOvr>
    <a:masterClrMapping/>
  </p:clrMapOvr>
</p:sld>
</file>

<file path=ppt/theme/theme1.xml><?xml version="1.0" encoding="utf-8"?>
<a:theme xmlns:a="http://schemas.openxmlformats.org/drawingml/2006/main" name="Title Slide">
  <a:themeElements>
    <a:clrScheme name="SS-New Palette">
      <a:dk1>
        <a:srgbClr val="0770E3"/>
      </a:dk1>
      <a:lt1>
        <a:srgbClr val="00A698"/>
      </a:lt1>
      <a:dk2>
        <a:srgbClr val="FF9300"/>
      </a:dk2>
      <a:lt2>
        <a:srgbClr val="59489B"/>
      </a:lt2>
      <a:accent1>
        <a:srgbClr val="D1435B"/>
      </a:accent1>
      <a:accent2>
        <a:srgbClr val="FF7B59"/>
      </a:accent2>
      <a:accent3>
        <a:srgbClr val="042759"/>
      </a:accent3>
      <a:accent4>
        <a:srgbClr val="111236"/>
      </a:accent4>
      <a:accent5>
        <a:srgbClr val="7D7D7D"/>
      </a:accent5>
      <a:accent6>
        <a:srgbClr val="AFAFAF"/>
      </a:accent6>
      <a:hlink>
        <a:srgbClr val="AFAFAF"/>
      </a:hlink>
      <a:folHlink>
        <a:srgbClr val="00A3D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Deck_Sky Blue_v1" id="{0DDDD134-56D8-D148-A841-3DC3E1BF97DD}" vid="{4EA7F0C4-5289-2145-B4AC-66045AF64940}"/>
    </a:ext>
  </a:extLst>
</a:theme>
</file>

<file path=ppt/theme/theme2.xml><?xml version="1.0" encoding="utf-8"?>
<a:theme xmlns:a="http://schemas.openxmlformats.org/drawingml/2006/main" name="Content Slides">
  <a:themeElements>
    <a:clrScheme name="SS-New Palette">
      <a:dk1>
        <a:srgbClr val="0770E3"/>
      </a:dk1>
      <a:lt1>
        <a:srgbClr val="00A698"/>
      </a:lt1>
      <a:dk2>
        <a:srgbClr val="FF9300"/>
      </a:dk2>
      <a:lt2>
        <a:srgbClr val="59489B"/>
      </a:lt2>
      <a:accent1>
        <a:srgbClr val="D1435B"/>
      </a:accent1>
      <a:accent2>
        <a:srgbClr val="FF7B59"/>
      </a:accent2>
      <a:accent3>
        <a:srgbClr val="042759"/>
      </a:accent3>
      <a:accent4>
        <a:srgbClr val="111236"/>
      </a:accent4>
      <a:accent5>
        <a:srgbClr val="7D7D7D"/>
      </a:accent5>
      <a:accent6>
        <a:srgbClr val="AFAFAF"/>
      </a:accent6>
      <a:hlink>
        <a:srgbClr val="AFAFAF"/>
      </a:hlink>
      <a:folHlink>
        <a:srgbClr val="00A3D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Deck_Sky Blue_v1" id="{0DDDD134-56D8-D148-A841-3DC3E1BF97DD}" vid="{E8D09CA0-D69E-3B4C-82E7-27D5EDDFC6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26876</TotalTime>
  <Words>16024</Words>
  <Application>Microsoft Macintosh PowerPoint</Application>
  <PresentationFormat>Widescreen</PresentationFormat>
  <Paragraphs>1284</Paragraphs>
  <Slides>105</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105</vt:i4>
      </vt:variant>
    </vt:vector>
  </HeadingPairs>
  <TitlesOfParts>
    <vt:vector size="116" baseType="lpstr">
      <vt:lpstr>-apple-system</vt:lpstr>
      <vt:lpstr>Arial</vt:lpstr>
      <vt:lpstr>Calibri</vt:lpstr>
      <vt:lpstr>Calibri Light</vt:lpstr>
      <vt:lpstr>Cambria Math</vt:lpstr>
      <vt:lpstr>Courier New</vt:lpstr>
      <vt:lpstr>Skyscanner Relative Book</vt:lpstr>
      <vt:lpstr>Skyscanner Relative Medium</vt:lpstr>
      <vt:lpstr>Wingdings</vt:lpstr>
      <vt:lpstr>Title Slide</vt:lpstr>
      <vt:lpstr>Content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Regression The work horse of causal inference</vt:lpstr>
      <vt:lpstr>PowerPoint Presentation</vt:lpstr>
      <vt:lpstr>PowerPoint Presentation</vt:lpstr>
      <vt:lpstr>PowerPoint Presentation</vt:lpstr>
      <vt:lpstr>Grouped Regression What to do when you don’t have granular data?</vt:lpstr>
      <vt:lpstr>PowerPoint Presentation</vt:lpstr>
      <vt:lpstr>PowerPoint Presentation</vt:lpstr>
      <vt:lpstr>Dummy Regression Adding categories or cut-offs points to 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Treatment + Good controls Good controls help reduce variance in the measurement of the treatment effect </vt:lpstr>
      <vt:lpstr>PowerPoint Presentation</vt:lpstr>
      <vt:lpstr>PowerPoint Presentation</vt:lpstr>
      <vt:lpstr>Treatment + Bad controls – Selection bias Controls that are directly affected by the treatment and are in the direct path between treatment and effect are bad controls. </vt:lpstr>
      <vt:lpstr>PowerPoint Presentation</vt:lpstr>
      <vt:lpstr>Treatment + Bad controls – those that are just good predictors of the treatment  </vt:lpstr>
      <vt:lpstr>PowerPoint Presentation</vt:lpstr>
      <vt:lpstr>PowerPoint Presentation</vt:lpstr>
      <vt:lpstr>Treatment + Bad controls – Selection bias – the Bad COP Think of it as a cannibalisation effect of your causality </vt:lpstr>
      <vt:lpstr>PowerPoint Presentation</vt:lpstr>
      <vt:lpstr>PowerPoint Presentation</vt:lpstr>
      <vt:lpstr>PowerPoint Presentation</vt:lpstr>
      <vt:lpstr>PowerPoint Presentation</vt:lpstr>
      <vt:lpstr>PowerPoint Presentation</vt:lpstr>
      <vt:lpstr>Simple matching Just another way of controlling for confounders</vt:lpstr>
      <vt:lpstr>PowerPoint Presentation</vt:lpstr>
      <vt:lpstr>PowerPoint Presentation</vt:lpstr>
      <vt:lpstr>PowerPoint Presentation</vt:lpstr>
      <vt:lpstr>PowerPoint Presentation</vt:lpstr>
      <vt:lpstr>Propensity score matching A way to avoid controlling for all possible confounders (be that through regression or matching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Classic DiD Find an untreated unit (control) similar to your treated unit compare using a ‘time’ dimension</vt:lpstr>
      <vt:lpstr>PowerPoint Presentation</vt:lpstr>
      <vt:lpstr>PowerPoint Presentation</vt:lpstr>
      <vt:lpstr>PowerPoint Presentation</vt:lpstr>
      <vt:lpstr>PowerPoint Presentation</vt:lpstr>
      <vt:lpstr>PowerPoint Presentation</vt:lpstr>
      <vt:lpstr>Synthetic Control DiD Finding a good control unit is difficult… so why use only 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Perfect RDD</vt:lpstr>
      <vt:lpstr>PowerPoint Presentation</vt:lpstr>
      <vt:lpstr>PowerPoint Presentation</vt:lpstr>
      <vt:lpstr>PowerPoint Presentation</vt:lpstr>
      <vt:lpstr>PowerPoint Presentation</vt:lpstr>
      <vt:lpstr>PowerPoint Presentation</vt:lpstr>
      <vt:lpstr>Fuzzy RDD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Jose Parreño</cp:lastModifiedBy>
  <cp:revision>122</cp:revision>
  <dcterms:created xsi:type="dcterms:W3CDTF">2021-04-21T13:48:46Z</dcterms:created>
  <dcterms:modified xsi:type="dcterms:W3CDTF">2022-04-28T20:21:15Z</dcterms:modified>
</cp:coreProperties>
</file>